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62" r:id="rId11"/>
    <p:sldId id="363" r:id="rId12"/>
    <p:sldId id="343" r:id="rId13"/>
    <p:sldId id="359" r:id="rId14"/>
    <p:sldId id="360" r:id="rId15"/>
    <p:sldId id="355" r:id="rId16"/>
    <p:sldId id="352" r:id="rId17"/>
    <p:sldId id="353" r:id="rId18"/>
    <p:sldId id="271" r:id="rId19"/>
    <p:sldId id="356" r:id="rId20"/>
    <p:sldId id="354" r:id="rId21"/>
    <p:sldId id="269" r:id="rId22"/>
    <p:sldId id="264" r:id="rId23"/>
    <p:sldId id="270" r:id="rId24"/>
    <p:sldId id="294" r:id="rId25"/>
    <p:sldId id="364" r:id="rId26"/>
    <p:sldId id="365" r:id="rId27"/>
    <p:sldId id="327" r:id="rId28"/>
    <p:sldId id="328" r:id="rId29"/>
    <p:sldId id="329" r:id="rId30"/>
    <p:sldId id="330" r:id="rId31"/>
    <p:sldId id="325" r:id="rId32"/>
    <p:sldId id="331" r:id="rId33"/>
    <p:sldId id="323" r:id="rId34"/>
    <p:sldId id="287" r:id="rId35"/>
    <p:sldId id="288" r:id="rId36"/>
    <p:sldId id="290" r:id="rId37"/>
    <p:sldId id="351" r:id="rId38"/>
    <p:sldId id="274" r:id="rId39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00"/>
    <a:srgbClr val="FF7C80"/>
    <a:srgbClr val="FF66CC"/>
    <a:srgbClr val="CC0000"/>
    <a:srgbClr val="00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23" autoAdjust="0"/>
    <p:restoredTop sz="94698" autoAdjust="0"/>
  </p:normalViewPr>
  <p:slideViewPr>
    <p:cSldViewPr>
      <p:cViewPr varScale="1">
        <p:scale>
          <a:sx n="82" d="100"/>
          <a:sy n="82" d="100"/>
        </p:scale>
        <p:origin x="-53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1" y="10"/>
            <a:ext cx="2919413" cy="493713"/>
          </a:xfrm>
          <a:prstGeom prst="rect">
            <a:avLst/>
          </a:prstGeom>
        </p:spPr>
        <p:txBody>
          <a:bodyPr vert="horz" lIns="91306" tIns="45653" rIns="91306" bIns="4565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10"/>
            <a:ext cx="2919412" cy="493713"/>
          </a:xfrm>
          <a:prstGeom prst="rect">
            <a:avLst/>
          </a:prstGeom>
        </p:spPr>
        <p:txBody>
          <a:bodyPr vert="horz" lIns="91306" tIns="45653" rIns="91306" bIns="45653" rtlCol="0"/>
          <a:lstStyle>
            <a:lvl1pPr algn="r">
              <a:defRPr sz="1100"/>
            </a:lvl1pPr>
          </a:lstStyle>
          <a:p>
            <a:fld id="{83EB614E-66C7-4FA4-98CF-CDAC067190FB}" type="datetimeFigureOut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1" y="9374189"/>
            <a:ext cx="2919413" cy="493712"/>
          </a:xfrm>
          <a:prstGeom prst="rect">
            <a:avLst/>
          </a:prstGeom>
        </p:spPr>
        <p:txBody>
          <a:bodyPr vert="horz" lIns="91306" tIns="45653" rIns="91306" bIns="4565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4189"/>
            <a:ext cx="2919412" cy="493712"/>
          </a:xfrm>
          <a:prstGeom prst="rect">
            <a:avLst/>
          </a:prstGeom>
        </p:spPr>
        <p:txBody>
          <a:bodyPr vert="horz" lIns="91306" tIns="45653" rIns="91306" bIns="45653" rtlCol="0" anchor="b"/>
          <a:lstStyle>
            <a:lvl1pPr algn="r">
              <a:defRPr sz="1100"/>
            </a:lvl1pPr>
          </a:lstStyle>
          <a:p>
            <a:fld id="{6F704763-6E6C-4B9E-9B4E-12C19D8680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" y="9"/>
            <a:ext cx="2918830" cy="493475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6" y="9"/>
            <a:ext cx="2918830" cy="493475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r">
              <a:defRPr sz="1100"/>
            </a:lvl1pPr>
          </a:lstStyle>
          <a:p>
            <a:fld id="{BB13A814-9B03-444D-9C08-01C9923953EC}" type="datetimeFigureOut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7" tIns="47369" rIns="94737" bIns="4736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8" y="4688007"/>
            <a:ext cx="5388610" cy="4441270"/>
          </a:xfrm>
          <a:prstGeom prst="rect">
            <a:avLst/>
          </a:prstGeom>
        </p:spPr>
        <p:txBody>
          <a:bodyPr vert="horz" lIns="94737" tIns="47369" rIns="94737" bIns="47369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5" y="9374309"/>
            <a:ext cx="2918830" cy="493475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6" y="9374309"/>
            <a:ext cx="2918830" cy="493475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r">
              <a:defRPr sz="1100"/>
            </a:lvl1pPr>
          </a:lstStyle>
          <a:p>
            <a:fld id="{CFD4233A-EC6C-4C4A-867A-CFC2938FAE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981C6-1ADD-4B86-B5A4-2902E195F92A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315A8-929D-40CC-B9E2-5FDEEA2E2B2A}" type="slidenum">
              <a:rPr lang="en-US" altLang="ja-JP">
                <a:latin typeface="Arial" pitchFamily="34" charset="0"/>
                <a:ea typeface="ＭＳ Ｐゴシック" pitchFamily="50" charset="-128"/>
              </a:rPr>
              <a:pPr/>
              <a:t>38</a:t>
            </a:fld>
            <a:endParaRPr lang="en-US" altLang="ja-JP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33950" cy="3700462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026" y="4688007"/>
            <a:ext cx="5391729" cy="4441270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ファイエ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Fayet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・モデル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33A-EC6C-4C4A-867A-CFC2938FAE25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E2744C-8210-4CC2-8CB9-E03CBF49A54A}" type="datetime1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9886D9-E26B-4126-9AE0-6DDFFF12AB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DECA-DF75-4FF1-84C5-CB8C1DB05D68}" type="datetime1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86D9-E26B-4126-9AE0-6DDFFF12AB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C0FC-7EFC-42D7-8FE9-0C283F2F779C}" type="datetime1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86D9-E26B-4126-9AE0-6DDFFF12AB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E77FE4-5B3C-4BEA-BAE5-3A800641F0CE}" type="datetime1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9886D9-E26B-4126-9AE0-6DDFFF12AB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6675F1-7AD1-46A1-AF00-FC5792CD5309}" type="datetime1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9886D9-E26B-4126-9AE0-6DDFFF12AB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5AAF-9505-47BB-A114-D40D1A6B88A1}" type="datetime1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86D9-E26B-4126-9AE0-6DDFFF12AB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38C4-CE2D-4BDC-A0B6-3FE5A266DB6A}" type="datetime1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86D9-E26B-4126-9AE0-6DDFFF12AB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8A9057-F13E-45C1-809C-E90ABF4734B8}" type="datetime1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9886D9-E26B-4126-9AE0-6DDFFF12AB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E2D4-FC51-4423-BFF7-886E427647D2}" type="datetime1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86D9-E26B-4126-9AE0-6DDFFF12AB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F7C928-1B0C-47C8-A9A7-8CB42ED8E238}" type="datetime1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9886D9-E26B-4126-9AE0-6DDFFF12AB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6D63EF-E49D-4D47-B381-27E0AC5C5C1F}" type="datetime1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9886D9-E26B-4126-9AE0-6DDFFF12AB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B28499-15B7-466C-8F71-7FA060BF6A92}" type="datetime1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9886D9-E26B-4126-9AE0-6DDFFF12AB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2976" y="642918"/>
            <a:ext cx="7643866" cy="1928826"/>
          </a:xfrm>
        </p:spPr>
        <p:txBody>
          <a:bodyPr>
            <a:normAutofit/>
          </a:bodyPr>
          <a:lstStyle/>
          <a:p>
            <a:r>
              <a:rPr lang="ja-JP" altLang="en-US" sz="4000" b="0" dirty="0" smtClean="0">
                <a:solidFill>
                  <a:schemeClr val="tx2"/>
                </a:solidFill>
                <a:latin typeface="HGP創英角ﾎﾟｯﾌﾟ体" pitchFamily="50" charset="-128"/>
                <a:ea typeface="HGP創英角ﾎﾟｯﾌﾟ体" pitchFamily="50" charset="-128"/>
              </a:rPr>
              <a:t>暗黒物質の対消滅を媒介する</a:t>
            </a:r>
            <a:r>
              <a:rPr lang="en-US" altLang="ja-JP" sz="4000" b="0" dirty="0" smtClean="0">
                <a:solidFill>
                  <a:schemeClr val="tx2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4000" b="0" dirty="0" smtClean="0">
                <a:solidFill>
                  <a:schemeClr val="tx2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4000" b="0" cap="none" dirty="0" smtClean="0">
                <a:latin typeface="HGP創英角ﾎﾟｯﾌﾟ体" pitchFamily="50" charset="-128"/>
                <a:ea typeface="HGP創英角ﾎﾟｯﾌﾟ体" pitchFamily="50" charset="-128"/>
              </a:rPr>
              <a:t>extra</a:t>
            </a:r>
            <a:r>
              <a:rPr lang="en-US" altLang="ja-JP" sz="4000" b="0" dirty="0" smtClean="0">
                <a:solidFill>
                  <a:schemeClr val="tx2"/>
                </a:solidFill>
                <a:latin typeface="HGP創英角ﾎﾟｯﾌﾟ体" pitchFamily="50" charset="-128"/>
                <a:ea typeface="HGP創英角ﾎﾟｯﾌﾟ体" pitchFamily="50" charset="-128"/>
              </a:rPr>
              <a:t>-U(1)</a:t>
            </a:r>
            <a:r>
              <a:rPr lang="ja-JP" altLang="en-US" sz="4000" b="0" dirty="0" smtClean="0">
                <a:solidFill>
                  <a:schemeClr val="tx2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4000" b="0" cap="none" dirty="0" smtClean="0">
                <a:solidFill>
                  <a:schemeClr val="tx2"/>
                </a:solidFill>
                <a:latin typeface="HGP創英角ﾎﾟｯﾌﾟ体" pitchFamily="50" charset="-128"/>
                <a:ea typeface="HGP創英角ﾎﾟｯﾌﾟ体" pitchFamily="50" charset="-128"/>
              </a:rPr>
              <a:t>gauge boson</a:t>
            </a:r>
            <a:r>
              <a:rPr lang="ja-JP" altLang="en-US" sz="4000" b="0" dirty="0" smtClean="0">
                <a:solidFill>
                  <a:schemeClr val="tx2"/>
                </a:solidFill>
                <a:latin typeface="HGP創英角ﾎﾟｯﾌﾟ体" pitchFamily="50" charset="-128"/>
                <a:ea typeface="HGP創英角ﾎﾟｯﾌﾟ体" pitchFamily="50" charset="-128"/>
              </a:rPr>
              <a:t>の探索</a:t>
            </a:r>
            <a:endParaRPr kumimoji="1" lang="ja-JP" altLang="en-US" sz="4000" b="0" dirty="0">
              <a:solidFill>
                <a:schemeClr val="tx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28860" y="3643314"/>
            <a:ext cx="4572032" cy="1995486"/>
          </a:xfrm>
        </p:spPr>
        <p:txBody>
          <a:bodyPr>
            <a:noAutofit/>
          </a:bodyPr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山形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大学</a:t>
            </a:r>
            <a:endParaRPr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博士前期課程 物理学専攻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クォーク核物理学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加藤　泉</a:t>
            </a:r>
            <a:endParaRPr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荷電モード</a:t>
            </a:r>
            <a:r>
              <a:rPr lang="en-US" altLang="ja-JP" sz="40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(U</a:t>
            </a:r>
            <a:r>
              <a:rPr lang="ja-JP" altLang="en-US" sz="40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lang="en-US" altLang="ja-JP" sz="4000" cap="none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lang="en-US" altLang="ja-JP" sz="4000" cap="none" baseline="300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+</a:t>
            </a:r>
            <a:r>
              <a:rPr lang="en-US" altLang="ja-JP" sz="4000" cap="none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lang="en-US" altLang="ja-JP" sz="4000" cap="none" baseline="300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-</a:t>
            </a:r>
            <a:r>
              <a:rPr lang="en-US" altLang="ja-JP" sz="40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r>
              <a:rPr lang="ja-JP" altLang="en-US" sz="40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解析</a:t>
            </a:r>
            <a:endParaRPr kumimoji="1" lang="ja-JP" altLang="en-US" sz="4000" dirty="0">
              <a:solidFill>
                <a:srgbClr val="0070C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4" name="Picture 2" descr="C:\Documents and Settings\quarkstudent\デスクトップ\U\eps\荷電\highPT\opti-c-cut_newdataallcut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42852"/>
            <a:ext cx="4000496" cy="356122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 rot="16200000">
            <a:off x="-492535" y="930987"/>
            <a:ext cx="1352075" cy="34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3108" y="335756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16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71934" y="5714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:cut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なし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71934" y="178592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赤</a:t>
            </a:r>
            <a:r>
              <a:rPr lang="en-US" altLang="ja-JP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:CV</a:t>
            </a:r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による荷電モードの分類</a:t>
            </a:r>
            <a:endParaRPr lang="en-US" altLang="ja-JP" dirty="0" smtClean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4857752" y="1500174"/>
            <a:ext cx="214314" cy="297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12"/>
          <p:cNvGrpSpPr/>
          <p:nvPr/>
        </p:nvGrpSpPr>
        <p:grpSpPr>
          <a:xfrm>
            <a:off x="4071934" y="2143116"/>
            <a:ext cx="4643470" cy="860645"/>
            <a:chOff x="4071934" y="2285992"/>
            <a:chExt cx="4643470" cy="860645"/>
          </a:xfrm>
        </p:grpSpPr>
        <p:sp>
          <p:nvSpPr>
            <p:cNvPr id="14" name="正方形/長方形 13"/>
            <p:cNvSpPr/>
            <p:nvPr/>
          </p:nvSpPr>
          <p:spPr>
            <a:xfrm>
              <a:off x="4071934" y="2500306"/>
              <a:ext cx="4643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緑</a:t>
              </a:r>
              <a:r>
                <a:rPr lang="en-US" altLang="ja-JP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:</a:t>
              </a:r>
              <a:r>
                <a:rPr lang="en-US" altLang="ja-JP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vet</a:t>
              </a:r>
              <a:r>
                <a:rPr lang="en-US" altLang="ja-JP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o</a:t>
              </a:r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 </a:t>
              </a:r>
              <a:r>
                <a:rPr lang="en-US" altLang="ja-JP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cut</a:t>
              </a:r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により終状態が</a:t>
              </a:r>
              <a:r>
                <a:rPr lang="en-US" altLang="ja-JP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2</a:t>
              </a:r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粒子</a:t>
              </a:r>
              <a:endParaRPr lang="en-US" altLang="ja-JP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pPr lvl="0"/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　 のみを選択</a:t>
              </a:r>
              <a:endParaRPr lang="en-US" altLang="ja-JP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5" name="下矢印 14"/>
            <p:cNvSpPr/>
            <p:nvPr/>
          </p:nvSpPr>
          <p:spPr>
            <a:xfrm>
              <a:off x="4857752" y="2285992"/>
              <a:ext cx="214314" cy="2978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5"/>
          <p:cNvGrpSpPr/>
          <p:nvPr/>
        </p:nvGrpSpPr>
        <p:grpSpPr>
          <a:xfrm>
            <a:off x="4071934" y="3000372"/>
            <a:ext cx="3214710" cy="583646"/>
            <a:chOff x="4071934" y="3214686"/>
            <a:chExt cx="3214710" cy="583646"/>
          </a:xfrm>
        </p:grpSpPr>
        <p:sp>
          <p:nvSpPr>
            <p:cNvPr id="17" name="正方形/長方形 16"/>
            <p:cNvSpPr/>
            <p:nvPr/>
          </p:nvSpPr>
          <p:spPr>
            <a:xfrm>
              <a:off x="4071934" y="3429000"/>
              <a:ext cx="32147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青</a:t>
              </a:r>
              <a:r>
                <a:rPr lang="en-US" altLang="ja-JP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:EM shower</a:t>
              </a:r>
              <a:r>
                <a:rPr lang="ja-JP" altLang="en-US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の選択</a:t>
              </a:r>
              <a:endParaRPr lang="en-US" altLang="ja-JP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8" name="下矢印 17"/>
            <p:cNvSpPr/>
            <p:nvPr/>
          </p:nvSpPr>
          <p:spPr>
            <a:xfrm>
              <a:off x="4857752" y="3214686"/>
              <a:ext cx="214314" cy="2978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8"/>
          <p:cNvGrpSpPr/>
          <p:nvPr/>
        </p:nvGrpSpPr>
        <p:grpSpPr>
          <a:xfrm>
            <a:off x="4071934" y="3559734"/>
            <a:ext cx="3786214" cy="940836"/>
            <a:chOff x="4071934" y="3845486"/>
            <a:chExt cx="3786214" cy="940836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4071934" y="4139991"/>
              <a:ext cx="3786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66CC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桃</a:t>
              </a:r>
              <a:r>
                <a:rPr kumimoji="1" lang="en-US" altLang="ja-JP" dirty="0" smtClean="0">
                  <a:solidFill>
                    <a:srgbClr val="FF66CC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:</a:t>
              </a:r>
              <a:r>
                <a:rPr lang="ja-JP" altLang="en-US" dirty="0" smtClean="0">
                  <a:solidFill>
                    <a:srgbClr val="FF66CC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運動学的な条件をいれる</a:t>
              </a:r>
              <a:endParaRPr lang="en-US" altLang="ja-JP" dirty="0" smtClean="0">
                <a:solidFill>
                  <a:srgbClr val="FF66CC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r>
                <a:rPr lang="en-US" altLang="ja-JP" dirty="0" smtClean="0">
                  <a:solidFill>
                    <a:srgbClr val="FF66CC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   CV position cut</a:t>
              </a:r>
              <a:r>
                <a:rPr lang="ja-JP" altLang="en-US" dirty="0" smtClean="0">
                  <a:solidFill>
                    <a:srgbClr val="FF66CC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をいれる</a:t>
              </a:r>
              <a:endParaRPr lang="en-US" altLang="ja-JP" dirty="0" smtClean="0">
                <a:solidFill>
                  <a:srgbClr val="FF66CC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21" name="下矢印 20"/>
            <p:cNvSpPr/>
            <p:nvPr/>
          </p:nvSpPr>
          <p:spPr>
            <a:xfrm>
              <a:off x="4857752" y="3845486"/>
              <a:ext cx="214314" cy="2978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1500166" y="785794"/>
            <a:ext cx="478986" cy="29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baseline="30000" dirty="0" smtClean="0">
                <a:latin typeface="Calibri" pitchFamily="34" charset="0"/>
              </a:rPr>
              <a:t>0</a:t>
            </a:r>
            <a:endParaRPr kumimoji="1" lang="ja-JP" altLang="en-US" baseline="30000" dirty="0">
              <a:latin typeface="Symbol" pitchFamily="18" charset="2"/>
            </a:endParaRPr>
          </a:p>
        </p:txBody>
      </p:sp>
      <p:cxnSp>
        <p:nvCxnSpPr>
          <p:cNvPr id="23" name="直線矢印コネクタ 22"/>
          <p:cNvCxnSpPr>
            <a:stCxn id="22" idx="1"/>
          </p:cNvCxnSpPr>
          <p:nvPr/>
        </p:nvCxnSpPr>
        <p:spPr>
          <a:xfrm rot="10800000">
            <a:off x="1142976" y="928668"/>
            <a:ext cx="357190" cy="32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571736" y="1571612"/>
            <a:ext cx="25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h</a:t>
            </a:r>
            <a:endParaRPr kumimoji="1" lang="ja-JP" altLang="en-US" dirty="0">
              <a:latin typeface="Symbol" pitchFamily="18" charset="2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rot="16200000" flipH="1">
            <a:off x="2750331" y="1893083"/>
            <a:ext cx="285752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4071934" y="114298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水</a:t>
            </a:r>
            <a:r>
              <a:rPr lang="en-US" altLang="ja-JP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:P</a:t>
            </a:r>
            <a:r>
              <a:rPr lang="en-US" altLang="ja-JP" baseline="-25000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T</a:t>
            </a:r>
            <a:r>
              <a:rPr lang="en-US" altLang="ja-JP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&gt;200MeV/c</a:t>
            </a:r>
          </a:p>
        </p:txBody>
      </p:sp>
      <p:sp>
        <p:nvSpPr>
          <p:cNvPr id="29" name="下矢印 28"/>
          <p:cNvSpPr/>
          <p:nvPr/>
        </p:nvSpPr>
        <p:spPr>
          <a:xfrm>
            <a:off x="4857752" y="92867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51"/>
          <p:cNvGrpSpPr/>
          <p:nvPr/>
        </p:nvGrpSpPr>
        <p:grpSpPr>
          <a:xfrm>
            <a:off x="5715008" y="4143380"/>
            <a:ext cx="3429024" cy="2643492"/>
            <a:chOff x="5643570" y="4143380"/>
            <a:chExt cx="3429024" cy="2643492"/>
          </a:xfrm>
        </p:grpSpPr>
        <p:sp>
          <p:nvSpPr>
            <p:cNvPr id="53" name="正方形/長方形 52"/>
            <p:cNvSpPr/>
            <p:nvPr/>
          </p:nvSpPr>
          <p:spPr>
            <a:xfrm>
              <a:off x="7518432" y="4643446"/>
              <a:ext cx="857256" cy="192882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7589870" y="4643446"/>
              <a:ext cx="1428760" cy="1928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6732614" y="4643446"/>
              <a:ext cx="1428760" cy="192882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弧 55"/>
            <p:cNvSpPr/>
            <p:nvPr/>
          </p:nvSpPr>
          <p:spPr>
            <a:xfrm rot="601107" flipH="1">
              <a:off x="5885278" y="4806014"/>
              <a:ext cx="607468" cy="1857388"/>
            </a:xfrm>
            <a:prstGeom prst="arc">
              <a:avLst>
                <a:gd name="adj1" fmla="val 16200000"/>
                <a:gd name="adj2" fmla="val 99261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弧 56"/>
            <p:cNvSpPr/>
            <p:nvPr/>
          </p:nvSpPr>
          <p:spPr>
            <a:xfrm rot="1446356" flipH="1">
              <a:off x="5889389" y="4849629"/>
              <a:ext cx="1122435" cy="1937243"/>
            </a:xfrm>
            <a:prstGeom prst="arc">
              <a:avLst>
                <a:gd name="adj1" fmla="val 16515764"/>
                <a:gd name="adj2" fmla="val 29129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コネクタ 57"/>
            <p:cNvCxnSpPr>
              <a:stCxn id="56" idx="0"/>
              <a:endCxn id="57" idx="0"/>
            </p:cNvCxnSpPr>
            <p:nvPr/>
          </p:nvCxnSpPr>
          <p:spPr>
            <a:xfrm>
              <a:off x="6350572" y="4820175"/>
              <a:ext cx="410307" cy="889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V="1">
              <a:off x="6332865" y="4755596"/>
              <a:ext cx="1471319" cy="3072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5400000">
              <a:off x="7125523" y="5036355"/>
              <a:ext cx="857256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>
              <a:stCxn id="55" idx="7"/>
            </p:cNvCxnSpPr>
            <p:nvPr/>
          </p:nvCxnSpPr>
          <p:spPr>
            <a:xfrm rot="16200000" flipH="1" flipV="1">
              <a:off x="7305016" y="4996456"/>
              <a:ext cx="717662" cy="5765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5875358" y="5612852"/>
              <a:ext cx="1471319" cy="3072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 rot="16200000" flipH="1">
              <a:off x="5964247" y="4751397"/>
              <a:ext cx="215108" cy="1420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5643570" y="4500570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CV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65" name="直線矢印コネクタ 64"/>
            <p:cNvCxnSpPr/>
            <p:nvPr/>
          </p:nvCxnSpPr>
          <p:spPr>
            <a:xfrm rot="10800000" flipV="1">
              <a:off x="8501090" y="4470921"/>
              <a:ext cx="142876" cy="2439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/>
            <p:cNvSpPr txBox="1"/>
            <p:nvPr/>
          </p:nvSpPr>
          <p:spPr>
            <a:xfrm>
              <a:off x="8215338" y="414338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CsI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7643834" y="4929198"/>
              <a:ext cx="142876" cy="14287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7429520" y="5286388"/>
              <a:ext cx="142876" cy="14287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9" name="直線コネクタ 68"/>
            <p:cNvCxnSpPr>
              <a:endCxn id="55" idx="7"/>
            </p:cNvCxnSpPr>
            <p:nvPr/>
          </p:nvCxnSpPr>
          <p:spPr>
            <a:xfrm flipV="1">
              <a:off x="6715140" y="4925916"/>
              <a:ext cx="1236997" cy="328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>
              <a:endCxn id="68" idx="5"/>
            </p:cNvCxnSpPr>
            <p:nvPr/>
          </p:nvCxnSpPr>
          <p:spPr>
            <a:xfrm rot="10800000">
              <a:off x="7551472" y="5408340"/>
              <a:ext cx="806742" cy="66386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>
              <a:endCxn id="67" idx="4"/>
            </p:cNvCxnSpPr>
            <p:nvPr/>
          </p:nvCxnSpPr>
          <p:spPr>
            <a:xfrm rot="16200000" flipV="1">
              <a:off x="7536677" y="5250669"/>
              <a:ext cx="1000132" cy="64294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テキスト ボックス 71"/>
            <p:cNvSpPr txBox="1"/>
            <p:nvPr/>
          </p:nvSpPr>
          <p:spPr>
            <a:xfrm>
              <a:off x="7572396" y="613150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2</a:t>
              </a:r>
              <a:r>
                <a:rPr kumimoji="1" lang="ja-JP" altLang="en-US" dirty="0" smtClean="0">
                  <a:solidFill>
                    <a:srgbClr val="FFFF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クラスター</a:t>
              </a:r>
              <a:endParaRPr kumimoji="1" lang="ja-JP" altLang="en-US" dirty="0">
                <a:solidFill>
                  <a:srgbClr val="FFFF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4643438" y="5934670"/>
            <a:ext cx="2143140" cy="92333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同じ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CV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上にある</a:t>
            </a:r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2cluster event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は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cut!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79" name="直線矢印コネクタ 78"/>
          <p:cNvCxnSpPr>
            <a:stCxn id="77" idx="3"/>
          </p:cNvCxnSpPr>
          <p:nvPr/>
        </p:nvCxnSpPr>
        <p:spPr>
          <a:xfrm flipV="1">
            <a:off x="6786578" y="6072206"/>
            <a:ext cx="285752" cy="3241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四角形吹き出し 80"/>
          <p:cNvSpPr/>
          <p:nvPr/>
        </p:nvSpPr>
        <p:spPr>
          <a:xfrm>
            <a:off x="7715272" y="3000372"/>
            <a:ext cx="1143008" cy="928694"/>
          </a:xfrm>
          <a:prstGeom prst="wedgeRectCallout">
            <a:avLst>
              <a:gd name="adj1" fmla="val -33856"/>
              <a:gd name="adj2" fmla="val 102190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CV position cut</a:t>
            </a:r>
            <a:endParaRPr lang="ja-JP" altLang="en-US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83" name="直線コネクタ 82"/>
          <p:cNvCxnSpPr/>
          <p:nvPr/>
        </p:nvCxnSpPr>
        <p:spPr>
          <a:xfrm>
            <a:off x="4572000" y="4427544"/>
            <a:ext cx="164307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グループ化 84"/>
          <p:cNvGrpSpPr/>
          <p:nvPr/>
        </p:nvGrpSpPr>
        <p:grpSpPr>
          <a:xfrm>
            <a:off x="-32" y="3357562"/>
            <a:ext cx="5715040" cy="3571900"/>
            <a:chOff x="-32" y="3357562"/>
            <a:chExt cx="5715040" cy="3571900"/>
          </a:xfrm>
        </p:grpSpPr>
        <p:pic>
          <p:nvPicPr>
            <p:cNvPr id="86" name="Picture 2" descr="C:\Documents and Settings\quarkstudent\デスクトップ\U\eps\pseps\charged\allcut-nocvhit-c.ep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3357562"/>
              <a:ext cx="4000528" cy="3571900"/>
            </a:xfrm>
            <a:prstGeom prst="rect">
              <a:avLst/>
            </a:prstGeom>
            <a:noFill/>
          </p:spPr>
        </p:pic>
        <p:grpSp>
          <p:nvGrpSpPr>
            <p:cNvPr id="87" name="グループ化 83"/>
            <p:cNvGrpSpPr/>
            <p:nvPr/>
          </p:nvGrpSpPr>
          <p:grpSpPr>
            <a:xfrm>
              <a:off x="0" y="3786190"/>
              <a:ext cx="5715008" cy="3124636"/>
              <a:chOff x="0" y="3786190"/>
              <a:chExt cx="5715008" cy="3124636"/>
            </a:xfrm>
          </p:grpSpPr>
          <p:sp>
            <p:nvSpPr>
              <p:cNvPr id="88" name="テキスト ボックス 87"/>
              <p:cNvSpPr txBox="1"/>
              <p:nvPr/>
            </p:nvSpPr>
            <p:spPr>
              <a:xfrm>
                <a:off x="2285984" y="6572272"/>
                <a:ext cx="1785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>
                    <a:latin typeface="Calibri" pitchFamily="34" charset="0"/>
                  </a:rPr>
                  <a:t>M</a:t>
                </a:r>
                <a:r>
                  <a:rPr lang="en-US" altLang="ja-JP" sz="1600" baseline="-25000" dirty="0" smtClean="0">
                    <a:latin typeface="Calibri" pitchFamily="34" charset="0"/>
                  </a:rPr>
                  <a:t>2cluster</a:t>
                </a:r>
                <a:r>
                  <a:rPr lang="en-US" altLang="ja-JP" sz="1600" dirty="0" smtClean="0">
                    <a:latin typeface="Calibri" pitchFamily="34" charset="0"/>
                  </a:rPr>
                  <a:t>(</a:t>
                </a:r>
                <a:r>
                  <a:rPr lang="en-US" altLang="ja-JP" sz="1600" dirty="0" err="1" smtClean="0">
                    <a:latin typeface="Calibri" pitchFamily="34" charset="0"/>
                  </a:rPr>
                  <a:t>GeV</a:t>
                </a:r>
                <a:r>
                  <a:rPr lang="en-US" altLang="ja-JP" sz="1600" dirty="0" smtClean="0">
                    <a:latin typeface="Calibri" pitchFamily="34" charset="0"/>
                  </a:rPr>
                  <a:t>/c</a:t>
                </a:r>
                <a:r>
                  <a:rPr lang="en-US" altLang="ja-JP" sz="1600" baseline="30000" dirty="0" smtClean="0">
                    <a:latin typeface="Calibri" pitchFamily="34" charset="0"/>
                  </a:rPr>
                  <a:t>2</a:t>
                </a:r>
                <a:r>
                  <a:rPr lang="en-US" altLang="ja-JP" sz="1600" dirty="0" smtClean="0">
                    <a:latin typeface="Calibri" pitchFamily="34" charset="0"/>
                  </a:rPr>
                  <a:t>)</a:t>
                </a:r>
                <a:endParaRPr kumimoji="1" lang="ja-JP" altLang="en-US" sz="1600" dirty="0">
                  <a:latin typeface="Calibri" pitchFamily="34" charset="0"/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 rot="16200000">
                <a:off x="-502383" y="4360011"/>
                <a:ext cx="1352075" cy="34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Calibri" pitchFamily="34" charset="0"/>
                  </a:rPr>
                  <a:t>No. of Event</a:t>
                </a:r>
                <a:endParaRPr kumimoji="1" lang="ja-JP" altLang="en-US" sz="1600" dirty="0">
                  <a:latin typeface="Calibri" pitchFamily="34" charset="0"/>
                </a:endParaRPr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1857356" y="3786190"/>
                <a:ext cx="1857388" cy="12003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桃グラフから</a:t>
                </a:r>
                <a:endParaRPr lang="en-US" altLang="ja-JP" dirty="0" smtClean="0">
                  <a:latin typeface="HG創英角ﾎﾟｯﾌﾟ体" pitchFamily="49" charset="-128"/>
                  <a:ea typeface="HG創英角ﾎﾟｯﾌﾟ体" pitchFamily="49" charset="-128"/>
                </a:endParaRPr>
              </a:p>
              <a:p>
                <a:r>
                  <a:rPr kumimoji="1" lang="en-US" altLang="ja-JP" dirty="0" smtClean="0">
                    <a:solidFill>
                      <a:srgbClr val="FF000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CV</a:t>
                </a:r>
                <a:r>
                  <a:rPr kumimoji="1" lang="ja-JP" altLang="en-US" dirty="0" smtClean="0">
                    <a:solidFill>
                      <a:srgbClr val="FF000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による荷電モードの分類</a:t>
                </a:r>
                <a:endParaRPr kumimoji="1" lang="en-US" altLang="ja-JP" dirty="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endParaRPr>
              </a:p>
              <a:p>
                <a:r>
                  <a:rPr lang="ja-JP" altLang="en-US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を外したグラフ</a:t>
                </a:r>
                <a:endPara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3571868" y="4857760"/>
                <a:ext cx="2143140" cy="9233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残った数</a:t>
                </a:r>
                <a:r>
                  <a:rPr lang="en-US" altLang="ja-JP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:85events</a:t>
                </a:r>
              </a:p>
              <a:p>
                <a:r>
                  <a:rPr lang="en-US" altLang="ja-JP" b="1" dirty="0" smtClean="0">
                    <a:latin typeface="Symbol" pitchFamily="18" charset="2"/>
                    <a:ea typeface="HG創英角ﾎﾟｯﾌﾟ体" pitchFamily="49" charset="-128"/>
                  </a:rPr>
                  <a:t>p</a:t>
                </a:r>
                <a:r>
                  <a:rPr kumimoji="1" lang="en-US" altLang="ja-JP" baseline="300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0</a:t>
                </a:r>
                <a:r>
                  <a:rPr lang="en-US" altLang="ja-JP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:11320</a:t>
                </a:r>
                <a:r>
                  <a:rPr kumimoji="1" lang="en-US" altLang="ja-JP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events</a:t>
                </a:r>
              </a:p>
              <a:p>
                <a:r>
                  <a:rPr lang="en-US" altLang="ja-JP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3</a:t>
                </a:r>
                <a:r>
                  <a:rPr lang="en-US" altLang="ja-JP" b="1" dirty="0" smtClean="0">
                    <a:latin typeface="Symbol" pitchFamily="18" charset="2"/>
                    <a:ea typeface="HG創英角ﾎﾟｯﾌﾟ体" pitchFamily="49" charset="-128"/>
                  </a:rPr>
                  <a:t>s</a:t>
                </a:r>
                <a:r>
                  <a:rPr lang="en-US" altLang="ja-JP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:19.4MeV/c</a:t>
                </a:r>
                <a:r>
                  <a:rPr lang="en-US" altLang="ja-JP" baseline="300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2</a:t>
                </a:r>
                <a:endParaRPr lang="ja-JP" altLang="en-US" baseline="30000" dirty="0" smtClean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cxnSp>
            <p:nvCxnSpPr>
              <p:cNvPr id="92" name="直線矢印コネクタ 91"/>
              <p:cNvCxnSpPr/>
              <p:nvPr/>
            </p:nvCxnSpPr>
            <p:spPr>
              <a:xfrm rot="10800000">
                <a:off x="3143242" y="5286390"/>
                <a:ext cx="357189" cy="71437"/>
              </a:xfrm>
              <a:prstGeom prst="straightConnector1">
                <a:avLst/>
              </a:prstGeom>
              <a:ln w="57150"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28" grpId="0"/>
      <p:bldP spid="29" grpId="0" animBg="1"/>
      <p:bldP spid="77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77472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中性モード</a:t>
            </a:r>
            <a:r>
              <a:rPr kumimoji="1" lang="en-US" altLang="ja-JP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(U</a:t>
            </a:r>
            <a:r>
              <a:rPr kumimoji="1" lang="ja-JP" altLang="en-US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→</a:t>
            </a:r>
            <a:r>
              <a:rPr lang="en-US" altLang="ja-JP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2</a:t>
            </a:r>
            <a:r>
              <a:rPr lang="en-US" altLang="ja-JP" sz="4000" b="1" cap="none" dirty="0" smtClean="0">
                <a:solidFill>
                  <a:srgbClr val="0070C0"/>
                </a:solidFill>
                <a:latin typeface="Symbol" pitchFamily="18" charset="2"/>
                <a:ea typeface="HGP創英角ﾎﾟｯﾌﾟ体" pitchFamily="50" charset="-128"/>
              </a:rPr>
              <a:t>g</a:t>
            </a:r>
            <a:r>
              <a:rPr kumimoji="1" lang="en-US" altLang="ja-JP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r>
              <a:rPr kumimoji="1" lang="ja-JP" altLang="en-US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解析</a:t>
            </a:r>
            <a:endParaRPr kumimoji="1" lang="ja-JP" altLang="en-US" sz="4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4" name="Picture 2" descr="C:\Documents and Settings\quarkstudent\デスクトップ\U\eps\中性\highPT\opti-n-cut_newdataallcut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14290"/>
            <a:ext cx="4080778" cy="363269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 rot="16200000">
            <a:off x="-502414" y="1002425"/>
            <a:ext cx="1352075" cy="34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5984" y="3429000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16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071934" y="5714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:cut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なし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44922" y="1857364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赤</a:t>
            </a:r>
            <a:r>
              <a:rPr lang="en-US" altLang="ja-JP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:CV</a:t>
            </a:r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による中性モードの分類</a:t>
            </a:r>
            <a:endParaRPr lang="en-US" altLang="ja-JP" dirty="0" smtClean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4857752" y="1571612"/>
            <a:ext cx="214314" cy="297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14"/>
          <p:cNvGrpSpPr/>
          <p:nvPr/>
        </p:nvGrpSpPr>
        <p:grpSpPr>
          <a:xfrm>
            <a:off x="4143372" y="3143248"/>
            <a:ext cx="3214710" cy="642942"/>
            <a:chOff x="4143372" y="3357562"/>
            <a:chExt cx="3214710" cy="642942"/>
          </a:xfrm>
        </p:grpSpPr>
        <p:sp>
          <p:nvSpPr>
            <p:cNvPr id="16" name="正方形/長方形 15"/>
            <p:cNvSpPr/>
            <p:nvPr/>
          </p:nvSpPr>
          <p:spPr>
            <a:xfrm>
              <a:off x="4143372" y="3631172"/>
              <a:ext cx="32147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青</a:t>
              </a:r>
              <a:r>
                <a:rPr lang="en-US" altLang="ja-JP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:EM shower</a:t>
              </a:r>
              <a:r>
                <a:rPr lang="ja-JP" altLang="en-US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の選択</a:t>
              </a:r>
              <a:endParaRPr lang="en-US" altLang="ja-JP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7" name="下矢印 16"/>
            <p:cNvSpPr/>
            <p:nvPr/>
          </p:nvSpPr>
          <p:spPr>
            <a:xfrm>
              <a:off x="4857752" y="3357562"/>
              <a:ext cx="214314" cy="2978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17"/>
          <p:cNvGrpSpPr/>
          <p:nvPr/>
        </p:nvGrpSpPr>
        <p:grpSpPr>
          <a:xfrm>
            <a:off x="4143372" y="3786190"/>
            <a:ext cx="3786214" cy="655084"/>
            <a:chOff x="4143372" y="4071942"/>
            <a:chExt cx="3786214" cy="655084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4143372" y="4357694"/>
              <a:ext cx="378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66CC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桃</a:t>
              </a:r>
              <a:r>
                <a:rPr kumimoji="1" lang="en-US" altLang="ja-JP" dirty="0" smtClean="0">
                  <a:solidFill>
                    <a:srgbClr val="FF66CC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:</a:t>
              </a:r>
              <a:r>
                <a:rPr lang="ja-JP" altLang="en-US" dirty="0" smtClean="0">
                  <a:solidFill>
                    <a:srgbClr val="FF66CC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運動学的な条件をいれる</a:t>
              </a:r>
              <a:endParaRPr lang="en-US" altLang="ja-JP" dirty="0" smtClean="0">
                <a:solidFill>
                  <a:srgbClr val="FF66CC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20" name="下矢印 19"/>
            <p:cNvSpPr/>
            <p:nvPr/>
          </p:nvSpPr>
          <p:spPr>
            <a:xfrm>
              <a:off x="4857752" y="4071942"/>
              <a:ext cx="214314" cy="2978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500166" y="785794"/>
            <a:ext cx="478986" cy="29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baseline="30000" dirty="0" smtClean="0">
                <a:latin typeface="Calibri" pitchFamily="34" charset="0"/>
              </a:rPr>
              <a:t>0</a:t>
            </a:r>
            <a:endParaRPr kumimoji="1" lang="ja-JP" altLang="en-US" baseline="30000" dirty="0">
              <a:latin typeface="Symbol" pitchFamily="18" charset="2"/>
            </a:endParaRPr>
          </a:p>
        </p:txBody>
      </p:sp>
      <p:cxnSp>
        <p:nvCxnSpPr>
          <p:cNvPr id="22" name="直線矢印コネクタ 21"/>
          <p:cNvCxnSpPr>
            <a:stCxn id="21" idx="1"/>
          </p:cNvCxnSpPr>
          <p:nvPr/>
        </p:nvCxnSpPr>
        <p:spPr>
          <a:xfrm rot="10800000">
            <a:off x="1142976" y="928668"/>
            <a:ext cx="357190" cy="32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571736" y="1571612"/>
            <a:ext cx="25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h</a:t>
            </a:r>
            <a:endParaRPr kumimoji="1" lang="ja-JP" altLang="en-US" dirty="0">
              <a:latin typeface="Symbol" pitchFamily="18" charset="2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16200000" flipH="1">
            <a:off x="2750331" y="1893083"/>
            <a:ext cx="285752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4095863" y="121442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水</a:t>
            </a:r>
            <a:r>
              <a:rPr lang="en-US" altLang="ja-JP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:P</a:t>
            </a:r>
            <a:r>
              <a:rPr lang="en-US" altLang="ja-JP" baseline="-25000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T</a:t>
            </a:r>
            <a:r>
              <a:rPr lang="en-US" altLang="ja-JP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&gt;160MeV/c</a:t>
            </a:r>
          </a:p>
        </p:txBody>
      </p:sp>
      <p:sp>
        <p:nvSpPr>
          <p:cNvPr id="26" name="下矢印 25"/>
          <p:cNvSpPr/>
          <p:nvPr/>
        </p:nvSpPr>
        <p:spPr>
          <a:xfrm>
            <a:off x="4857752" y="92867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27"/>
          <p:cNvGrpSpPr/>
          <p:nvPr/>
        </p:nvGrpSpPr>
        <p:grpSpPr>
          <a:xfrm>
            <a:off x="4143372" y="2214554"/>
            <a:ext cx="4643470" cy="932083"/>
            <a:chOff x="4143372" y="2357430"/>
            <a:chExt cx="4643470" cy="932083"/>
          </a:xfrm>
        </p:grpSpPr>
        <p:sp>
          <p:nvSpPr>
            <p:cNvPr id="29" name="正方形/長方形 28"/>
            <p:cNvSpPr/>
            <p:nvPr/>
          </p:nvSpPr>
          <p:spPr>
            <a:xfrm>
              <a:off x="4143372" y="2643182"/>
              <a:ext cx="4643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緑</a:t>
              </a:r>
              <a:r>
                <a:rPr lang="en-US" altLang="ja-JP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:</a:t>
              </a:r>
              <a:r>
                <a:rPr lang="en-US" altLang="ja-JP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vet</a:t>
              </a:r>
              <a:r>
                <a:rPr lang="en-US" altLang="ja-JP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o</a:t>
              </a:r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 </a:t>
              </a:r>
              <a:r>
                <a:rPr lang="en-US" altLang="ja-JP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cut</a:t>
              </a:r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により終状態が</a:t>
              </a:r>
              <a:r>
                <a:rPr lang="en-US" altLang="ja-JP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2</a:t>
              </a:r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粒子</a:t>
              </a:r>
              <a:endParaRPr lang="en-US" altLang="ja-JP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pPr lvl="0"/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　 のみを選択</a:t>
              </a:r>
              <a:endParaRPr lang="en-US" altLang="ja-JP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30" name="下矢印 29"/>
            <p:cNvSpPr/>
            <p:nvPr/>
          </p:nvSpPr>
          <p:spPr>
            <a:xfrm>
              <a:off x="4857752" y="2357430"/>
              <a:ext cx="214314" cy="2978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-52834" y="3357562"/>
            <a:ext cx="6767974" cy="3643338"/>
            <a:chOff x="-52834" y="3357562"/>
            <a:chExt cx="6767974" cy="3643338"/>
          </a:xfrm>
        </p:grpSpPr>
        <p:pic>
          <p:nvPicPr>
            <p:cNvPr id="35" name="Picture 2" descr="C:\Documents and Settings\quarkstudent\デスクトップ\U\eps\pseps\neutarl\allcut-n.ep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1" y="3357562"/>
              <a:ext cx="4092738" cy="3643338"/>
            </a:xfrm>
            <a:prstGeom prst="rect">
              <a:avLst/>
            </a:prstGeom>
            <a:noFill/>
          </p:spPr>
        </p:pic>
        <p:sp>
          <p:nvSpPr>
            <p:cNvPr id="36" name="テキスト ボックス 35"/>
            <p:cNvSpPr txBox="1"/>
            <p:nvPr/>
          </p:nvSpPr>
          <p:spPr>
            <a:xfrm rot="16200000">
              <a:off x="-590553" y="3966719"/>
              <a:ext cx="1413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Calibri" pitchFamily="34" charset="0"/>
                </a:rPr>
                <a:t>No. of Event</a:t>
              </a:r>
              <a:endParaRPr kumimoji="1" lang="ja-JP" altLang="en-US" sz="1600" dirty="0">
                <a:latin typeface="Calibri" pitchFamily="34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285984" y="6572272"/>
              <a:ext cx="17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latin typeface="Calibri" pitchFamily="34" charset="0"/>
                </a:rPr>
                <a:t>M</a:t>
              </a:r>
              <a:r>
                <a:rPr lang="en-US" altLang="ja-JP" sz="1600" baseline="-25000" dirty="0" smtClean="0">
                  <a:latin typeface="Calibri" pitchFamily="34" charset="0"/>
                </a:rPr>
                <a:t>2cluster</a:t>
              </a:r>
              <a:r>
                <a:rPr lang="en-US" altLang="ja-JP" sz="1600" dirty="0" smtClean="0">
                  <a:latin typeface="Calibri" pitchFamily="34" charset="0"/>
                </a:rPr>
                <a:t>(</a:t>
              </a:r>
              <a:r>
                <a:rPr lang="en-US" altLang="ja-JP" sz="1600" dirty="0" err="1" smtClean="0">
                  <a:latin typeface="Calibri" pitchFamily="34" charset="0"/>
                </a:rPr>
                <a:t>GeV</a:t>
              </a:r>
              <a:r>
                <a:rPr lang="en-US" altLang="ja-JP" sz="1600" dirty="0" smtClean="0">
                  <a:latin typeface="Calibri" pitchFamily="34" charset="0"/>
                </a:rPr>
                <a:t>/c</a:t>
              </a:r>
              <a:r>
                <a:rPr lang="en-US" altLang="ja-JP" sz="1600" baseline="30000" dirty="0" smtClean="0">
                  <a:latin typeface="Calibri" pitchFamily="34" charset="0"/>
                </a:rPr>
                <a:t>2</a:t>
              </a:r>
              <a:r>
                <a:rPr lang="en-US" altLang="ja-JP" sz="1600" dirty="0" smtClean="0">
                  <a:latin typeface="Calibri" pitchFamily="34" charset="0"/>
                </a:rPr>
                <a:t>)</a:t>
              </a:r>
              <a:endParaRPr kumimoji="1" lang="ja-JP" altLang="en-US" sz="1600" dirty="0">
                <a:latin typeface="Calibri" pitchFamily="34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285984" y="3786190"/>
              <a:ext cx="1357322" cy="8002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2300" dirty="0" smtClean="0">
                  <a:solidFill>
                    <a:schemeClr val="tx1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桃グラフ</a:t>
              </a:r>
              <a:endParaRPr kumimoji="1" lang="en-US" altLang="ja-JP" sz="2300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pPr algn="r"/>
              <a:endParaRPr kumimoji="1" lang="ja-JP" altLang="en-US" sz="23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143372" y="5357826"/>
              <a:ext cx="2571768" cy="923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残った数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:15362events</a:t>
              </a:r>
            </a:p>
            <a:p>
              <a:r>
                <a:rPr lang="en-US" altLang="ja-JP" b="1" dirty="0" smtClean="0">
                  <a:latin typeface="Symbol" pitchFamily="18" charset="2"/>
                  <a:ea typeface="HG創英角ﾎﾟｯﾌﾟ体" pitchFamily="49" charset="-128"/>
                </a:rPr>
                <a:t>p</a:t>
              </a:r>
              <a:r>
                <a:rPr kumimoji="1" lang="en-US" altLang="ja-JP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0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:14945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events</a:t>
              </a:r>
            </a:p>
            <a:p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3</a:t>
              </a:r>
              <a:r>
                <a:rPr lang="en-US" altLang="ja-JP" b="1" dirty="0" smtClean="0">
                  <a:latin typeface="Symbol" pitchFamily="18" charset="2"/>
                  <a:ea typeface="HG創英角ﾎﾟｯﾌﾟ体" pitchFamily="49" charset="-128"/>
                </a:rPr>
                <a:t>s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:19.8MeV/c</a:t>
              </a:r>
              <a:r>
                <a:rPr lang="en-US" altLang="ja-JP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2</a:t>
              </a:r>
              <a:endParaRPr lang="ja-JP" altLang="en-US" baseline="30000" dirty="0" smtClean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40" name="直線矢印コネクタ 39"/>
            <p:cNvCxnSpPr>
              <a:stCxn id="39" idx="1"/>
            </p:cNvCxnSpPr>
            <p:nvPr/>
          </p:nvCxnSpPr>
          <p:spPr>
            <a:xfrm rot="10800000">
              <a:off x="3643306" y="5715029"/>
              <a:ext cx="500066" cy="104463"/>
            </a:xfrm>
            <a:prstGeom prst="straightConnector1">
              <a:avLst/>
            </a:prstGeom>
            <a:ln w="571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142876" y="1000108"/>
            <a:ext cx="8429652" cy="1714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115328" cy="70328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上限値の計算</a:t>
            </a:r>
            <a:endParaRPr kumimoji="1" lang="ja-JP" altLang="en-US" sz="4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71406" y="1093570"/>
            <a:ext cx="9286940" cy="1406736"/>
            <a:chOff x="71406" y="714356"/>
            <a:chExt cx="9286940" cy="1406736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500298" y="1357298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×Acceptance</a:t>
              </a:r>
              <a:r>
                <a:rPr lang="ja-JP" altLang="en-US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補正係数</a:t>
              </a:r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(m</a:t>
              </a:r>
              <a:r>
                <a:rPr lang="en-US" altLang="ja-JP" sz="2000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71406" y="714356"/>
              <a:ext cx="6143668" cy="726522"/>
              <a:chOff x="71406" y="714356"/>
              <a:chExt cx="6143668" cy="726522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71406" y="857232"/>
                <a:ext cx="1899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 smtClean="0">
                    <a:latin typeface="Symbol" pitchFamily="18" charset="2"/>
                    <a:ea typeface="HG創英角ﾎﾟｯﾌﾟ体" pitchFamily="49" charset="-128"/>
                    <a:cs typeface="Arial Unicode MS" pitchFamily="50" charset="-128"/>
                  </a:rPr>
                  <a:t>s</a:t>
                </a:r>
                <a:r>
                  <a:rPr kumimoji="1" lang="en-US" altLang="ja-JP" sz="2400" baseline="-25000" dirty="0" smtClean="0">
                    <a:latin typeface="HG創英角ﾎﾟｯﾌﾟ体" pitchFamily="49" charset="-128"/>
                    <a:ea typeface="HG創英角ﾎﾟｯﾌﾟ体" pitchFamily="49" charset="-128"/>
                    <a:cs typeface="Arial Unicode MS" pitchFamily="50" charset="-128"/>
                  </a:rPr>
                  <a:t>U-boson </a:t>
                </a:r>
                <a:r>
                  <a:rPr kumimoji="1" lang="en-US" altLang="ja-JP" sz="2400" dirty="0" smtClean="0">
                    <a:latin typeface="HG創英角ﾎﾟｯﾌﾟ体" pitchFamily="49" charset="-128"/>
                    <a:ea typeface="HG創英角ﾎﾟｯﾌﾟ体" pitchFamily="49" charset="-128"/>
                    <a:cs typeface="Arial Unicode MS" pitchFamily="50" charset="-128"/>
                  </a:rPr>
                  <a:t>&lt;</a:t>
                </a:r>
                <a:endParaRPr kumimoji="1" lang="ja-JP" altLang="en-US" sz="2400" baseline="-25000" dirty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1357290" y="714356"/>
                <a:ext cx="34363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 smtClean="0">
                    <a:latin typeface="Symbol" pitchFamily="18" charset="2"/>
                    <a:ea typeface="HG創英角ﾎﾟｯﾌﾟ体" pitchFamily="49" charset="-128"/>
                    <a:cs typeface="Arial Unicode MS" pitchFamily="50" charset="-128"/>
                  </a:rPr>
                  <a:t>p</a:t>
                </a:r>
                <a:r>
                  <a:rPr lang="en-US" altLang="ja-JP" sz="2000" baseline="30000" dirty="0" smtClean="0">
                    <a:latin typeface="HG創英角ﾎﾟｯﾌﾟ体" pitchFamily="49" charset="-128"/>
                    <a:ea typeface="HG創英角ﾎﾟｯﾌﾟ体" pitchFamily="49" charset="-128"/>
                    <a:cs typeface="Arial Unicode MS" pitchFamily="50" charset="-128"/>
                  </a:rPr>
                  <a:t>0</a:t>
                </a:r>
                <a:r>
                  <a:rPr lang="ja-JP" altLang="en-US" sz="2000" dirty="0" smtClean="0">
                    <a:latin typeface="HG創英角ﾎﾟｯﾌﾟ体" pitchFamily="49" charset="-128"/>
                    <a:ea typeface="HG創英角ﾎﾟｯﾌﾟ体" pitchFamily="49" charset="-128"/>
                    <a:cs typeface="Arial Unicode MS" pitchFamily="50" charset="-128"/>
                  </a:rPr>
                  <a:t>  断面積</a:t>
                </a:r>
                <a:r>
                  <a:rPr lang="en-US" altLang="ja-JP" sz="2000" dirty="0" smtClean="0">
                    <a:latin typeface="HG創英角ﾎﾟｯﾌﾟ体" pitchFamily="49" charset="-128"/>
                    <a:ea typeface="HG創英角ﾎﾟｯﾌﾟ体" pitchFamily="49" charset="-128"/>
                    <a:cs typeface="Arial Unicode MS" pitchFamily="50" charset="-128"/>
                  </a:rPr>
                  <a:t>(</a:t>
                </a:r>
                <a:r>
                  <a:rPr kumimoji="1" lang="en-US" altLang="ja-JP" sz="2000" dirty="0" smtClean="0">
                    <a:latin typeface="HG創英角ﾎﾟｯﾌﾟ体" pitchFamily="49" charset="-128"/>
                    <a:ea typeface="HG創英角ﾎﾟｯﾌﾟ体" pitchFamily="49" charset="-128"/>
                    <a:cs typeface="Arial Unicode MS" pitchFamily="50" charset="-128"/>
                  </a:rPr>
                  <a:t>4×10</a:t>
                </a:r>
                <a:r>
                  <a:rPr kumimoji="1" lang="en-US" altLang="ja-JP" sz="2000" baseline="30000" dirty="0" smtClean="0">
                    <a:latin typeface="HG創英角ﾎﾟｯﾌﾟ体" pitchFamily="49" charset="-128"/>
                    <a:ea typeface="HG創英角ﾎﾟｯﾌﾟ体" pitchFamily="49" charset="-128"/>
                    <a:cs typeface="Arial Unicode MS" pitchFamily="50" charset="-128"/>
                  </a:rPr>
                  <a:t>-3</a:t>
                </a:r>
                <a:r>
                  <a:rPr lang="en-US" altLang="ja-JP" sz="2000" dirty="0" smtClean="0">
                    <a:latin typeface="HG創英角ﾎﾟｯﾌﾟ体" pitchFamily="49" charset="-128"/>
                    <a:ea typeface="HG創英角ﾎﾟｯﾌﾟ体" pitchFamily="49" charset="-128"/>
                    <a:cs typeface="Arial Unicode MS" pitchFamily="50" charset="-128"/>
                  </a:rPr>
                  <a:t>barn)</a:t>
                </a:r>
                <a:endParaRPr kumimoji="1" lang="ja-JP" altLang="en-US" sz="2000" baseline="30000" dirty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endParaRPr>
              </a:p>
            </p:txBody>
          </p:sp>
          <p:cxnSp>
            <p:nvCxnSpPr>
              <p:cNvPr id="7" name="直線コネクタ 6"/>
              <p:cNvCxnSpPr/>
              <p:nvPr/>
            </p:nvCxnSpPr>
            <p:spPr>
              <a:xfrm>
                <a:off x="1428728" y="1071546"/>
                <a:ext cx="292895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テキスト ボックス 8"/>
              <p:cNvSpPr txBox="1"/>
              <p:nvPr/>
            </p:nvSpPr>
            <p:spPr>
              <a:xfrm>
                <a:off x="1857356" y="1071546"/>
                <a:ext cx="4357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latin typeface="Symbol" pitchFamily="18" charset="2"/>
                    <a:ea typeface="HG創英角ﾎﾟｯﾌﾟ体" pitchFamily="49" charset="-128"/>
                    <a:cs typeface="Arial Unicode MS" pitchFamily="50" charset="-128"/>
                  </a:rPr>
                  <a:t>p</a:t>
                </a:r>
                <a:r>
                  <a:rPr kumimoji="1" lang="en-US" altLang="ja-JP" baseline="30000" dirty="0" smtClean="0">
                    <a:latin typeface="HG創英角ﾎﾟｯﾌﾟ体" pitchFamily="49" charset="-128"/>
                    <a:ea typeface="HG創英角ﾎﾟｯﾌﾟ体" pitchFamily="49" charset="-128"/>
                    <a:cs typeface="Arial Unicode MS" pitchFamily="50" charset="-128"/>
                  </a:rPr>
                  <a:t>0</a:t>
                </a:r>
                <a:r>
                  <a:rPr lang="ja-JP" altLang="en-US" dirty="0" smtClean="0">
                    <a:latin typeface="HG創英角ﾎﾟｯﾌﾟ体" pitchFamily="49" charset="-128"/>
                    <a:ea typeface="HG創英角ﾎﾟｯﾌﾟ体" pitchFamily="49" charset="-128"/>
                    <a:cs typeface="Arial Unicode MS" pitchFamily="50" charset="-128"/>
                  </a:rPr>
                  <a:t> イベント数</a:t>
                </a:r>
                <a:endParaRPr kumimoji="1" lang="ja-JP" altLang="en-US" dirty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endParaRPr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4143372" y="1720982"/>
              <a:ext cx="52149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sz="2000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×</a:t>
              </a:r>
              <a:r>
                <a:rPr lang="ja-JP" altLang="en-US" sz="2000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質量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bin</a:t>
              </a:r>
              <a:r>
                <a:rPr lang="ja-JP" altLang="en-US" sz="2000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ごとのイベント数の上限値</a:t>
              </a:r>
              <a:endParaRPr lang="en-US" altLang="ja-JP" sz="2000" dirty="0" smtClean="0">
                <a:solidFill>
                  <a:prstClr val="black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grpSp>
        <p:nvGrpSpPr>
          <p:cNvPr id="12" name="グループ化 19"/>
          <p:cNvGrpSpPr/>
          <p:nvPr/>
        </p:nvGrpSpPr>
        <p:grpSpPr>
          <a:xfrm>
            <a:off x="71408" y="2518940"/>
            <a:ext cx="3579497" cy="4459598"/>
            <a:chOff x="195762" y="2663035"/>
            <a:chExt cx="3115489" cy="3880505"/>
          </a:xfrm>
        </p:grpSpPr>
        <p:grpSp>
          <p:nvGrpSpPr>
            <p:cNvPr id="13" name="グループ化 18"/>
            <p:cNvGrpSpPr/>
            <p:nvPr/>
          </p:nvGrpSpPr>
          <p:grpSpPr>
            <a:xfrm>
              <a:off x="195762" y="2663035"/>
              <a:ext cx="3115489" cy="3880505"/>
              <a:chOff x="4696356" y="2520159"/>
              <a:chExt cx="3115489" cy="3880505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714876" y="2752589"/>
                <a:ext cx="3076575" cy="3648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6" name="直線コネクタ 15"/>
              <p:cNvCxnSpPr/>
              <p:nvPr/>
            </p:nvCxnSpPr>
            <p:spPr>
              <a:xfrm>
                <a:off x="5286380" y="3186134"/>
                <a:ext cx="235745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>
                <a:off x="4929190" y="3186134"/>
                <a:ext cx="285752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/>
              <p:cNvSpPr txBox="1"/>
              <p:nvPr/>
            </p:nvSpPr>
            <p:spPr>
              <a:xfrm>
                <a:off x="4696356" y="2520159"/>
                <a:ext cx="1305727" cy="29459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4×10</a:t>
                </a:r>
                <a:r>
                  <a:rPr lang="en-US" altLang="ja-JP" sz="1600" baseline="300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-3</a:t>
                </a:r>
                <a:r>
                  <a:rPr lang="en-US" altLang="ja-JP" sz="16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barn</a:t>
                </a:r>
                <a:endParaRPr kumimoji="1" lang="ja-JP" altLang="en-US" sz="1600" dirty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4882887" y="6050181"/>
                <a:ext cx="29289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Physical review,volume131,number6 </a:t>
                </a:r>
                <a:endParaRPr kumimoji="1" lang="ja-JP" altLang="en-US" sz="1400" dirty="0"/>
              </a:p>
            </p:txBody>
          </p:sp>
        </p:grpSp>
        <p:cxnSp>
          <p:nvCxnSpPr>
            <p:cNvPr id="14" name="直線コネクタ 13"/>
            <p:cNvCxnSpPr/>
            <p:nvPr/>
          </p:nvCxnSpPr>
          <p:spPr>
            <a:xfrm rot="16200000" flipV="1">
              <a:off x="257985" y="3144112"/>
              <a:ext cx="372969" cy="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四角形吹き出し 19"/>
          <p:cNvSpPr/>
          <p:nvPr/>
        </p:nvSpPr>
        <p:spPr>
          <a:xfrm>
            <a:off x="3929058" y="2857496"/>
            <a:ext cx="1857388" cy="571504"/>
          </a:xfrm>
          <a:prstGeom prst="wedgeRectCallout">
            <a:avLst>
              <a:gd name="adj1" fmla="val -65601"/>
              <a:gd name="adj2" fmla="val 64678"/>
            </a:avLst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Symbol" pitchFamily="18" charset="2"/>
                <a:ea typeface="HG創英角ﾎﾟｯﾌﾟ体" pitchFamily="49" charset="-128"/>
              </a:rPr>
              <a:t>p</a:t>
            </a:r>
            <a:r>
              <a:rPr lang="en-US" altLang="ja-JP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0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  断面積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</a:t>
            </a:r>
            <a:r>
              <a:rPr lang="en-US" altLang="ja-JP" dirty="0" err="1" smtClean="0">
                <a:latin typeface="HG創英角ﾎﾟｯﾌﾟ体" pitchFamily="49" charset="-128"/>
                <a:ea typeface="HG創英角ﾎﾟｯﾌﾟ体" pitchFamily="49" charset="-128"/>
              </a:rPr>
              <a:t>p+p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p+p+</a:t>
            </a:r>
            <a:r>
              <a:rPr lang="en-US" altLang="ja-JP" b="1" dirty="0" smtClean="0">
                <a:latin typeface="Symbol" pitchFamily="18" charset="2"/>
                <a:ea typeface="HG創英角ﾎﾟｯﾌﾟ体" pitchFamily="49" charset="-128"/>
              </a:rPr>
              <a:t>p</a:t>
            </a:r>
            <a:r>
              <a:rPr lang="en-US" altLang="ja-JP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0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endParaRPr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1" name="Picture 4" descr="C:\Documents and Settings\quarkstudent\デスクトップ\plot3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231214"/>
            <a:ext cx="3913670" cy="3483934"/>
          </a:xfrm>
          <a:prstGeom prst="rect">
            <a:avLst/>
          </a:prstGeom>
          <a:noFill/>
        </p:spPr>
      </p:pic>
      <p:sp>
        <p:nvSpPr>
          <p:cNvPr id="22" name="四角形吹き出し 21"/>
          <p:cNvSpPr/>
          <p:nvPr/>
        </p:nvSpPr>
        <p:spPr>
          <a:xfrm>
            <a:off x="6143636" y="3071810"/>
            <a:ext cx="2786082" cy="500066"/>
          </a:xfrm>
          <a:prstGeom prst="wedgeRectCallout">
            <a:avLst>
              <a:gd name="adj1" fmla="val 1593"/>
              <a:gd name="adj2" fmla="val 82113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Acceptance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補正係数</a:t>
            </a:r>
            <a:r>
              <a:rPr kumimoji="1" lang="en-US" altLang="ja-JP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(m</a:t>
            </a:r>
            <a:r>
              <a:rPr kumimoji="1" lang="en-US" altLang="ja-JP" baseline="-25000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U</a:t>
            </a:r>
            <a:r>
              <a:rPr kumimoji="1" lang="en-US" altLang="ja-JP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endParaRPr kumimoji="1" lang="ja-JP" altLang="en-US" dirty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57752" y="542926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▲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: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中性モード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□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: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荷電モード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2844" y="630776"/>
            <a:ext cx="750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※</a:t>
            </a:r>
            <a:r>
              <a:rPr kumimoji="1" lang="en-US" altLang="ja-JP" b="1" dirty="0" smtClean="0">
                <a:latin typeface="Symbol" pitchFamily="18" charset="2"/>
              </a:rPr>
              <a:t>p</a:t>
            </a:r>
            <a:r>
              <a:rPr kumimoji="1" lang="en-US" altLang="ja-JP" baseline="30000" dirty="0" smtClean="0"/>
              <a:t>0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断面積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(4mbarn)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と比較することで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U-boson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断面積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の上限値を決める。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878192" y="2376066"/>
            <a:ext cx="3368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  <a:latin typeface="HG創英角ﾎﾟｯﾌﾟ体" pitchFamily="49" charset="-128"/>
                <a:ea typeface="HG創英角ﾎﾟｯﾌﾟ体" pitchFamily="49" charset="-128"/>
              </a:rPr>
              <a:t>{</a:t>
            </a:r>
            <a:r>
              <a:rPr lang="en-US" altLang="ja-JP" sz="1600" dirty="0" smtClean="0">
                <a:solidFill>
                  <a:prstClr val="black"/>
                </a:solidFill>
                <a:latin typeface="HG創英角ﾎﾟｯﾌﾟ体" pitchFamily="49" charset="-128"/>
                <a:ea typeface="HG創英角ﾎﾟｯﾌﾟ体" pitchFamily="49" charset="-128"/>
              </a:rPr>
              <a:t>Feldman-Cousins </a:t>
            </a:r>
            <a:r>
              <a:rPr lang="ja-JP" altLang="en-US" sz="1600" dirty="0" smtClean="0">
                <a:solidFill>
                  <a:prstClr val="black"/>
                </a:solidFill>
                <a:latin typeface="HG創英角ﾎﾟｯﾌﾟ体" pitchFamily="49" charset="-128"/>
                <a:ea typeface="HG創英角ﾎﾟｯﾌﾟ体" pitchFamily="49" charset="-128"/>
              </a:rPr>
              <a:t>統計</a:t>
            </a:r>
            <a:r>
              <a:rPr lang="en-US" altLang="ja-JP" sz="1600" dirty="0" smtClean="0">
                <a:solidFill>
                  <a:prstClr val="black"/>
                </a:solidFill>
                <a:latin typeface="HG創英角ﾎﾟｯﾌﾟ体" pitchFamily="49" charset="-128"/>
                <a:ea typeface="HG創英角ﾎﾟｯﾌﾟ体" pitchFamily="49" charset="-128"/>
              </a:rPr>
              <a:t>(90%C.L.)</a:t>
            </a:r>
            <a:r>
              <a:rPr lang="en-US" altLang="ja-JP" sz="1600" b="1" dirty="0" smtClean="0">
                <a:solidFill>
                  <a:prstClr val="black"/>
                </a:solidFill>
                <a:latin typeface="HG創英角ﾎﾟｯﾌﾟ体" pitchFamily="49" charset="-128"/>
                <a:ea typeface="HG創英角ﾎﾟｯﾌﾟ体" pitchFamily="49" charset="-128"/>
              </a:rPr>
              <a:t>}</a:t>
            </a:r>
            <a:endParaRPr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Documents and Settings\quarkstudent\デスクトップ\U\eps\pseps\charged\mc-allcutdata-c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14291"/>
            <a:ext cx="3214710" cy="287875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4862" y="-71462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荷電モードの上限値</a:t>
            </a:r>
            <a:endParaRPr kumimoji="1" lang="ja-JP" altLang="en-US" sz="4000" dirty="0">
              <a:solidFill>
                <a:srgbClr val="0070C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857356" y="271462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M</a:t>
            </a:r>
            <a:r>
              <a:rPr lang="en-US" altLang="ja-JP" sz="1400" baseline="-25000" dirty="0" smtClean="0">
                <a:latin typeface="Calibri" pitchFamily="34" charset="0"/>
              </a:rPr>
              <a:t>2cluster</a:t>
            </a:r>
            <a:r>
              <a:rPr lang="en-US" altLang="ja-JP" sz="1400" dirty="0" smtClean="0">
                <a:latin typeface="Calibri" pitchFamily="34" charset="0"/>
              </a:rPr>
              <a:t>(</a:t>
            </a:r>
            <a:r>
              <a:rPr lang="en-US" altLang="ja-JP" sz="1400" dirty="0" err="1" smtClean="0">
                <a:latin typeface="Calibri" pitchFamily="34" charset="0"/>
              </a:rPr>
              <a:t>GeV</a:t>
            </a:r>
            <a:r>
              <a:rPr lang="en-US" altLang="ja-JP" sz="1400" dirty="0" smtClean="0">
                <a:latin typeface="Calibri" pitchFamily="34" charset="0"/>
              </a:rPr>
              <a:t>/c</a:t>
            </a:r>
            <a:r>
              <a:rPr lang="en-US" altLang="ja-JP" sz="1400" baseline="30000" dirty="0" smtClean="0">
                <a:latin typeface="Calibri" pitchFamily="34" charset="0"/>
              </a:rPr>
              <a:t>2</a:t>
            </a:r>
            <a:r>
              <a:rPr lang="en-US" altLang="ja-JP" sz="1400" dirty="0" smtClean="0">
                <a:latin typeface="Calibri" pitchFamily="34" charset="0"/>
              </a:rPr>
              <a:t>)</a:t>
            </a:r>
            <a:endParaRPr kumimoji="1" lang="ja-JP" altLang="en-US" sz="1400" dirty="0">
              <a:latin typeface="Calibri" pitchFamily="34" charset="0"/>
            </a:endParaRPr>
          </a:p>
        </p:txBody>
      </p:sp>
      <p:cxnSp>
        <p:nvCxnSpPr>
          <p:cNvPr id="67" name="直線矢印コネクタ 66"/>
          <p:cNvCxnSpPr/>
          <p:nvPr/>
        </p:nvCxnSpPr>
        <p:spPr>
          <a:xfrm rot="5400000">
            <a:off x="3440003" y="4203807"/>
            <a:ext cx="406606" cy="1588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rot="5400000">
            <a:off x="-249271" y="3679033"/>
            <a:ext cx="1356531" cy="795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79"/>
          <p:cNvGrpSpPr/>
          <p:nvPr/>
        </p:nvGrpSpPr>
        <p:grpSpPr>
          <a:xfrm>
            <a:off x="2857488" y="4000504"/>
            <a:ext cx="3357586" cy="2988910"/>
            <a:chOff x="5643570" y="4000504"/>
            <a:chExt cx="3357586" cy="2988910"/>
          </a:xfrm>
        </p:grpSpPr>
        <p:pic>
          <p:nvPicPr>
            <p:cNvPr id="6" name="Picture 3" descr="C:\Documents and Settings\quarkstudent\デスクトップ\plot6.ep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43570" y="4000504"/>
              <a:ext cx="3357586" cy="2988910"/>
            </a:xfrm>
            <a:prstGeom prst="rect">
              <a:avLst/>
            </a:prstGeom>
            <a:noFill/>
          </p:spPr>
        </p:pic>
        <p:sp>
          <p:nvSpPr>
            <p:cNvPr id="79" name="正方形/長方形 78"/>
            <p:cNvSpPr/>
            <p:nvPr/>
          </p:nvSpPr>
          <p:spPr>
            <a:xfrm>
              <a:off x="6000760" y="4357694"/>
              <a:ext cx="2685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Acceptance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補正係数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(m</a:t>
              </a:r>
              <a:r>
                <a:rPr lang="en-US" altLang="ja-JP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  <a:endParaRPr lang="ja-JP" altLang="en-US" dirty="0"/>
            </a:p>
          </p:txBody>
        </p:sp>
      </p:grpSp>
      <p:sp>
        <p:nvSpPr>
          <p:cNvPr id="86" name="テキスト ボックス 85"/>
          <p:cNvSpPr txBox="1"/>
          <p:nvPr/>
        </p:nvSpPr>
        <p:spPr>
          <a:xfrm rot="16200000">
            <a:off x="-492535" y="645235"/>
            <a:ext cx="1352075" cy="34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grpSp>
        <p:nvGrpSpPr>
          <p:cNvPr id="11" name="グループ化 113"/>
          <p:cNvGrpSpPr/>
          <p:nvPr/>
        </p:nvGrpSpPr>
        <p:grpSpPr>
          <a:xfrm>
            <a:off x="5929290" y="4000504"/>
            <a:ext cx="3214710" cy="2879545"/>
            <a:chOff x="5929290" y="4000504"/>
            <a:chExt cx="3214710" cy="2879545"/>
          </a:xfrm>
        </p:grpSpPr>
        <p:pic>
          <p:nvPicPr>
            <p:cNvPr id="5" name="Picture 2" descr="C:\Documents and Settings\quarkstudent\デスクトップ\U\eps\荷電\荷電highPT\highc17bin.ep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9290" y="4000504"/>
              <a:ext cx="3214710" cy="2861722"/>
            </a:xfrm>
            <a:prstGeom prst="rect">
              <a:avLst/>
            </a:prstGeom>
            <a:noFill/>
          </p:spPr>
        </p:pic>
        <p:cxnSp>
          <p:nvCxnSpPr>
            <p:cNvPr id="69" name="直線矢印コネクタ 68"/>
            <p:cNvCxnSpPr/>
            <p:nvPr/>
          </p:nvCxnSpPr>
          <p:spPr>
            <a:xfrm rot="5400000">
              <a:off x="6323025" y="4178305"/>
              <a:ext cx="357190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正方形/長方形 82"/>
            <p:cNvSpPr/>
            <p:nvPr/>
          </p:nvSpPr>
          <p:spPr>
            <a:xfrm>
              <a:off x="7332598" y="4357694"/>
              <a:ext cx="1338828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残った</a:t>
              </a:r>
              <a:endParaRPr lang="en-US" altLang="ja-JP" dirty="0" smtClean="0">
                <a:solidFill>
                  <a:prstClr val="black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r>
                <a:rPr lang="ja-JP" altLang="en-US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イベント数</a:t>
              </a:r>
              <a:endParaRPr lang="ja-JP" altLang="en-US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7572396" y="6572272"/>
              <a:ext cx="13573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Calibri" pitchFamily="34" charset="0"/>
                </a:rPr>
                <a:t>M</a:t>
              </a:r>
              <a:r>
                <a:rPr lang="en-US" altLang="ja-JP" sz="1400" baseline="-25000" dirty="0" smtClean="0">
                  <a:latin typeface="Calibri" pitchFamily="34" charset="0"/>
                </a:rPr>
                <a:t>2cluster</a:t>
              </a:r>
              <a:r>
                <a:rPr lang="en-US" altLang="ja-JP" sz="1400" dirty="0" smtClean="0">
                  <a:latin typeface="Calibri" pitchFamily="34" charset="0"/>
                </a:rPr>
                <a:t>(</a:t>
              </a:r>
              <a:r>
                <a:rPr lang="en-US" altLang="ja-JP" sz="1400" dirty="0" err="1" smtClean="0">
                  <a:latin typeface="Calibri" pitchFamily="34" charset="0"/>
                </a:rPr>
                <a:t>GeV</a:t>
              </a:r>
              <a:r>
                <a:rPr lang="en-US" altLang="ja-JP" sz="1400" dirty="0" smtClean="0">
                  <a:latin typeface="Calibri" pitchFamily="34" charset="0"/>
                </a:rPr>
                <a:t>/c</a:t>
              </a:r>
              <a:r>
                <a:rPr lang="en-US" altLang="ja-JP" sz="1400" baseline="30000" dirty="0" smtClean="0">
                  <a:latin typeface="Calibri" pitchFamily="34" charset="0"/>
                </a:rPr>
                <a:t>2</a:t>
              </a:r>
              <a:r>
                <a:rPr lang="en-US" altLang="ja-JP" sz="1400" dirty="0" smtClean="0">
                  <a:latin typeface="Calibri" pitchFamily="34" charset="0"/>
                </a:rPr>
                <a:t>)</a:t>
              </a:r>
              <a:endParaRPr kumimoji="1" lang="ja-JP" altLang="en-US" sz="1400" dirty="0">
                <a:latin typeface="Calibri" pitchFamily="34" charset="0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 rot="16200000">
              <a:off x="5508257" y="4722447"/>
              <a:ext cx="1352075" cy="347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Calibri" pitchFamily="34" charset="0"/>
                </a:rPr>
                <a:t>No. of Event</a:t>
              </a:r>
              <a:endParaRPr kumimoji="1" lang="ja-JP" altLang="en-US" sz="1600" dirty="0">
                <a:latin typeface="Calibri" pitchFamily="34" charset="0"/>
              </a:endParaRPr>
            </a:p>
          </p:txBody>
        </p:sp>
      </p:grpSp>
      <p:sp>
        <p:nvSpPr>
          <p:cNvPr id="93" name="右矢印 92"/>
          <p:cNvSpPr/>
          <p:nvPr/>
        </p:nvSpPr>
        <p:spPr>
          <a:xfrm rot="19989191">
            <a:off x="3657594" y="2289160"/>
            <a:ext cx="1597383" cy="386740"/>
          </a:xfrm>
          <a:prstGeom prst="right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4"/>
          <p:cNvGrpSpPr/>
          <p:nvPr/>
        </p:nvGrpSpPr>
        <p:grpSpPr>
          <a:xfrm>
            <a:off x="5067255" y="142852"/>
            <a:ext cx="4148215" cy="3924652"/>
            <a:chOff x="5067255" y="142852"/>
            <a:chExt cx="4148215" cy="3924652"/>
          </a:xfrm>
        </p:grpSpPr>
        <p:grpSp>
          <p:nvGrpSpPr>
            <p:cNvPr id="13" name="グループ化 64"/>
            <p:cNvGrpSpPr/>
            <p:nvPr/>
          </p:nvGrpSpPr>
          <p:grpSpPr>
            <a:xfrm>
              <a:off x="5067255" y="142852"/>
              <a:ext cx="4148215" cy="3924652"/>
              <a:chOff x="4847620" y="433017"/>
              <a:chExt cx="4148215" cy="3924652"/>
            </a:xfrm>
          </p:grpSpPr>
          <p:pic>
            <p:nvPicPr>
              <p:cNvPr id="9" name="Picture 2" descr="C:\Documents and Settings\quarkstudent\デスクトップ\U\weekly meeting\14\highptc-upper.ep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47620" y="433017"/>
                <a:ext cx="4148215" cy="3924652"/>
              </a:xfrm>
              <a:prstGeom prst="rect">
                <a:avLst/>
              </a:prstGeom>
              <a:noFill/>
            </p:spPr>
          </p:pic>
          <p:grpSp>
            <p:nvGrpSpPr>
              <p:cNvPr id="14" name="グループ化 92"/>
              <p:cNvGrpSpPr/>
              <p:nvPr/>
            </p:nvGrpSpPr>
            <p:grpSpPr>
              <a:xfrm>
                <a:off x="5323520" y="2724873"/>
                <a:ext cx="2827308" cy="653153"/>
                <a:chOff x="5157442" y="5429264"/>
                <a:chExt cx="2629268" cy="571504"/>
              </a:xfrm>
            </p:grpSpPr>
            <p:cxnSp>
              <p:nvCxnSpPr>
                <p:cNvPr id="18" name="直線コネクタ 17"/>
                <p:cNvCxnSpPr/>
                <p:nvPr/>
              </p:nvCxnSpPr>
              <p:spPr>
                <a:xfrm rot="16200000" flipV="1">
                  <a:off x="7070588" y="5650548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 rot="16200000" flipV="1">
                  <a:off x="7135056" y="5650548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 rot="16200000" flipV="1">
                  <a:off x="7199524" y="5650548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 rot="16200000" flipV="1">
                  <a:off x="7263993" y="5650548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/>
                <p:nvPr/>
              </p:nvCxnSpPr>
              <p:spPr>
                <a:xfrm rot="16200000" flipV="1">
                  <a:off x="7328461" y="5650548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/>
                <p:nvPr/>
              </p:nvCxnSpPr>
              <p:spPr>
                <a:xfrm rot="16200000" flipV="1">
                  <a:off x="7328461" y="5579110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 rot="16200000" flipV="1">
                  <a:off x="7392930" y="5579110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 rot="16200000" flipV="1">
                  <a:off x="7457398" y="5579110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 rot="16200000" flipV="1">
                  <a:off x="7521867" y="5579110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 rot="16200000" flipV="1">
                  <a:off x="7586335" y="5579110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/>
                <p:cNvCxnSpPr/>
                <p:nvPr/>
              </p:nvCxnSpPr>
              <p:spPr>
                <a:xfrm rot="16200000" flipV="1">
                  <a:off x="7650804" y="5579110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 rot="16200000" flipV="1">
                  <a:off x="6877182" y="5721986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/>
                <p:cNvCxnSpPr/>
                <p:nvPr/>
              </p:nvCxnSpPr>
              <p:spPr>
                <a:xfrm rot="16200000" flipV="1">
                  <a:off x="6941651" y="5650548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 rot="16200000" flipV="1">
                  <a:off x="6877182" y="5650548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>
                <a:xfrm rot="16200000" flipV="1">
                  <a:off x="7006119" y="5650549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 rot="16200000" flipV="1">
                  <a:off x="6422419" y="5721986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 rot="16200000" flipV="1">
                  <a:off x="6488630" y="5727213"/>
                  <a:ext cx="214315" cy="18992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 rot="16200000" flipV="1">
                  <a:off x="6554840" y="5721986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 rot="16200000" flipV="1">
                  <a:off x="6619309" y="5721986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 rot="16200000" flipV="1">
                  <a:off x="6683777" y="5721986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 rot="16200000" flipV="1">
                  <a:off x="6748245" y="5721986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rot="16200000" flipV="1">
                  <a:off x="6812714" y="5721987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>
                <a:xfrm rot="16200000" flipV="1">
                  <a:off x="6164545" y="5796908"/>
                  <a:ext cx="214314" cy="193405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>
                <a:xfrm rot="16200000" flipV="1">
                  <a:off x="6232498" y="5793424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 rot="16200000" flipV="1">
                  <a:off x="6296966" y="5793424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 rot="16200000" flipV="1">
                  <a:off x="6279543" y="5721986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 rot="16200000" flipV="1">
                  <a:off x="6350981" y="5721986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 rot="16200000" flipV="1">
                  <a:off x="5458877" y="5507672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 rot="16200000" flipV="1">
                  <a:off x="5507663" y="5507671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 rot="16200000" flipV="1">
                  <a:off x="5583458" y="5440589"/>
                  <a:ext cx="285752" cy="26310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 rot="16200000" flipV="1">
                  <a:off x="5715010" y="5500703"/>
                  <a:ext cx="285751" cy="28575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/>
                <p:nvPr/>
              </p:nvCxnSpPr>
              <p:spPr>
                <a:xfrm rot="16200000" flipV="1">
                  <a:off x="5840460" y="5589565"/>
                  <a:ext cx="357190" cy="32234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/>
                <p:nvPr/>
              </p:nvCxnSpPr>
              <p:spPr>
                <a:xfrm rot="16200000" flipV="1">
                  <a:off x="6032123" y="5728955"/>
                  <a:ext cx="285752" cy="25787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/>
                <p:cNvCxnSpPr/>
                <p:nvPr/>
              </p:nvCxnSpPr>
              <p:spPr>
                <a:xfrm rot="16200000" flipV="1">
                  <a:off x="5150473" y="5721985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>
                <a:xfrm rot="16200000" flipV="1">
                  <a:off x="5207973" y="5721986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>
                <a:xfrm rot="16200000" flipV="1">
                  <a:off x="5350849" y="5650548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>
                <a:xfrm rot="16200000" flipV="1">
                  <a:off x="5279411" y="5721986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 rot="16200000" flipV="1">
                  <a:off x="5329940" y="5721986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 rot="16200000" flipV="1">
                  <a:off x="5394408" y="5650548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 rot="16200000" flipV="1">
                  <a:off x="5394408" y="5579110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/>
                <p:cNvCxnSpPr/>
                <p:nvPr/>
              </p:nvCxnSpPr>
              <p:spPr>
                <a:xfrm rot="16200000" flipV="1">
                  <a:off x="5458877" y="5579110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/>
                <p:cNvCxnSpPr/>
                <p:nvPr/>
              </p:nvCxnSpPr>
              <p:spPr>
                <a:xfrm rot="16200000" flipV="1">
                  <a:off x="5565163" y="5507671"/>
                  <a:ext cx="142876" cy="12893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テキスト ボックス 14"/>
              <p:cNvSpPr txBox="1"/>
              <p:nvPr/>
            </p:nvSpPr>
            <p:spPr>
              <a:xfrm>
                <a:off x="5615808" y="1323011"/>
                <a:ext cx="2055224" cy="369332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Excluded  region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 rot="16200000" flipH="1">
                <a:off x="7975510" y="2740133"/>
                <a:ext cx="479656" cy="1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16"/>
              <p:cNvSpPr txBox="1"/>
              <p:nvPr/>
            </p:nvSpPr>
            <p:spPr>
              <a:xfrm>
                <a:off x="6715140" y="2049609"/>
                <a:ext cx="1854970" cy="461665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b="1" dirty="0" err="1" smtClean="0">
                    <a:solidFill>
                      <a:srgbClr val="FF0000"/>
                    </a:solidFill>
                    <a:latin typeface="Symbol" pitchFamily="18" charset="2"/>
                    <a:ea typeface="HG創英角ﾎﾟｯﾌﾟ体" pitchFamily="49" charset="-128"/>
                  </a:rPr>
                  <a:t>s</a:t>
                </a:r>
                <a:r>
                  <a:rPr kumimoji="1" lang="en-US" altLang="ja-JP" sz="2400" baseline="-25000" dirty="0" err="1" smtClean="0">
                    <a:solidFill>
                      <a:srgbClr val="FF000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U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&lt;10</a:t>
                </a:r>
                <a:r>
                  <a:rPr lang="en-US" altLang="ja-JP" sz="2400" baseline="30000" dirty="0" smtClean="0">
                    <a:solidFill>
                      <a:srgbClr val="FF000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-5</a:t>
                </a:r>
                <a:r>
                  <a:rPr lang="en-US" altLang="ja-JP" sz="24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barn</a:t>
                </a:r>
                <a:endParaRPr kumimoji="1" lang="en-US" altLang="ja-JP" sz="2400" baseline="30000" dirty="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</p:grpSp>
        <p:sp>
          <p:nvSpPr>
            <p:cNvPr id="94" name="正方形/長方形 93"/>
            <p:cNvSpPr/>
            <p:nvPr/>
          </p:nvSpPr>
          <p:spPr>
            <a:xfrm>
              <a:off x="8358214" y="214290"/>
              <a:ext cx="785786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5" name="テキスト ボックス 94"/>
          <p:cNvSpPr txBox="1"/>
          <p:nvPr/>
        </p:nvSpPr>
        <p:spPr>
          <a:xfrm>
            <a:off x="1428728" y="642918"/>
            <a:ext cx="157163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  <a:cs typeface="Arial Unicode MS" pitchFamily="50" charset="-128"/>
              </a:rPr>
              <a:t>全ての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  <a:cs typeface="Arial Unicode MS" pitchFamily="50" charset="-128"/>
              </a:rPr>
              <a:t>cut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  <a:cs typeface="Arial Unicode MS" pitchFamily="50" charset="-128"/>
              </a:rPr>
              <a:t>を入れたグラフ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  <a:cs typeface="Arial Unicode MS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714480" y="128586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残った数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85events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60" name="グループ化 98"/>
          <p:cNvGrpSpPr/>
          <p:nvPr/>
        </p:nvGrpSpPr>
        <p:grpSpPr>
          <a:xfrm>
            <a:off x="642910" y="2928934"/>
            <a:ext cx="1880643" cy="523220"/>
            <a:chOff x="3286116" y="2357430"/>
            <a:chExt cx="1880643" cy="523220"/>
          </a:xfrm>
        </p:grpSpPr>
        <p:sp>
          <p:nvSpPr>
            <p:cNvPr id="97" name="テキスト ボックス 96"/>
            <p:cNvSpPr txBox="1"/>
            <p:nvPr/>
          </p:nvSpPr>
          <p:spPr>
            <a:xfrm>
              <a:off x="3500430" y="250030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p</a:t>
              </a:r>
              <a:r>
                <a:rPr kumimoji="1" lang="en-US" altLang="ja-JP" baseline="30000" dirty="0" smtClean="0"/>
                <a:t>0</a:t>
              </a:r>
              <a:endParaRPr kumimoji="1" lang="ja-JP" altLang="en-US" baseline="30000" dirty="0"/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286116" y="2357430"/>
              <a:ext cx="18806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>
                  <a:latin typeface="Symbol" pitchFamily="18" charset="2"/>
                </a:rPr>
                <a:t>s   </a:t>
              </a:r>
              <a:r>
                <a:rPr lang="en-US" altLang="ja-JP" sz="20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(=4×10</a:t>
              </a:r>
              <a:r>
                <a:rPr lang="en-US" altLang="ja-JP" sz="2000" b="1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-3</a:t>
              </a:r>
              <a:r>
                <a:rPr lang="en-US" altLang="ja-JP" sz="20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  <a:endParaRPr lang="ja-JP" altLang="en-US" sz="2800" dirty="0"/>
            </a:p>
          </p:txBody>
        </p:sp>
      </p:grpSp>
      <p:cxnSp>
        <p:nvCxnSpPr>
          <p:cNvPr id="100" name="直線コネクタ 99"/>
          <p:cNvCxnSpPr/>
          <p:nvPr/>
        </p:nvCxnSpPr>
        <p:spPr>
          <a:xfrm>
            <a:off x="428596" y="3998916"/>
            <a:ext cx="3214710" cy="1588"/>
          </a:xfrm>
          <a:prstGeom prst="line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3643306" y="3998916"/>
            <a:ext cx="2857520" cy="1588"/>
          </a:xfrm>
          <a:prstGeom prst="line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グループ化 108"/>
          <p:cNvGrpSpPr/>
          <p:nvPr/>
        </p:nvGrpSpPr>
        <p:grpSpPr>
          <a:xfrm>
            <a:off x="642910" y="3357562"/>
            <a:ext cx="1928826" cy="461665"/>
            <a:chOff x="500034" y="3357562"/>
            <a:chExt cx="1928826" cy="461665"/>
          </a:xfrm>
        </p:grpSpPr>
        <p:cxnSp>
          <p:nvCxnSpPr>
            <p:cNvPr id="101" name="直線コネクタ 100"/>
            <p:cNvCxnSpPr/>
            <p:nvPr/>
          </p:nvCxnSpPr>
          <p:spPr>
            <a:xfrm>
              <a:off x="500034" y="3429000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テキスト ボックス 105"/>
            <p:cNvSpPr txBox="1"/>
            <p:nvPr/>
          </p:nvSpPr>
          <p:spPr>
            <a:xfrm>
              <a:off x="500034" y="3357562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N 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(=11320)</a:t>
              </a:r>
              <a:endParaRPr kumimoji="1" lang="ja-JP" altLang="en-US" sz="2000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642910" y="342900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kumimoji="1" lang="en-US" altLang="ja-JP" baseline="30000" dirty="0" smtClean="0">
                  <a:solidFill>
                    <a:srgbClr val="FF0000"/>
                  </a:solidFill>
                  <a:latin typeface="Symbol" pitchFamily="18" charset="2"/>
                </a:rPr>
                <a:t>0</a:t>
              </a:r>
              <a:endParaRPr kumimoji="1" lang="ja-JP" altLang="en-US" baseline="30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sp>
        <p:nvSpPr>
          <p:cNvPr id="110" name="テキスト ボックス 109"/>
          <p:cNvSpPr txBox="1"/>
          <p:nvPr/>
        </p:nvSpPr>
        <p:spPr>
          <a:xfrm>
            <a:off x="2285984" y="328612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×</a:t>
            </a:r>
            <a:r>
              <a:rPr lang="en-US" altLang="ja-JP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Acceptance</a:t>
            </a:r>
            <a:endParaRPr kumimoji="1" lang="ja-JP" altLang="en-US" dirty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714744" y="2786058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質量</a:t>
            </a:r>
            <a:r>
              <a:rPr lang="en-US" altLang="ja-JP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bin</a:t>
            </a:r>
          </a:p>
          <a:p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　ごとの</a:t>
            </a:r>
            <a:endParaRPr lang="en-US" altLang="ja-JP" dirty="0" smtClean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×</a:t>
            </a:r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イベント数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endParaRPr lang="en-US" altLang="ja-JP" dirty="0" smtClean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　の上限値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endParaRPr kumimoji="1" lang="ja-JP" altLang="en-US" dirty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14678" y="2000240"/>
            <a:ext cx="1459557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Upper limit 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429520" y="507207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(40MeV/bin)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785918" y="230462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※</a:t>
            </a:r>
            <a:r>
              <a:rPr kumimoji="1" lang="ja-JP" altLang="en-US" sz="1600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青は</a:t>
            </a:r>
            <a:r>
              <a:rPr kumimoji="1" lang="en-US" altLang="ja-JP" sz="1600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MC</a:t>
            </a:r>
            <a:endParaRPr kumimoji="1" lang="ja-JP" altLang="en-US" sz="1600" dirty="0">
              <a:solidFill>
                <a:srgbClr val="00B0F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-71469" y="4071942"/>
            <a:ext cx="3237307" cy="2818245"/>
            <a:chOff x="-71469" y="4071942"/>
            <a:chExt cx="3237307" cy="2818245"/>
          </a:xfrm>
        </p:grpSpPr>
        <p:sp>
          <p:nvSpPr>
            <p:cNvPr id="81" name="テキスト ボックス 80"/>
            <p:cNvSpPr txBox="1"/>
            <p:nvPr/>
          </p:nvSpPr>
          <p:spPr>
            <a:xfrm>
              <a:off x="1071538" y="4429132"/>
              <a:ext cx="171451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Symbol" pitchFamily="18" charset="2"/>
                  <a:ea typeface="HG創英角ﾎﾟｯﾌﾟ体" pitchFamily="49" charset="-128"/>
                  <a:cs typeface="Arial Unicode MS" pitchFamily="50" charset="-128"/>
                </a:rPr>
                <a:t>p</a:t>
              </a:r>
              <a:r>
                <a:rPr kumimoji="1" lang="en-US" altLang="ja-JP" baseline="30000" dirty="0" smtClean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rPr>
                <a:t>0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rPr>
                <a:t> イベント数</a:t>
              </a:r>
              <a:endParaRPr lang="en-US" altLang="ja-JP" dirty="0" smtClean="0">
                <a:latin typeface="HG創英角ﾎﾟｯﾌﾟ体" pitchFamily="49" charset="-128"/>
                <a:ea typeface="HG創英角ﾎﾟｯﾌﾟ体" pitchFamily="49" charset="-128"/>
                <a:cs typeface="Arial Unicode MS" pitchFamily="50" charset="-128"/>
              </a:endParaRPr>
            </a:p>
            <a:p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rPr>
                <a:t>(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rPr>
                <a:t>荷電モード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rPr>
                <a:t>)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  <a:cs typeface="Arial Unicode MS" pitchFamily="50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1084246" y="5072074"/>
              <a:ext cx="17732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Symbol" pitchFamily="18" charset="2"/>
                  <a:ea typeface="HG創英角ﾎﾟｯﾌﾟ体" pitchFamily="49" charset="-128"/>
                </a:rPr>
                <a:t>p</a:t>
              </a:r>
              <a:r>
                <a:rPr lang="en-US" altLang="ja-JP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0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:11320events</a:t>
              </a: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1571604" y="6572272"/>
              <a:ext cx="13573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Calibri" pitchFamily="34" charset="0"/>
                </a:rPr>
                <a:t>M</a:t>
              </a:r>
              <a:r>
                <a:rPr lang="en-US" altLang="ja-JP" sz="1400" baseline="-25000" dirty="0" smtClean="0">
                  <a:latin typeface="Calibri" pitchFamily="34" charset="0"/>
                </a:rPr>
                <a:t>2cluster</a:t>
              </a:r>
              <a:r>
                <a:rPr lang="en-US" altLang="ja-JP" sz="1400" dirty="0" smtClean="0">
                  <a:latin typeface="Calibri" pitchFamily="34" charset="0"/>
                </a:rPr>
                <a:t>(</a:t>
              </a:r>
              <a:r>
                <a:rPr lang="en-US" altLang="ja-JP" sz="1400" dirty="0" err="1" smtClean="0">
                  <a:latin typeface="Calibri" pitchFamily="34" charset="0"/>
                </a:rPr>
                <a:t>GeV</a:t>
              </a:r>
              <a:r>
                <a:rPr lang="en-US" altLang="ja-JP" sz="1400" dirty="0" smtClean="0">
                  <a:latin typeface="Calibri" pitchFamily="34" charset="0"/>
                </a:rPr>
                <a:t>/c</a:t>
              </a:r>
              <a:r>
                <a:rPr lang="en-US" altLang="ja-JP" sz="1400" baseline="30000" dirty="0" smtClean="0">
                  <a:latin typeface="Calibri" pitchFamily="34" charset="0"/>
                </a:rPr>
                <a:t>2</a:t>
              </a:r>
              <a:r>
                <a:rPr lang="en-US" altLang="ja-JP" sz="1400" dirty="0" smtClean="0">
                  <a:latin typeface="Calibri" pitchFamily="34" charset="0"/>
                </a:rPr>
                <a:t>)</a:t>
              </a:r>
              <a:endParaRPr kumimoji="1" lang="ja-JP" altLang="en-US" sz="1400" dirty="0">
                <a:latin typeface="Calibri" pitchFamily="34" charset="0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 rot="16200000">
              <a:off x="-573852" y="4645763"/>
              <a:ext cx="1352075" cy="347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Calibri" pitchFamily="34" charset="0"/>
                </a:rPr>
                <a:t>No. of Event</a:t>
              </a:r>
              <a:endParaRPr kumimoji="1" lang="ja-JP" altLang="en-US" sz="1600" dirty="0">
                <a:latin typeface="Calibri" pitchFamily="34" charset="0"/>
              </a:endParaRPr>
            </a:p>
          </p:txBody>
        </p:sp>
        <p:pic>
          <p:nvPicPr>
            <p:cNvPr id="99" name="Picture 3" descr="C:\Documents and Settings\quarkstudent\デスクトップ\U\eps\pseps\charged\allcut-nocvhit-c.ep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4071942"/>
              <a:ext cx="3165870" cy="281824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10" grpId="0"/>
      <p:bldP spid="111" grpId="0"/>
      <p:bldP spid="10" grpId="0" animBg="1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Documents and Settings\quarkstudent\デスクトップ\U\eps\pseps\neutarl\mc-allcutdata-n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50794"/>
            <a:ext cx="3136897" cy="2792454"/>
          </a:xfrm>
          <a:prstGeom prst="rect">
            <a:avLst/>
          </a:prstGeom>
          <a:noFill/>
        </p:spPr>
      </p:pic>
      <p:sp>
        <p:nvSpPr>
          <p:cNvPr id="93" name="正方形/長方形 92"/>
          <p:cNvSpPr/>
          <p:nvPr/>
        </p:nvSpPr>
        <p:spPr>
          <a:xfrm>
            <a:off x="8001024" y="5429264"/>
            <a:ext cx="71438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4" descr="C:\Documents and Settings\quarkstudent\デスクトップ\U\eps\中性\highPT\highn17bin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9572" y="4000528"/>
            <a:ext cx="3290212" cy="2928934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0364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中性モードの上限値</a:t>
            </a:r>
            <a:endParaRPr kumimoji="1" lang="ja-JP" altLang="en-US" sz="4000" dirty="0">
              <a:solidFill>
                <a:srgbClr val="0070C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7" name="グループ化 120"/>
          <p:cNvGrpSpPr/>
          <p:nvPr/>
        </p:nvGrpSpPr>
        <p:grpSpPr>
          <a:xfrm>
            <a:off x="5150496" y="214313"/>
            <a:ext cx="4237090" cy="4071919"/>
            <a:chOff x="5150496" y="214313"/>
            <a:chExt cx="4237090" cy="4071919"/>
          </a:xfrm>
        </p:grpSpPr>
        <p:pic>
          <p:nvPicPr>
            <p:cNvPr id="8" name="Picture 2" descr="C:\Documents and Settings\quarkstudent\デスクトップ\U\weekly meeting\14\highptn-upper.ep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50496" y="214313"/>
              <a:ext cx="4237090" cy="4071919"/>
            </a:xfrm>
            <a:prstGeom prst="rect">
              <a:avLst/>
            </a:prstGeom>
            <a:noFill/>
          </p:spPr>
        </p:pic>
        <p:sp>
          <p:nvSpPr>
            <p:cNvPr id="12" name="正方形/長方形 11"/>
            <p:cNvSpPr/>
            <p:nvPr/>
          </p:nvSpPr>
          <p:spPr>
            <a:xfrm>
              <a:off x="8446037" y="304995"/>
              <a:ext cx="852374" cy="147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929322" y="1000108"/>
              <a:ext cx="2643206" cy="46166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Excluded</a:t>
              </a:r>
              <a:r>
                <a:rPr kumimoji="1" lang="en-US" altLang="ja-JP" sz="2400" dirty="0" smtClean="0">
                  <a:solidFill>
                    <a:schemeClr val="tx1"/>
                  </a:solidFill>
                </a:rPr>
                <a:t>  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region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グループ化 102"/>
            <p:cNvGrpSpPr/>
            <p:nvPr/>
          </p:nvGrpSpPr>
          <p:grpSpPr>
            <a:xfrm>
              <a:off x="5699753" y="1575611"/>
              <a:ext cx="2746284" cy="1524741"/>
              <a:chOff x="5214942" y="4572007"/>
              <a:chExt cx="2500330" cy="1285885"/>
            </a:xfrm>
          </p:grpSpPr>
          <p:cxnSp>
            <p:nvCxnSpPr>
              <p:cNvPr id="18" name="直線コネクタ 17"/>
              <p:cNvCxnSpPr/>
              <p:nvPr/>
            </p:nvCxnSpPr>
            <p:spPr>
              <a:xfrm rot="16200000" flipV="1">
                <a:off x="7429520" y="5286388"/>
                <a:ext cx="285752" cy="2857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rot="16200000" flipV="1">
                <a:off x="6786578" y="5572140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rot="16200000" flipV="1">
                <a:off x="6715140" y="5572140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rot="16200000" flipV="1">
                <a:off x="7143768" y="5286387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rot="16200000" flipV="1">
                <a:off x="7572396" y="5643578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rot="16200000" flipV="1">
                <a:off x="7286644" y="5214950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rot="16200000" flipV="1">
                <a:off x="7143768" y="5214950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rot="16200000" flipV="1">
                <a:off x="7215206" y="5214949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rot="16200000" flipV="1">
                <a:off x="7572396" y="5572140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rot="16200000" flipV="1">
                <a:off x="7429520" y="5357827"/>
                <a:ext cx="285752" cy="2857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rot="16200000" flipV="1">
                <a:off x="6929454" y="5572140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rot="16200000" flipV="1">
                <a:off x="7000892" y="5572140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rot="16200000" flipV="1">
                <a:off x="7000892" y="5500702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rot="16200000" flipV="1">
                <a:off x="7072330" y="5500702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rot="16200000" flipV="1">
                <a:off x="7072330" y="5429264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rot="16200000" flipV="1">
                <a:off x="7072330" y="5357825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rot="16200000" flipV="1">
                <a:off x="7072330" y="5286387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rot="16200000" flipV="1">
                <a:off x="6286512" y="5572139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rot="16200000" flipV="1">
                <a:off x="6357950" y="5572140"/>
                <a:ext cx="214315" cy="21431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rot="16200000" flipV="1">
                <a:off x="6357950" y="5500702"/>
                <a:ext cx="214314" cy="21431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rot="16200000" flipV="1">
                <a:off x="6429388" y="5500702"/>
                <a:ext cx="214315" cy="21431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rot="16200000" flipV="1">
                <a:off x="6572264" y="5572140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rot="16200000" flipV="1">
                <a:off x="6643702" y="5572140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rot="16200000" flipV="1">
                <a:off x="6858016" y="5715016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rot="16200000" flipV="1">
                <a:off x="6929454" y="5715016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rot="16200000" flipV="1">
                <a:off x="6929454" y="5643578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 rot="16200000" flipV="1">
                <a:off x="5786446" y="5214949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rot="10800000">
                <a:off x="5857884" y="5572141"/>
                <a:ext cx="214314" cy="214313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rot="16200000" flipV="1">
                <a:off x="5857884" y="5500701"/>
                <a:ext cx="214314" cy="21431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rot="16200000" flipV="1">
                <a:off x="5857884" y="5429263"/>
                <a:ext cx="285752" cy="2857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rot="16200000" flipV="1">
                <a:off x="5786446" y="5286387"/>
                <a:ext cx="357190" cy="3571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rot="16200000" flipV="1">
                <a:off x="6000760" y="5429264"/>
                <a:ext cx="357191" cy="3571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rot="16200000" flipV="1">
                <a:off x="6215074" y="5572140"/>
                <a:ext cx="214314" cy="21431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rot="16200000" flipV="1">
                <a:off x="5643570" y="4572007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rot="16200000" flipV="1">
                <a:off x="5715008" y="4714883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rot="16200000" flipV="1">
                <a:off x="5715008" y="4786321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rot="16200000" flipV="1">
                <a:off x="5715008" y="4857759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rot="16200000" flipV="1">
                <a:off x="5786446" y="5000636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rot="16200000" flipV="1">
                <a:off x="5786446" y="5072073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rot="16200000" flipV="1">
                <a:off x="5786446" y="5143511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rot="16200000" flipV="1">
                <a:off x="5429256" y="4929197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rot="16200000" flipV="1">
                <a:off x="5429256" y="4857759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rot="16200000" flipV="1">
                <a:off x="5429256" y="4786321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rot="16200000" flipV="1">
                <a:off x="5500694" y="4786321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 rot="16200000" flipV="1">
                <a:off x="5500694" y="4714883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rot="16200000" flipV="1">
                <a:off x="5500694" y="4643445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rot="16200000" flipV="1">
                <a:off x="5572132" y="4643445"/>
                <a:ext cx="71438" cy="7143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rot="16200000" flipV="1">
                <a:off x="5572132" y="4572007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 rot="16200000" flipV="1">
                <a:off x="5357818" y="5429263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 rot="16200000" flipV="1">
                <a:off x="5357818" y="5357825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 rot="16200000" flipV="1">
                <a:off x="5357818" y="5286387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rot="16200000" flipV="1">
                <a:off x="5429256" y="5286387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rot="16200000" flipV="1">
                <a:off x="5429256" y="5214949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rot="16200000" flipV="1">
                <a:off x="5429256" y="5143511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 rot="16200000" flipV="1">
                <a:off x="5429256" y="5072073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rot="16200000" flipV="1">
                <a:off x="5429256" y="5000635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rot="16200000" flipV="1">
                <a:off x="5214942" y="5572139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rot="16200000" flipV="1">
                <a:off x="5214942" y="5500701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rot="16200000" flipV="1">
                <a:off x="5286380" y="5500701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rot="16200000" flipV="1">
                <a:off x="5286380" y="5429263"/>
                <a:ext cx="142876" cy="14287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線矢印コネクタ 15"/>
            <p:cNvCxnSpPr/>
            <p:nvPr/>
          </p:nvCxnSpPr>
          <p:spPr>
            <a:xfrm rot="5400000">
              <a:off x="7143768" y="2071676"/>
              <a:ext cx="500068" cy="500068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7208182" y="1643050"/>
              <a:ext cx="1935818" cy="46166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err="1" smtClean="0">
                  <a:solidFill>
                    <a:srgbClr val="FF0000"/>
                  </a:solidFill>
                  <a:latin typeface="Symbol" pitchFamily="18" charset="2"/>
                  <a:ea typeface="HG創英角ﾎﾟｯﾌﾟ体" pitchFamily="49" charset="-128"/>
                </a:rPr>
                <a:t>s</a:t>
              </a:r>
              <a:r>
                <a:rPr kumimoji="1" lang="en-US" altLang="ja-JP" sz="2400" baseline="-25000" dirty="0" err="1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&lt;10</a:t>
              </a:r>
              <a:r>
                <a:rPr lang="en-US" altLang="ja-JP" sz="2400" baseline="30000" dirty="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-5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barn</a:t>
              </a:r>
              <a:endParaRPr kumimoji="1" lang="en-US" altLang="ja-JP" sz="2400" baseline="30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>
            <a:off x="7786678" y="6621685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M</a:t>
            </a:r>
            <a:r>
              <a:rPr lang="en-US" altLang="ja-JP" sz="1400" baseline="-25000" dirty="0" smtClean="0">
                <a:latin typeface="Calibri" pitchFamily="34" charset="0"/>
              </a:rPr>
              <a:t>2cluster</a:t>
            </a:r>
            <a:r>
              <a:rPr lang="en-US" altLang="ja-JP" sz="1400" dirty="0" smtClean="0">
                <a:latin typeface="Calibri" pitchFamily="34" charset="0"/>
              </a:rPr>
              <a:t>(</a:t>
            </a:r>
            <a:r>
              <a:rPr lang="en-US" altLang="ja-JP" sz="1400" dirty="0" err="1" smtClean="0">
                <a:latin typeface="Calibri" pitchFamily="34" charset="0"/>
              </a:rPr>
              <a:t>GeV</a:t>
            </a:r>
            <a:r>
              <a:rPr lang="en-US" altLang="ja-JP" sz="1400" dirty="0" smtClean="0">
                <a:latin typeface="Calibri" pitchFamily="34" charset="0"/>
              </a:rPr>
              <a:t>/c</a:t>
            </a:r>
            <a:r>
              <a:rPr lang="en-US" altLang="ja-JP" sz="1400" baseline="30000" dirty="0" smtClean="0">
                <a:latin typeface="Calibri" pitchFamily="34" charset="0"/>
              </a:rPr>
              <a:t>2</a:t>
            </a:r>
            <a:r>
              <a:rPr lang="en-US" altLang="ja-JP" sz="1400" dirty="0" smtClean="0">
                <a:latin typeface="Calibri" pitchFamily="34" charset="0"/>
              </a:rPr>
              <a:t>)</a:t>
            </a:r>
            <a:endParaRPr kumimoji="1" lang="ja-JP" altLang="en-US" sz="1400" dirty="0">
              <a:latin typeface="Calibri" pitchFamily="34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 rot="16200000">
            <a:off x="-502414" y="1073863"/>
            <a:ext cx="1352075" cy="34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 rot="16200000">
            <a:off x="5651133" y="4788639"/>
            <a:ext cx="1352075" cy="34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grpSp>
        <p:nvGrpSpPr>
          <p:cNvPr id="118" name="グループ化 117"/>
          <p:cNvGrpSpPr/>
          <p:nvPr/>
        </p:nvGrpSpPr>
        <p:grpSpPr>
          <a:xfrm>
            <a:off x="-31" y="4036664"/>
            <a:ext cx="3286147" cy="2892797"/>
            <a:chOff x="-31" y="4036664"/>
            <a:chExt cx="3286147" cy="2892797"/>
          </a:xfrm>
        </p:grpSpPr>
        <p:pic>
          <p:nvPicPr>
            <p:cNvPr id="117" name="Picture 3" descr="C:\Documents and Settings\quarkstudent\デスクトップ\U\eps\pseps\neutarl\allcut-n.ep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98" y="4036664"/>
              <a:ext cx="3249618" cy="2892797"/>
            </a:xfrm>
            <a:prstGeom prst="rect">
              <a:avLst/>
            </a:prstGeom>
            <a:noFill/>
          </p:spPr>
        </p:pic>
        <p:sp>
          <p:nvSpPr>
            <p:cNvPr id="82" name="テキスト ボックス 81"/>
            <p:cNvSpPr txBox="1"/>
            <p:nvPr/>
          </p:nvSpPr>
          <p:spPr>
            <a:xfrm>
              <a:off x="1724004" y="6572272"/>
              <a:ext cx="13573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Calibri" pitchFamily="34" charset="0"/>
                </a:rPr>
                <a:t>M</a:t>
              </a:r>
              <a:r>
                <a:rPr lang="en-US" altLang="ja-JP" sz="1400" baseline="-25000" dirty="0" smtClean="0">
                  <a:latin typeface="Calibri" pitchFamily="34" charset="0"/>
                </a:rPr>
                <a:t>2cluster</a:t>
              </a:r>
              <a:r>
                <a:rPr lang="en-US" altLang="ja-JP" sz="1400" dirty="0" smtClean="0">
                  <a:latin typeface="Calibri" pitchFamily="34" charset="0"/>
                </a:rPr>
                <a:t>(</a:t>
              </a:r>
              <a:r>
                <a:rPr lang="en-US" altLang="ja-JP" sz="1400" dirty="0" err="1" smtClean="0">
                  <a:latin typeface="Calibri" pitchFamily="34" charset="0"/>
                </a:rPr>
                <a:t>GeV</a:t>
              </a:r>
              <a:r>
                <a:rPr lang="en-US" altLang="ja-JP" sz="1400" dirty="0" smtClean="0">
                  <a:latin typeface="Calibri" pitchFamily="34" charset="0"/>
                </a:rPr>
                <a:t>/c</a:t>
              </a:r>
              <a:r>
                <a:rPr lang="en-US" altLang="ja-JP" sz="1400" baseline="30000" dirty="0" smtClean="0">
                  <a:latin typeface="Calibri" pitchFamily="34" charset="0"/>
                </a:rPr>
                <a:t>2</a:t>
              </a:r>
              <a:r>
                <a:rPr lang="en-US" altLang="ja-JP" sz="1400" dirty="0" smtClean="0">
                  <a:latin typeface="Calibri" pitchFamily="34" charset="0"/>
                </a:rPr>
                <a:t>)</a:t>
              </a:r>
              <a:endParaRPr kumimoji="1" lang="ja-JP" altLang="en-US" sz="1400" dirty="0">
                <a:latin typeface="Calibri" pitchFamily="34" charset="0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 rot="16200000">
              <a:off x="-502414" y="4645763"/>
              <a:ext cx="1352075" cy="347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Calibri" pitchFamily="34" charset="0"/>
                </a:rPr>
                <a:t>No. of Event</a:t>
              </a:r>
              <a:endParaRPr kumimoji="1" lang="ja-JP" altLang="en-US" sz="1600" dirty="0">
                <a:latin typeface="Calibri" pitchFamily="34" charset="0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1214414" y="4425743"/>
              <a:ext cx="171451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Symbol" pitchFamily="18" charset="2"/>
                  <a:ea typeface="HG創英角ﾎﾟｯﾌﾟ体" pitchFamily="49" charset="-128"/>
                  <a:cs typeface="Arial Unicode MS" pitchFamily="50" charset="-128"/>
                </a:rPr>
                <a:t>p</a:t>
              </a:r>
              <a:r>
                <a:rPr kumimoji="1" lang="en-US" altLang="ja-JP" baseline="30000" dirty="0" smtClean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rPr>
                <a:t>0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rPr>
                <a:t> イベント数</a:t>
              </a:r>
              <a:endParaRPr lang="en-US" altLang="ja-JP" dirty="0" smtClean="0">
                <a:latin typeface="HG創英角ﾎﾟｯﾌﾟ体" pitchFamily="49" charset="-128"/>
                <a:ea typeface="HG創英角ﾎﾟｯﾌﾟ体" pitchFamily="49" charset="-128"/>
                <a:cs typeface="Arial Unicode MS" pitchFamily="50" charset="-128"/>
              </a:endParaRPr>
            </a:p>
            <a:p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rPr>
                <a:t>(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rPr>
                <a:t>中性モード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  <a:cs typeface="Arial Unicode MS" pitchFamily="50" charset="-128"/>
                </a:rPr>
                <a:t>)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  <a:cs typeface="Arial Unicode MS" pitchFamily="50" charset="-128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1227122" y="5072074"/>
              <a:ext cx="17732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Symbol" pitchFamily="18" charset="2"/>
                  <a:ea typeface="HG創英角ﾎﾟｯﾌﾟ体" pitchFamily="49" charset="-128"/>
                </a:rPr>
                <a:t>p</a:t>
              </a:r>
              <a:r>
                <a:rPr lang="en-US" altLang="ja-JP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0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:14945events</a:t>
              </a:r>
            </a:p>
          </p:txBody>
        </p:sp>
      </p:grpSp>
      <p:sp>
        <p:nvSpPr>
          <p:cNvPr id="102" name="正方形/長方形 101"/>
          <p:cNvSpPr/>
          <p:nvPr/>
        </p:nvSpPr>
        <p:spPr>
          <a:xfrm>
            <a:off x="7500958" y="4425743"/>
            <a:ext cx="13388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創英角ﾎﾟｯﾌﾟ体" pitchFamily="49" charset="-128"/>
                <a:ea typeface="HG創英角ﾎﾟｯﾌﾟ体" pitchFamily="49" charset="-128"/>
              </a:rPr>
              <a:t>残った</a:t>
            </a:r>
            <a:endParaRPr lang="en-US" altLang="ja-JP" dirty="0" smtClean="0">
              <a:solidFill>
                <a:prstClr val="black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dirty="0" smtClean="0">
                <a:solidFill>
                  <a:prstClr val="black"/>
                </a:solidFill>
                <a:latin typeface="HG創英角ﾎﾟｯﾌﾟ体" pitchFamily="49" charset="-128"/>
                <a:ea typeface="HG創英角ﾎﾟｯﾌﾟ体" pitchFamily="49" charset="-128"/>
              </a:rPr>
              <a:t>イベント数</a:t>
            </a:r>
            <a:endParaRPr lang="ja-JP" altLang="en-US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357290" y="642918"/>
            <a:ext cx="157163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  <a:cs typeface="Arial Unicode MS" pitchFamily="50" charset="-128"/>
              </a:rPr>
              <a:t>全ての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  <a:cs typeface="Arial Unicode MS" pitchFamily="50" charset="-128"/>
              </a:rPr>
              <a:t>cut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  <a:cs typeface="Arial Unicode MS" pitchFamily="50" charset="-128"/>
              </a:rPr>
              <a:t>を入れたグラフ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  <a:cs typeface="Arial Unicode MS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500166" y="128586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残った数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15362events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857356" y="2764033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M</a:t>
            </a:r>
            <a:r>
              <a:rPr lang="en-US" altLang="ja-JP" sz="1400" baseline="-25000" dirty="0" smtClean="0">
                <a:latin typeface="Calibri" pitchFamily="34" charset="0"/>
              </a:rPr>
              <a:t>2cluster</a:t>
            </a:r>
            <a:r>
              <a:rPr lang="en-US" altLang="ja-JP" sz="1400" dirty="0" smtClean="0">
                <a:latin typeface="Calibri" pitchFamily="34" charset="0"/>
              </a:rPr>
              <a:t>(</a:t>
            </a:r>
            <a:r>
              <a:rPr lang="en-US" altLang="ja-JP" sz="1400" dirty="0" err="1" smtClean="0">
                <a:latin typeface="Calibri" pitchFamily="34" charset="0"/>
              </a:rPr>
              <a:t>GeV</a:t>
            </a:r>
            <a:r>
              <a:rPr lang="en-US" altLang="ja-JP" sz="1400" dirty="0" smtClean="0">
                <a:latin typeface="Calibri" pitchFamily="34" charset="0"/>
              </a:rPr>
              <a:t>/c</a:t>
            </a:r>
            <a:r>
              <a:rPr lang="en-US" altLang="ja-JP" sz="1400" baseline="30000" dirty="0" smtClean="0">
                <a:latin typeface="Calibri" pitchFamily="34" charset="0"/>
              </a:rPr>
              <a:t>2</a:t>
            </a:r>
            <a:r>
              <a:rPr lang="en-US" altLang="ja-JP" sz="1400" dirty="0" smtClean="0">
                <a:latin typeface="Calibri" pitchFamily="34" charset="0"/>
              </a:rPr>
              <a:t>)</a:t>
            </a:r>
            <a:endParaRPr kumimoji="1" lang="ja-JP" altLang="en-US" sz="1400" dirty="0">
              <a:latin typeface="Calibri" pitchFamily="34" charset="0"/>
            </a:endParaRPr>
          </a:p>
        </p:txBody>
      </p:sp>
      <p:grpSp>
        <p:nvGrpSpPr>
          <p:cNvPr id="11" name="グループ化 117"/>
          <p:cNvGrpSpPr/>
          <p:nvPr/>
        </p:nvGrpSpPr>
        <p:grpSpPr>
          <a:xfrm>
            <a:off x="3068682" y="4001298"/>
            <a:ext cx="3289268" cy="2999602"/>
            <a:chOff x="3068682" y="4001298"/>
            <a:chExt cx="3289268" cy="2999602"/>
          </a:xfrm>
        </p:grpSpPr>
        <p:pic>
          <p:nvPicPr>
            <p:cNvPr id="5" name="Picture 3" descr="C:\Documents and Settings\quarkstudent\デスクトップ\plot5.ep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68682" y="4072806"/>
              <a:ext cx="3289268" cy="2928094"/>
            </a:xfrm>
            <a:prstGeom prst="rect">
              <a:avLst/>
            </a:prstGeom>
            <a:noFill/>
          </p:spPr>
        </p:pic>
        <p:sp>
          <p:nvSpPr>
            <p:cNvPr id="101" name="正方形/長方形 100"/>
            <p:cNvSpPr/>
            <p:nvPr/>
          </p:nvSpPr>
          <p:spPr>
            <a:xfrm>
              <a:off x="3428992" y="4488428"/>
              <a:ext cx="2685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Acceptance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補正係数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(m</a:t>
              </a:r>
              <a:r>
                <a:rPr lang="en-US" altLang="ja-JP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  <a:endParaRPr lang="ja-JP" altLang="en-US" dirty="0"/>
            </a:p>
          </p:txBody>
        </p:sp>
        <p:cxnSp>
          <p:nvCxnSpPr>
            <p:cNvPr id="95" name="直線矢印コネクタ 94"/>
            <p:cNvCxnSpPr/>
            <p:nvPr/>
          </p:nvCxnSpPr>
          <p:spPr>
            <a:xfrm rot="5400000">
              <a:off x="3440003" y="4203807"/>
              <a:ext cx="406606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直線矢印コネクタ 95"/>
          <p:cNvCxnSpPr/>
          <p:nvPr/>
        </p:nvCxnSpPr>
        <p:spPr>
          <a:xfrm rot="5400000">
            <a:off x="-249271" y="3679033"/>
            <a:ext cx="1356531" cy="795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98"/>
          <p:cNvGrpSpPr/>
          <p:nvPr/>
        </p:nvGrpSpPr>
        <p:grpSpPr>
          <a:xfrm>
            <a:off x="642910" y="2928934"/>
            <a:ext cx="1880643" cy="523220"/>
            <a:chOff x="3286116" y="2357430"/>
            <a:chExt cx="1880643" cy="523220"/>
          </a:xfrm>
        </p:grpSpPr>
        <p:sp>
          <p:nvSpPr>
            <p:cNvPr id="106" name="テキスト ボックス 105"/>
            <p:cNvSpPr txBox="1"/>
            <p:nvPr/>
          </p:nvSpPr>
          <p:spPr>
            <a:xfrm>
              <a:off x="3500430" y="250030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p</a:t>
              </a:r>
              <a:r>
                <a:rPr kumimoji="1" lang="en-US" altLang="ja-JP" baseline="30000" dirty="0" smtClean="0"/>
                <a:t>0</a:t>
              </a:r>
              <a:endParaRPr kumimoji="1" lang="ja-JP" altLang="en-US" baseline="30000" dirty="0"/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3286116" y="2357430"/>
              <a:ext cx="18806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>
                  <a:latin typeface="Symbol" pitchFamily="18" charset="2"/>
                </a:rPr>
                <a:t>s   </a:t>
              </a:r>
              <a:r>
                <a:rPr lang="en-US" altLang="ja-JP" sz="20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(=4×10</a:t>
              </a:r>
              <a:r>
                <a:rPr lang="en-US" altLang="ja-JP" sz="2000" b="1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-3</a:t>
              </a:r>
              <a:r>
                <a:rPr lang="en-US" altLang="ja-JP" sz="20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  <a:endParaRPr lang="ja-JP" altLang="en-US" sz="2800" dirty="0"/>
            </a:p>
          </p:txBody>
        </p:sp>
      </p:grpSp>
      <p:cxnSp>
        <p:nvCxnSpPr>
          <p:cNvPr id="108" name="直線コネクタ 107"/>
          <p:cNvCxnSpPr/>
          <p:nvPr/>
        </p:nvCxnSpPr>
        <p:spPr>
          <a:xfrm>
            <a:off x="428596" y="3998916"/>
            <a:ext cx="3214710" cy="1588"/>
          </a:xfrm>
          <a:prstGeom prst="line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3643306" y="3998916"/>
            <a:ext cx="3000396" cy="1588"/>
          </a:xfrm>
          <a:prstGeom prst="line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09"/>
          <p:cNvGrpSpPr/>
          <p:nvPr/>
        </p:nvGrpSpPr>
        <p:grpSpPr>
          <a:xfrm>
            <a:off x="642910" y="3357562"/>
            <a:ext cx="1928826" cy="461665"/>
            <a:chOff x="500034" y="3357562"/>
            <a:chExt cx="1928826" cy="461665"/>
          </a:xfrm>
        </p:grpSpPr>
        <p:cxnSp>
          <p:nvCxnSpPr>
            <p:cNvPr id="111" name="直線コネクタ 110"/>
            <p:cNvCxnSpPr/>
            <p:nvPr/>
          </p:nvCxnSpPr>
          <p:spPr>
            <a:xfrm>
              <a:off x="500034" y="3429000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テキスト ボックス 111"/>
            <p:cNvSpPr txBox="1"/>
            <p:nvPr/>
          </p:nvSpPr>
          <p:spPr>
            <a:xfrm>
              <a:off x="500034" y="3357562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N 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(=14945)</a:t>
              </a:r>
              <a:endParaRPr kumimoji="1" lang="ja-JP" altLang="en-US" sz="2000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642910" y="342900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kumimoji="1" lang="en-US" altLang="ja-JP" baseline="30000" dirty="0" smtClean="0">
                  <a:solidFill>
                    <a:srgbClr val="FF0000"/>
                  </a:solidFill>
                  <a:latin typeface="Symbol" pitchFamily="18" charset="2"/>
                </a:rPr>
                <a:t>0</a:t>
              </a:r>
              <a:endParaRPr kumimoji="1" lang="ja-JP" altLang="en-US" baseline="30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sp>
        <p:nvSpPr>
          <p:cNvPr id="114" name="テキスト ボックス 113"/>
          <p:cNvSpPr txBox="1"/>
          <p:nvPr/>
        </p:nvSpPr>
        <p:spPr>
          <a:xfrm>
            <a:off x="2285984" y="328612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×</a:t>
            </a:r>
            <a:r>
              <a:rPr lang="en-US" altLang="ja-JP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Acceptance</a:t>
            </a:r>
            <a:endParaRPr kumimoji="1" lang="ja-JP" altLang="en-US" dirty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78" name="グループ化 121"/>
          <p:cNvGrpSpPr/>
          <p:nvPr/>
        </p:nvGrpSpPr>
        <p:grpSpPr>
          <a:xfrm>
            <a:off x="3214678" y="2000240"/>
            <a:ext cx="2040299" cy="675660"/>
            <a:chOff x="3214678" y="2000240"/>
            <a:chExt cx="2040299" cy="675660"/>
          </a:xfrm>
        </p:grpSpPr>
        <p:sp>
          <p:nvSpPr>
            <p:cNvPr id="97" name="右矢印 96"/>
            <p:cNvSpPr/>
            <p:nvPr/>
          </p:nvSpPr>
          <p:spPr>
            <a:xfrm rot="19989191">
              <a:off x="3657594" y="2289160"/>
              <a:ext cx="1597383" cy="3867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3214678" y="2000240"/>
              <a:ext cx="1459557" cy="369332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Upper limit 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cxnSp>
        <p:nvCxnSpPr>
          <p:cNvPr id="120" name="直線矢印コネクタ 119"/>
          <p:cNvCxnSpPr/>
          <p:nvPr/>
        </p:nvCxnSpPr>
        <p:spPr>
          <a:xfrm rot="5400000">
            <a:off x="6441193" y="4203013"/>
            <a:ext cx="406606" cy="1588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テキスト ボックス 118"/>
          <p:cNvSpPr txBox="1"/>
          <p:nvPr/>
        </p:nvSpPr>
        <p:spPr>
          <a:xfrm>
            <a:off x="7500958" y="507207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(40MeV/bin)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3714744" y="2786058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質量</a:t>
            </a:r>
            <a:r>
              <a:rPr lang="en-US" altLang="ja-JP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bin</a:t>
            </a:r>
          </a:p>
          <a:p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　ごとの</a:t>
            </a:r>
            <a:endParaRPr lang="en-US" altLang="ja-JP" dirty="0" smtClean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×</a:t>
            </a:r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イベント数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endParaRPr lang="en-US" altLang="ja-JP" dirty="0" smtClean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　の上限値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endParaRPr kumimoji="1" lang="ja-JP" altLang="en-US" dirty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928794" y="180456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※</a:t>
            </a:r>
            <a:r>
              <a:rPr kumimoji="1" lang="ja-JP" altLang="en-US" sz="1600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青は</a:t>
            </a:r>
            <a:r>
              <a:rPr kumimoji="1" lang="en-US" altLang="ja-JP" sz="1600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MC</a:t>
            </a:r>
            <a:endParaRPr kumimoji="1" lang="ja-JP" altLang="en-US" sz="1600" dirty="0">
              <a:solidFill>
                <a:srgbClr val="00B0F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6" grpId="0"/>
      <p:bldP spid="102" grpId="0" animBg="1"/>
      <p:bldP spid="114" grpId="0"/>
      <p:bldP spid="119" grpId="0"/>
      <p:bldP spid="1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6715140" y="71414"/>
            <a:ext cx="2000264" cy="15001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-500098" y="582578"/>
            <a:ext cx="7715272" cy="703282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6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他の実験</a:t>
            </a:r>
            <a:r>
              <a:rPr lang="ja-JP" altLang="en-US" sz="36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から得られる</a:t>
            </a:r>
            <a:r>
              <a:rPr lang="en-US" altLang="ja-JP" sz="36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6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1" lang="en-US" altLang="ja-JP" sz="36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Coupling constant(f</a:t>
            </a:r>
            <a:r>
              <a:rPr kumimoji="1" lang="en-US" altLang="ja-JP" sz="3600" cap="none" baseline="-25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qU</a:t>
            </a:r>
            <a:r>
              <a:rPr kumimoji="1" lang="en-US" altLang="ja-JP" sz="36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r>
              <a:rPr kumimoji="1" lang="ja-JP" altLang="en-US" sz="3600" cap="none" dirty="0" err="1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への</a:t>
            </a:r>
            <a:r>
              <a:rPr kumimoji="1" lang="ja-JP" altLang="en-US" sz="36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制限</a:t>
            </a:r>
            <a:endParaRPr kumimoji="1" lang="ja-JP" altLang="en-US" sz="3600" cap="none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57752" y="6550247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HG創英角ﾎﾟｯﾌﾟ体" pitchFamily="49" charset="-128"/>
                <a:ea typeface="HG創英角ﾎﾟｯﾌﾟ体" pitchFamily="49" charset="-128"/>
              </a:rPr>
              <a:t>hep-ph/0607318</a:t>
            </a:r>
            <a:r>
              <a:rPr kumimoji="1" lang="ja-JP" altLang="en-US" sz="1400" dirty="0" err="1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kumimoji="1" lang="en-US" altLang="ja-JP" sz="1400" dirty="0" smtClean="0">
                <a:latin typeface="HG創英角ﾎﾟｯﾌﾟ体" pitchFamily="49" charset="-128"/>
                <a:ea typeface="HG創英角ﾎﾟｯﾌﾟ体" pitchFamily="49" charset="-128"/>
              </a:rPr>
              <a:t>hep-ph/0607094</a:t>
            </a:r>
            <a:r>
              <a:rPr kumimoji="1" lang="ja-JP" altLang="en-US" sz="1400" dirty="0" err="1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kumimoji="1" lang="en-US" altLang="ja-JP" sz="1400" dirty="0" smtClean="0">
                <a:latin typeface="HG創英角ﾎﾟｯﾌﾟ体" pitchFamily="49" charset="-128"/>
                <a:ea typeface="HG創英角ﾎﾟｯﾌﾟ体" pitchFamily="49" charset="-128"/>
              </a:rPr>
              <a:t>hep-ph/0408357</a:t>
            </a:r>
            <a:endParaRPr kumimoji="1" lang="ja-JP" altLang="en-US" sz="1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5074" y="2071678"/>
            <a:ext cx="2000264" cy="677108"/>
          </a:xfrm>
          <a:prstGeom prst="rect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f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qU</a:t>
            </a:r>
            <a:r>
              <a:rPr lang="en-US" altLang="ja-JP" sz="2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&lt;0.9×10</a:t>
            </a:r>
            <a:r>
              <a:rPr lang="en-US" altLang="ja-JP" sz="2000" b="1" baseline="30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-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2</a:t>
            </a:r>
          </a:p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</a:t>
            </a:r>
            <a:r>
              <a:rPr lang="en-US" altLang="ja-JP" dirty="0" err="1" smtClean="0">
                <a:latin typeface="HG創英角ﾎﾟｯﾌﾟ体" pitchFamily="49" charset="-128"/>
                <a:ea typeface="HG創英角ﾎﾟｯﾌﾟ体" pitchFamily="49" charset="-128"/>
              </a:rPr>
              <a:t>m</a:t>
            </a:r>
            <a:r>
              <a:rPr lang="en-US" altLang="ja-JP" baseline="-25000" dirty="0" err="1" smtClean="0">
                <a:latin typeface="HG創英角ﾎﾟｯﾌﾟ体" pitchFamily="49" charset="-128"/>
                <a:ea typeface="HG創英角ﾎﾟｯﾌﾟ体" pitchFamily="49" charset="-128"/>
              </a:rPr>
              <a:t>U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&lt; 1.5 </a:t>
            </a:r>
            <a:r>
              <a:rPr lang="en-US" altLang="ja-JP" sz="1400" dirty="0" smtClean="0">
                <a:latin typeface="HG創英角ﾎﾟｯﾌﾟ体" pitchFamily="49" charset="-128"/>
                <a:ea typeface="HG創英角ﾎﾟｯﾌﾟ体" pitchFamily="49" charset="-128"/>
              </a:rPr>
              <a:t>GeV/c</a:t>
            </a:r>
            <a:r>
              <a:rPr lang="en-US" altLang="ja-JP" sz="14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endParaRPr lang="ja-JP" altLang="en-US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57818" y="3721246"/>
            <a:ext cx="2643206" cy="677108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f</a:t>
            </a:r>
            <a:r>
              <a:rPr lang="en-US" altLang="ja-JP" sz="2000" baseline="-250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qU</a:t>
            </a:r>
            <a:r>
              <a:rPr lang="en-US" altLang="ja-JP" sz="20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&lt;10</a:t>
            </a:r>
            <a:r>
              <a:rPr lang="en-US" altLang="ja-JP" sz="2000" b="1" baseline="300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-</a:t>
            </a:r>
            <a:r>
              <a:rPr lang="en-US" altLang="ja-JP" sz="2000" baseline="300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3</a:t>
            </a:r>
          </a:p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(m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U 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&lt; m</a:t>
            </a:r>
            <a:r>
              <a:rPr lang="en-US" altLang="ja-JP" b="1" baseline="-25000" dirty="0" smtClean="0">
                <a:latin typeface="Symbol" pitchFamily="18" charset="2"/>
                <a:ea typeface="HG創英角ﾎﾟｯﾌﾟ体" pitchFamily="49" charset="-128"/>
              </a:rPr>
              <a:t>p</a:t>
            </a:r>
            <a:r>
              <a:rPr lang="en-US" altLang="ja-JP" baseline="10000" dirty="0" smtClean="0">
                <a:latin typeface="HG創英角ﾎﾟｯﾌﾟ体" pitchFamily="49" charset="-128"/>
                <a:ea typeface="HG創英角ﾎﾟｯﾌﾟ体" pitchFamily="49" charset="-128"/>
              </a:rPr>
              <a:t>0 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= 135 </a:t>
            </a:r>
            <a:r>
              <a:rPr lang="en-US" altLang="ja-JP" sz="1400" dirty="0" smtClean="0">
                <a:latin typeface="HG創英角ﾎﾟｯﾌﾟ体" pitchFamily="49" charset="-128"/>
                <a:ea typeface="HG創英角ﾎﾟｯﾌﾟ体" pitchFamily="49" charset="-128"/>
              </a:rPr>
              <a:t>MeV/c</a:t>
            </a:r>
            <a:r>
              <a:rPr lang="en-US" altLang="ja-JP" sz="14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endParaRPr lang="ja-JP" altLang="en-US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72066" y="4649940"/>
            <a:ext cx="3286148" cy="677108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f</a:t>
            </a:r>
            <a:r>
              <a:rPr lang="en-US" altLang="ja-JP" sz="2000" baseline="-250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qU</a:t>
            </a:r>
            <a:r>
              <a:rPr lang="en-US" altLang="ja-JP" sz="20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&lt;10</a:t>
            </a:r>
            <a:r>
              <a:rPr lang="en-US" altLang="ja-JP" sz="2000" b="1" baseline="300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-</a:t>
            </a:r>
            <a:r>
              <a:rPr lang="en-US" altLang="ja-JP" sz="2000" baseline="300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3</a:t>
            </a:r>
          </a:p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(170 </a:t>
            </a:r>
            <a:r>
              <a:rPr lang="en-US" altLang="ja-JP" sz="1400" dirty="0" smtClean="0">
                <a:latin typeface="HG創英角ﾎﾟｯﾌﾟ体" pitchFamily="49" charset="-128"/>
                <a:ea typeface="HG創英角ﾎﾟｯﾌﾟ体" pitchFamily="49" charset="-128"/>
              </a:rPr>
              <a:t>MeV/c</a:t>
            </a:r>
            <a:r>
              <a:rPr lang="en-US" altLang="ja-JP" sz="14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en-US" altLang="ja-JP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&lt; </a:t>
            </a:r>
            <a:r>
              <a:rPr lang="en-US" altLang="ja-JP" dirty="0" err="1" smtClean="0">
                <a:latin typeface="HG創英角ﾎﾟｯﾌﾟ体" pitchFamily="49" charset="-128"/>
                <a:ea typeface="HG創英角ﾎﾟｯﾌﾟ体" pitchFamily="49" charset="-128"/>
              </a:rPr>
              <a:t>m</a:t>
            </a:r>
            <a:r>
              <a:rPr lang="en-US" altLang="ja-JP" baseline="-25000" dirty="0" err="1" smtClean="0">
                <a:latin typeface="HG創英角ﾎﾟｯﾌﾟ体" pitchFamily="49" charset="-128"/>
                <a:ea typeface="HG創英角ﾎﾟｯﾌﾟ体" pitchFamily="49" charset="-128"/>
              </a:rPr>
              <a:t>U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&lt; 240 </a:t>
            </a:r>
            <a:r>
              <a:rPr lang="en-US" altLang="ja-JP" sz="1400" dirty="0" smtClean="0">
                <a:latin typeface="HG創英角ﾎﾟｯﾌﾟ体" pitchFamily="49" charset="-128"/>
                <a:ea typeface="HG創英角ﾎﾟｯﾌﾟ体" pitchFamily="49" charset="-128"/>
              </a:rPr>
              <a:t>MeV/c</a:t>
            </a:r>
            <a:r>
              <a:rPr lang="en-US" altLang="ja-JP" sz="14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endParaRPr lang="ja-JP" altLang="en-US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357686" y="5715016"/>
            <a:ext cx="2571768" cy="67710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f</a:t>
            </a:r>
            <a:r>
              <a:rPr lang="en-US" altLang="ja-JP" sz="2000" baseline="-25000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qU</a:t>
            </a:r>
            <a:r>
              <a:rPr lang="en-US" altLang="ja-JP" sz="2000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&lt;1.6×10</a:t>
            </a:r>
            <a:r>
              <a:rPr lang="en-US" altLang="ja-JP" sz="2000" b="1" baseline="30000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-</a:t>
            </a:r>
            <a:r>
              <a:rPr lang="en-US" altLang="ja-JP" sz="2000" baseline="30000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3</a:t>
            </a:r>
          </a:p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</a:t>
            </a:r>
            <a:r>
              <a:rPr lang="en-US" altLang="ja-JP" dirty="0" err="1" smtClean="0">
                <a:latin typeface="HG創英角ﾎﾟｯﾌﾟ体" pitchFamily="49" charset="-128"/>
                <a:ea typeface="HG創英角ﾎﾟｯﾌﾟ体" pitchFamily="49" charset="-128"/>
              </a:rPr>
              <a:t>m</a:t>
            </a:r>
            <a:r>
              <a:rPr lang="en-US" altLang="ja-JP" baseline="-25000" dirty="0" err="1" smtClean="0">
                <a:latin typeface="HG創英角ﾎﾟｯﾌﾟ体" pitchFamily="49" charset="-128"/>
                <a:ea typeface="HG創英角ﾎﾟｯﾌﾟ体" pitchFamily="49" charset="-128"/>
              </a:rPr>
              <a:t>U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&lt;   = 68 </a:t>
            </a:r>
            <a:r>
              <a:rPr lang="en-US" altLang="ja-JP" sz="1400" dirty="0" smtClean="0">
                <a:latin typeface="HG創英角ﾎﾟｯﾌﾟ体" pitchFamily="49" charset="-128"/>
                <a:ea typeface="HG創英角ﾎﾟｯﾌﾟ体" pitchFamily="49" charset="-128"/>
              </a:rPr>
              <a:t>MeV/c</a:t>
            </a:r>
            <a:r>
              <a:rPr lang="en-US" altLang="ja-JP" sz="14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endParaRPr lang="ja-JP" altLang="en-US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71406" y="2038641"/>
            <a:ext cx="2286016" cy="461665"/>
            <a:chOff x="214282" y="857232"/>
            <a:chExt cx="2286016" cy="461665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14282" y="890269"/>
              <a:ext cx="2286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J/</a:t>
              </a:r>
              <a:r>
                <a:rPr kumimoji="1" lang="en-US" altLang="ja-JP" sz="2000" b="1" dirty="0" smtClean="0">
                  <a:latin typeface="Symbol" pitchFamily="18" charset="2"/>
                  <a:ea typeface="HG創英角ﾎﾟｯﾌﾟ体" pitchFamily="49" charset="-128"/>
                </a:rPr>
                <a:t>y  </a:t>
              </a:r>
              <a:r>
                <a:rPr kumimoji="1" lang="ja-JP" altLang="en-US" sz="20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→ </a:t>
              </a:r>
              <a:r>
                <a:rPr kumimoji="1" lang="en-US" altLang="ja-JP" sz="2000" b="1" dirty="0" smtClean="0">
                  <a:latin typeface="Symbol" pitchFamily="18" charset="2"/>
                  <a:ea typeface="HG創英角ﾎﾟｯﾌﾟ体" pitchFamily="49" charset="-128"/>
                </a:rPr>
                <a:t>p</a:t>
              </a:r>
              <a:r>
                <a:rPr kumimoji="1" lang="en-US" altLang="ja-JP" sz="2000" b="1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+ </a:t>
              </a:r>
              <a:r>
                <a:rPr kumimoji="1" lang="en-US" altLang="ja-JP" sz="2000" b="1" dirty="0" smtClean="0">
                  <a:latin typeface="Symbol" pitchFamily="18" charset="2"/>
                  <a:ea typeface="HG創英角ﾎﾟｯﾌﾟ体" pitchFamily="49" charset="-128"/>
                </a:rPr>
                <a:t>p</a:t>
              </a:r>
              <a:r>
                <a:rPr lang="en-US" altLang="ja-JP" sz="2000" b="1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- </a:t>
              </a:r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J/</a:t>
              </a:r>
              <a:r>
                <a:rPr lang="en-US" altLang="ja-JP" sz="2000" b="1" dirty="0" smtClean="0">
                  <a:latin typeface="Symbol" pitchFamily="18" charset="2"/>
                  <a:ea typeface="HG創英角ﾎﾟｯﾌﾟ体" pitchFamily="49" charset="-128"/>
                </a:rPr>
                <a:t>y</a:t>
              </a:r>
              <a:endParaRPr kumimoji="1" lang="ja-JP" altLang="en-US" sz="2000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42910" y="857232"/>
              <a:ext cx="4940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’</a:t>
              </a:r>
              <a:endParaRPr lang="ja-JP" altLang="en-US" sz="2400" dirty="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785918" y="2428868"/>
            <a:ext cx="3387883" cy="428628"/>
            <a:chOff x="3428992" y="1290379"/>
            <a:chExt cx="3387883" cy="428628"/>
          </a:xfrm>
        </p:grpSpPr>
        <p:sp>
          <p:nvSpPr>
            <p:cNvPr id="11" name="正方形/長方形 10"/>
            <p:cNvSpPr/>
            <p:nvPr/>
          </p:nvSpPr>
          <p:spPr>
            <a:xfrm>
              <a:off x="3714744" y="1318897"/>
              <a:ext cx="31021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r>
                <a:rPr lang="ja-JP" altLang="en-US" sz="2000" b="1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→</a:t>
              </a:r>
              <a:r>
                <a:rPr lang="en-US" altLang="ja-JP" sz="2000" b="1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dm + dm</a:t>
              </a:r>
              <a:r>
                <a:rPr lang="ja-JP" altLang="en-US" sz="2000" b="1" dirty="0" smtClean="0">
                  <a:solidFill>
                    <a:prstClr val="black"/>
                  </a:solidFill>
                  <a:latin typeface="Symbol" pitchFamily="18" charset="2"/>
                  <a:ea typeface="HG創英角ﾎﾟｯﾌﾟ体" pitchFamily="49" charset="-128"/>
                </a:rPr>
                <a:t> </a:t>
              </a:r>
              <a:r>
                <a:rPr lang="ja-JP" altLang="en-US" sz="2000" b="1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→ </a:t>
              </a:r>
              <a:r>
                <a:rPr lang="en-US" altLang="ja-JP" sz="2000" b="1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invisible</a:t>
              </a:r>
              <a:endParaRPr lang="ja-JP" altLang="en-US" sz="2000" dirty="0"/>
            </a:p>
          </p:txBody>
        </p:sp>
        <p:sp>
          <p:nvSpPr>
            <p:cNvPr id="40" name="曲折矢印 39"/>
            <p:cNvSpPr/>
            <p:nvPr/>
          </p:nvSpPr>
          <p:spPr>
            <a:xfrm rot="10800000" flipH="1">
              <a:off x="3428992" y="1290379"/>
              <a:ext cx="357190" cy="285752"/>
            </a:xfrm>
            <a:prstGeom prst="bentArrow">
              <a:avLst>
                <a:gd name="adj1" fmla="val 18470"/>
                <a:gd name="adj2" fmla="val 29899"/>
                <a:gd name="adj3" fmla="val 25000"/>
                <a:gd name="adj4" fmla="val 143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71406" y="3571876"/>
            <a:ext cx="3877564" cy="757300"/>
            <a:chOff x="71406" y="2357430"/>
            <a:chExt cx="3877564" cy="757300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71406" y="2357430"/>
              <a:ext cx="13573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K</a:t>
              </a:r>
              <a:r>
                <a:rPr kumimoji="1" lang="en-US" altLang="ja-JP" sz="2000" b="1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+</a:t>
              </a:r>
              <a:r>
                <a:rPr kumimoji="1" lang="en-US" altLang="ja-JP" sz="2000" b="1" baseline="30000" dirty="0" smtClean="0">
                  <a:latin typeface="Symbol" pitchFamily="18" charset="2"/>
                  <a:ea typeface="HG創英角ﾎﾟｯﾌﾟ体" pitchFamily="49" charset="-128"/>
                </a:rPr>
                <a:t> </a:t>
              </a:r>
              <a:r>
                <a:rPr kumimoji="1" lang="ja-JP" altLang="en-US" sz="20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→ </a:t>
              </a:r>
              <a:r>
                <a:rPr kumimoji="1" lang="en-US" altLang="ja-JP" sz="2000" b="1" dirty="0" smtClean="0">
                  <a:latin typeface="Symbol" pitchFamily="18" charset="2"/>
                  <a:ea typeface="HG創英角ﾎﾟｯﾌﾟ体" pitchFamily="49" charset="-128"/>
                </a:rPr>
                <a:t>p</a:t>
              </a:r>
              <a:r>
                <a:rPr kumimoji="1" lang="en-US" altLang="ja-JP" sz="2000" b="1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+</a:t>
              </a:r>
              <a:r>
                <a:rPr lang="en-US" altLang="ja-JP" sz="2000" b="1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 </a:t>
              </a:r>
              <a:r>
                <a:rPr lang="en-US" altLang="ja-JP" sz="20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endParaRPr kumimoji="1" lang="ja-JP" altLang="en-US" sz="2000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1142976" y="2714620"/>
              <a:ext cx="2805994" cy="400110"/>
              <a:chOff x="2500298" y="2602522"/>
              <a:chExt cx="2805994" cy="400110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2786050" y="2602522"/>
                <a:ext cx="25202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err="1" smtClean="0">
                    <a:solidFill>
                      <a:prstClr val="black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dm+dm</a:t>
                </a:r>
                <a:r>
                  <a:rPr lang="ja-JP" altLang="en-US" sz="2000" b="1" dirty="0" smtClean="0">
                    <a:solidFill>
                      <a:prstClr val="black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 → </a:t>
                </a:r>
                <a:r>
                  <a:rPr lang="en-US" altLang="ja-JP" sz="2000" b="1" dirty="0" smtClean="0">
                    <a:solidFill>
                      <a:prstClr val="black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invisible</a:t>
                </a:r>
                <a:endParaRPr lang="ja-JP" altLang="en-US" sz="2000" dirty="0"/>
              </a:p>
            </p:txBody>
          </p:sp>
          <p:sp>
            <p:nvSpPr>
              <p:cNvPr id="41" name="曲折矢印 40"/>
              <p:cNvSpPr/>
              <p:nvPr/>
            </p:nvSpPr>
            <p:spPr>
              <a:xfrm rot="10800000" flipH="1">
                <a:off x="2500298" y="2602522"/>
                <a:ext cx="357190" cy="285752"/>
              </a:xfrm>
              <a:prstGeom prst="bentArrow">
                <a:avLst>
                  <a:gd name="adj1" fmla="val 18470"/>
                  <a:gd name="adj2" fmla="val 29899"/>
                  <a:gd name="adj3" fmla="val 25000"/>
                  <a:gd name="adj4" fmla="val 143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8" name="グループ化 57"/>
          <p:cNvGrpSpPr/>
          <p:nvPr/>
        </p:nvGrpSpPr>
        <p:grpSpPr>
          <a:xfrm>
            <a:off x="98918" y="4500570"/>
            <a:ext cx="1947287" cy="685862"/>
            <a:chOff x="73452" y="4041164"/>
            <a:chExt cx="1947287" cy="68586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73452" y="4041164"/>
              <a:ext cx="1283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K</a:t>
              </a:r>
              <a:r>
                <a:rPr kumimoji="1" lang="en-US" altLang="ja-JP" sz="2000" b="1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+</a:t>
              </a:r>
              <a:r>
                <a:rPr kumimoji="1" lang="en-US" altLang="ja-JP" sz="2000" b="1" baseline="30000" dirty="0" smtClean="0">
                  <a:latin typeface="Symbol" pitchFamily="18" charset="2"/>
                  <a:ea typeface="HG創英角ﾎﾟｯﾌﾟ体" pitchFamily="49" charset="-128"/>
                </a:rPr>
                <a:t> </a:t>
              </a:r>
              <a:r>
                <a:rPr kumimoji="1" lang="ja-JP" altLang="en-US" sz="20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→ </a:t>
              </a:r>
              <a:r>
                <a:rPr kumimoji="1" lang="en-US" altLang="ja-JP" sz="2000" b="1" dirty="0" smtClean="0">
                  <a:latin typeface="Symbol" pitchFamily="18" charset="2"/>
                  <a:ea typeface="HG創英角ﾎﾟｯﾌﾟ体" pitchFamily="49" charset="-128"/>
                </a:rPr>
                <a:t>p</a:t>
              </a:r>
              <a:r>
                <a:rPr kumimoji="1" lang="en-US" altLang="ja-JP" sz="2000" b="1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+</a:t>
              </a:r>
              <a:r>
                <a:rPr lang="en-US" altLang="ja-JP" sz="2000" b="1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 </a:t>
              </a:r>
              <a:r>
                <a:rPr lang="en-US" altLang="ja-JP" sz="20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endParaRPr kumimoji="1" lang="ja-JP" altLang="en-US" sz="2000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1117510" y="4326916"/>
              <a:ext cx="903229" cy="400110"/>
              <a:chOff x="2548317" y="4255478"/>
              <a:chExt cx="903229" cy="400110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2834069" y="4255478"/>
                <a:ext cx="6174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err="1" smtClean="0">
                    <a:solidFill>
                      <a:prstClr val="black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e</a:t>
                </a:r>
                <a:r>
                  <a:rPr lang="en-US" altLang="ja-JP" sz="2000" b="1" baseline="30000" dirty="0" err="1" smtClean="0">
                    <a:solidFill>
                      <a:prstClr val="black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+</a:t>
                </a:r>
                <a:r>
                  <a:rPr lang="en-US" altLang="ja-JP" sz="2000" b="1" dirty="0" err="1" smtClean="0">
                    <a:solidFill>
                      <a:prstClr val="black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e</a:t>
                </a:r>
                <a:r>
                  <a:rPr lang="en-US" altLang="ja-JP" sz="2000" b="1" baseline="30000" dirty="0" smtClean="0">
                    <a:solidFill>
                      <a:prstClr val="black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-</a:t>
                </a:r>
                <a:endParaRPr lang="ja-JP" altLang="en-US" sz="2000" baseline="30000" dirty="0"/>
              </a:p>
            </p:txBody>
          </p:sp>
          <p:sp>
            <p:nvSpPr>
              <p:cNvPr id="42" name="曲折矢印 41"/>
              <p:cNvSpPr/>
              <p:nvPr/>
            </p:nvSpPr>
            <p:spPr>
              <a:xfrm rot="10800000" flipH="1">
                <a:off x="2548317" y="4326916"/>
                <a:ext cx="357190" cy="285752"/>
              </a:xfrm>
              <a:prstGeom prst="bentArrow">
                <a:avLst>
                  <a:gd name="adj1" fmla="val 18470"/>
                  <a:gd name="adj2" fmla="val 29899"/>
                  <a:gd name="adj3" fmla="val 25000"/>
                  <a:gd name="adj4" fmla="val 143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テキスト ボックス 26"/>
          <p:cNvSpPr txBox="1"/>
          <p:nvPr/>
        </p:nvSpPr>
        <p:spPr>
          <a:xfrm>
            <a:off x="142844" y="581497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Symbol" pitchFamily="18" charset="2"/>
                <a:ea typeface="HG創英角ﾎﾟｯﾌﾟ体" pitchFamily="49" charset="-128"/>
              </a:rPr>
              <a:t>p</a:t>
            </a:r>
            <a:r>
              <a:rPr kumimoji="1" lang="en-US" altLang="ja-JP" sz="2000" b="1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0</a:t>
            </a:r>
            <a:r>
              <a:rPr kumimoji="1" lang="en-US" altLang="ja-JP" sz="2000" b="1" baseline="30000" dirty="0" smtClean="0">
                <a:latin typeface="Symbol" pitchFamily="18" charset="2"/>
                <a:ea typeface="HG創英角ﾎﾟｯﾌﾟ体" pitchFamily="49" charset="-128"/>
              </a:rPr>
              <a:t> </a:t>
            </a:r>
            <a:r>
              <a:rPr kumimoji="1" lang="ja-JP" altLang="en-US" sz="2000" b="1" dirty="0" smtClean="0"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kumimoji="1" lang="en-US" altLang="ja-JP" sz="2000" b="1" dirty="0" smtClean="0">
                <a:latin typeface="Symbol" pitchFamily="18" charset="2"/>
                <a:ea typeface="HG創英角ﾎﾟｯﾌﾟ体" pitchFamily="49" charset="-128"/>
              </a:rPr>
              <a:t>g</a:t>
            </a:r>
            <a:r>
              <a:rPr lang="en-US" altLang="ja-JP" sz="2000" b="1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ja-JP" altLang="en-US" sz="2000" b="1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en-US" altLang="ja-JP" sz="2000" b="1" dirty="0" smtClean="0">
                <a:latin typeface="HG創英角ﾎﾟｯﾌﾟ体" pitchFamily="49" charset="-128"/>
                <a:ea typeface="HG創英角ﾎﾟｯﾌﾟ体" pitchFamily="49" charset="-128"/>
              </a:rPr>
              <a:t>U</a:t>
            </a:r>
            <a:endParaRPr kumimoji="1" lang="ja-JP" altLang="en-US" sz="2000" b="1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1071539" y="6172162"/>
            <a:ext cx="1714511" cy="400110"/>
            <a:chOff x="2357423" y="6029286"/>
            <a:chExt cx="1714511" cy="400110"/>
          </a:xfrm>
        </p:grpSpPr>
        <p:sp>
          <p:nvSpPr>
            <p:cNvPr id="31" name="正方形/長方形 30"/>
            <p:cNvSpPr/>
            <p:nvPr/>
          </p:nvSpPr>
          <p:spPr>
            <a:xfrm>
              <a:off x="2714612" y="6029286"/>
              <a:ext cx="135732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sz="2000" b="1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invisible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44" name="曲折矢印 43"/>
            <p:cNvSpPr/>
            <p:nvPr/>
          </p:nvSpPr>
          <p:spPr>
            <a:xfrm rot="10800000" flipH="1">
              <a:off x="2357423" y="6029286"/>
              <a:ext cx="357190" cy="285752"/>
            </a:xfrm>
            <a:prstGeom prst="bentArrow">
              <a:avLst>
                <a:gd name="adj1" fmla="val 18470"/>
                <a:gd name="adj2" fmla="val 29899"/>
                <a:gd name="adj3" fmla="val 25000"/>
                <a:gd name="adj4" fmla="val 143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右矢印 49"/>
          <p:cNvSpPr/>
          <p:nvPr/>
        </p:nvSpPr>
        <p:spPr>
          <a:xfrm>
            <a:off x="5357818" y="2143116"/>
            <a:ext cx="642942" cy="50006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>
            <a:off x="4357686" y="3786190"/>
            <a:ext cx="642942" cy="50006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矢印 51"/>
          <p:cNvSpPr/>
          <p:nvPr/>
        </p:nvSpPr>
        <p:spPr>
          <a:xfrm>
            <a:off x="4357686" y="4714884"/>
            <a:ext cx="642942" cy="50006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矢印 52"/>
          <p:cNvSpPr/>
          <p:nvPr/>
        </p:nvSpPr>
        <p:spPr>
          <a:xfrm>
            <a:off x="3500430" y="5957848"/>
            <a:ext cx="642942" cy="50006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42844" y="1600130"/>
            <a:ext cx="171393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J/</a:t>
            </a:r>
            <a:r>
              <a:rPr lang="en-US" altLang="ja-JP" sz="2000" b="1" dirty="0" smtClean="0">
                <a:solidFill>
                  <a:srgbClr val="FF0000"/>
                </a:solidFill>
                <a:latin typeface="Symbol" pitchFamily="18" charset="2"/>
              </a:rPr>
              <a:t>y </a:t>
            </a:r>
            <a:r>
              <a:rPr lang="ja-JP" altLang="en-US" sz="2000" b="1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崩壊実験</a:t>
            </a:r>
            <a:endParaRPr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145516" y="3100328"/>
            <a:ext cx="1497526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K</a:t>
            </a:r>
            <a:r>
              <a:rPr lang="en-US" altLang="ja-JP" sz="2000" b="1" baseline="300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+</a:t>
            </a:r>
            <a:r>
              <a:rPr lang="en-US" altLang="ja-JP" sz="2000" b="1" dirty="0" smtClean="0">
                <a:solidFill>
                  <a:srgbClr val="002060"/>
                </a:solidFill>
                <a:latin typeface="Symbol" pitchFamily="18" charset="2"/>
              </a:rPr>
              <a:t> </a:t>
            </a:r>
            <a:r>
              <a:rPr lang="ja-JP" altLang="en-US" sz="2000" b="1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崩壊実験</a:t>
            </a:r>
            <a:endParaRPr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142844" y="5414862"/>
            <a:ext cx="1508746" cy="4001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  <a:latin typeface="Symbol" pitchFamily="18" charset="2"/>
                <a:ea typeface="HG創英角ﾎﾟｯﾌﾟ体" pitchFamily="49" charset="-128"/>
              </a:rPr>
              <a:t>p</a:t>
            </a:r>
            <a:r>
              <a:rPr lang="en-US" altLang="ja-JP" sz="2000" b="1" baseline="30000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0</a:t>
            </a:r>
            <a:r>
              <a:rPr lang="en-US" altLang="ja-JP" sz="2000" b="1" dirty="0" smtClean="0">
                <a:solidFill>
                  <a:srgbClr val="00B050"/>
                </a:solidFill>
                <a:latin typeface="Symbol" pitchFamily="18" charset="2"/>
              </a:rPr>
              <a:t> </a:t>
            </a:r>
            <a:r>
              <a:rPr lang="ja-JP" altLang="en-US" sz="2000" b="1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崩壊実験</a:t>
            </a:r>
            <a:endParaRPr lang="ja-JP" altLang="en-US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6786578" y="-24"/>
            <a:ext cx="2000264" cy="1500198"/>
            <a:chOff x="5000628" y="357166"/>
            <a:chExt cx="2000264" cy="1571636"/>
          </a:xfrm>
        </p:grpSpPr>
        <p:sp>
          <p:nvSpPr>
            <p:cNvPr id="37" name="円/楕円 36"/>
            <p:cNvSpPr/>
            <p:nvPr/>
          </p:nvSpPr>
          <p:spPr>
            <a:xfrm>
              <a:off x="5429256" y="1071546"/>
              <a:ext cx="214314" cy="2143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5000628" y="714356"/>
              <a:ext cx="571504" cy="5000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rot="10800000" flipV="1">
              <a:off x="5000628" y="1214422"/>
              <a:ext cx="571504" cy="42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5572132" y="1214422"/>
              <a:ext cx="1285884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5143504" y="35716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q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5214942" y="155947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q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49" name="直線コネクタ 48"/>
            <p:cNvCxnSpPr/>
            <p:nvPr/>
          </p:nvCxnSpPr>
          <p:spPr>
            <a:xfrm rot="16200000" flipH="1">
              <a:off x="5374883" y="1590266"/>
              <a:ext cx="1588" cy="1071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5857884" y="1142984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7C8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U-boson</a:t>
              </a:r>
            </a:p>
          </p:txBody>
        </p:sp>
        <p:cxnSp>
          <p:nvCxnSpPr>
            <p:cNvPr id="60" name="直線矢印コネクタ 59"/>
            <p:cNvCxnSpPr/>
            <p:nvPr/>
          </p:nvCxnSpPr>
          <p:spPr>
            <a:xfrm rot="5400000">
              <a:off x="5643570" y="785794"/>
              <a:ext cx="285752" cy="28575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テキスト ボックス 60"/>
            <p:cNvSpPr txBox="1"/>
            <p:nvPr/>
          </p:nvSpPr>
          <p:spPr>
            <a:xfrm>
              <a:off x="5857884" y="487900"/>
              <a:ext cx="571504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f</a:t>
              </a:r>
              <a:r>
                <a:rPr kumimoji="1" lang="en-US" altLang="ja-JP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qU</a:t>
              </a:r>
              <a:endParaRPr kumimoji="1" lang="ja-JP" altLang="en-US" baseline="-250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4929186" y="5946300"/>
            <a:ext cx="428632" cy="483096"/>
            <a:chOff x="4225591" y="3244332"/>
            <a:chExt cx="388302" cy="593641"/>
          </a:xfrm>
        </p:grpSpPr>
        <p:sp>
          <p:nvSpPr>
            <p:cNvPr id="64" name="正方形/長方形 63"/>
            <p:cNvSpPr/>
            <p:nvPr/>
          </p:nvSpPr>
          <p:spPr>
            <a:xfrm>
              <a:off x="4225591" y="3244332"/>
              <a:ext cx="260231" cy="3633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latin typeface="HG創英角ﾎﾟｯﾌﾟ体" pitchFamily="49" charset="-128"/>
                  <a:ea typeface="HG創英角ﾎﾟｯﾌﾟ体" pitchFamily="49" charset="-128"/>
                </a:rPr>
                <a:t>m</a:t>
              </a:r>
              <a:endParaRPr lang="ja-JP" altLang="en-US" sz="1600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334783" y="3320993"/>
              <a:ext cx="279110" cy="2807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b="1" dirty="0" smtClean="0">
                  <a:solidFill>
                    <a:prstClr val="black"/>
                  </a:solidFill>
                  <a:latin typeface="Symbol" pitchFamily="18" charset="2"/>
                  <a:ea typeface="HG創英角ﾎﾟｯﾌﾟ体" pitchFamily="49" charset="-128"/>
                </a:rPr>
                <a:t>p</a:t>
              </a:r>
              <a:r>
                <a:rPr lang="en-US" altLang="ja-JP" sz="1100" baseline="30000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0</a:t>
              </a:r>
              <a:endParaRPr lang="ja-JP" altLang="en-US" sz="1100" baseline="30000" dirty="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286248" y="3507690"/>
              <a:ext cx="248613" cy="3302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solidFill>
                    <a:prstClr val="black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2</a:t>
              </a:r>
              <a:endParaRPr lang="ja-JP" altLang="en-US" sz="1400" dirty="0"/>
            </a:p>
          </p:txBody>
        </p:sp>
        <p:cxnSp>
          <p:nvCxnSpPr>
            <p:cNvPr id="67" name="直線コネクタ 66"/>
            <p:cNvCxnSpPr/>
            <p:nvPr/>
          </p:nvCxnSpPr>
          <p:spPr>
            <a:xfrm>
              <a:off x="4290294" y="3593534"/>
              <a:ext cx="194149" cy="19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2" descr="C:\Documents and Settings\quarkstudent\デスクトップ\U\TeX\cross-coupling-c-2訂正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786478" cy="5143536"/>
          </a:xfrm>
          <a:prstGeom prst="rect">
            <a:avLst/>
          </a:prstGeom>
          <a:noFill/>
        </p:spPr>
      </p:pic>
      <p:pic>
        <p:nvPicPr>
          <p:cNvPr id="364" name="Picture 2" descr="C:\Documents and Settings\quarkstudent\デスクトップ\U\eps\pseps\cross-box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8604"/>
            <a:ext cx="5786477" cy="5151099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7467600" cy="71437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cap="none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Coupling constant</a:t>
            </a:r>
            <a:r>
              <a:rPr kumimoji="1" lang="ja-JP" altLang="en-US" sz="4000" cap="none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の比較</a:t>
            </a:r>
            <a:endParaRPr kumimoji="1" lang="ja-JP" altLang="en-US" sz="4000" cap="none" dirty="0">
              <a:solidFill>
                <a:srgbClr val="0070C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365" name="グループ化 364"/>
          <p:cNvGrpSpPr/>
          <p:nvPr/>
        </p:nvGrpSpPr>
        <p:grpSpPr>
          <a:xfrm>
            <a:off x="2352699" y="2690582"/>
            <a:ext cx="4467532" cy="125174"/>
            <a:chOff x="2352699" y="2690582"/>
            <a:chExt cx="4467532" cy="125174"/>
          </a:xfrm>
        </p:grpSpPr>
        <p:cxnSp>
          <p:nvCxnSpPr>
            <p:cNvPr id="201" name="直線コネクタ 200"/>
            <p:cNvCxnSpPr/>
            <p:nvPr/>
          </p:nvCxnSpPr>
          <p:spPr>
            <a:xfrm rot="5400000" flipH="1" flipV="1">
              <a:off x="6725733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rot="5400000" flipH="1" flipV="1">
              <a:off x="6661911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 rot="5400000" flipH="1" flipV="1">
              <a:off x="6598089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rot="5400000" flipH="1" flipV="1">
              <a:off x="6534267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rot="5400000" flipH="1" flipV="1">
              <a:off x="6470445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rot="5400000" flipH="1" flipV="1">
              <a:off x="6406624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 rot="5400000" flipH="1" flipV="1">
              <a:off x="6342802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 rot="5400000" flipH="1" flipV="1">
              <a:off x="6278980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 rot="5400000" flipH="1" flipV="1">
              <a:off x="6215158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rot="5400000" flipH="1" flipV="1">
              <a:off x="6151336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rot="5400000" flipH="1" flipV="1">
              <a:off x="6087514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rot="5400000" flipH="1" flipV="1">
              <a:off x="6023692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rot="5400000" flipH="1" flipV="1">
              <a:off x="5959870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 rot="5400000" flipH="1" flipV="1">
              <a:off x="5896049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rot="5400000" flipH="1" flipV="1">
              <a:off x="5832227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 rot="5400000" flipH="1" flipV="1">
              <a:off x="5768405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rot="5400000" flipH="1" flipV="1">
              <a:off x="5704583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 rot="5400000" flipH="1" flipV="1">
              <a:off x="5640761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rot="5400000" flipH="1" flipV="1">
              <a:off x="5576939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rot="5400000" flipH="1" flipV="1">
              <a:off x="5513117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rot="5400000" flipH="1" flipV="1">
              <a:off x="5449295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rot="5400000" flipH="1" flipV="1">
              <a:off x="5385473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rot="5400000" flipH="1" flipV="1">
              <a:off x="5321652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rot="5400000" flipH="1" flipV="1">
              <a:off x="5257830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/>
            <p:cNvCxnSpPr/>
            <p:nvPr/>
          </p:nvCxnSpPr>
          <p:spPr>
            <a:xfrm rot="5400000" flipH="1" flipV="1">
              <a:off x="5194008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 rot="5400000" flipH="1" flipV="1">
              <a:off x="5130186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 rot="5400000" flipH="1" flipV="1">
              <a:off x="5066364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 rot="5400000" flipH="1" flipV="1">
              <a:off x="5002542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 rot="5400000" flipH="1" flipV="1">
              <a:off x="4938720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 rot="5400000" flipH="1" flipV="1">
              <a:off x="4874898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/>
            <p:cNvCxnSpPr/>
            <p:nvPr/>
          </p:nvCxnSpPr>
          <p:spPr>
            <a:xfrm rot="5400000" flipH="1" flipV="1">
              <a:off x="4811076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rot="5400000" flipH="1" flipV="1">
              <a:off x="4747255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コネクタ 232"/>
            <p:cNvCxnSpPr/>
            <p:nvPr/>
          </p:nvCxnSpPr>
          <p:spPr>
            <a:xfrm rot="5400000" flipH="1" flipV="1">
              <a:off x="4683433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 rot="5400000" flipH="1" flipV="1">
              <a:off x="4619611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rot="5400000" flipH="1" flipV="1">
              <a:off x="4555789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コネクタ 235"/>
            <p:cNvCxnSpPr/>
            <p:nvPr/>
          </p:nvCxnSpPr>
          <p:spPr>
            <a:xfrm rot="5400000" flipH="1" flipV="1">
              <a:off x="4491967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コネクタ 236"/>
            <p:cNvCxnSpPr/>
            <p:nvPr/>
          </p:nvCxnSpPr>
          <p:spPr>
            <a:xfrm rot="5400000" flipH="1" flipV="1">
              <a:off x="4428145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/>
            <p:cNvCxnSpPr/>
            <p:nvPr/>
          </p:nvCxnSpPr>
          <p:spPr>
            <a:xfrm rot="5400000" flipH="1" flipV="1">
              <a:off x="4364323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/>
            <p:cNvCxnSpPr/>
            <p:nvPr/>
          </p:nvCxnSpPr>
          <p:spPr>
            <a:xfrm rot="5400000" flipH="1" flipV="1">
              <a:off x="4300501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コネクタ 239"/>
            <p:cNvCxnSpPr/>
            <p:nvPr/>
          </p:nvCxnSpPr>
          <p:spPr>
            <a:xfrm rot="5400000" flipH="1" flipV="1">
              <a:off x="4236679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線コネクタ 240"/>
            <p:cNvCxnSpPr/>
            <p:nvPr/>
          </p:nvCxnSpPr>
          <p:spPr>
            <a:xfrm rot="5400000" flipH="1" flipV="1">
              <a:off x="4172858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コネクタ 241"/>
            <p:cNvCxnSpPr/>
            <p:nvPr/>
          </p:nvCxnSpPr>
          <p:spPr>
            <a:xfrm rot="5400000" flipH="1" flipV="1">
              <a:off x="4109036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コネクタ 242"/>
            <p:cNvCxnSpPr/>
            <p:nvPr/>
          </p:nvCxnSpPr>
          <p:spPr>
            <a:xfrm rot="5400000" flipH="1" flipV="1">
              <a:off x="4045214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コネクタ 243"/>
            <p:cNvCxnSpPr/>
            <p:nvPr/>
          </p:nvCxnSpPr>
          <p:spPr>
            <a:xfrm rot="5400000" flipH="1" flipV="1">
              <a:off x="3981392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/>
            <p:cNvCxnSpPr/>
            <p:nvPr/>
          </p:nvCxnSpPr>
          <p:spPr>
            <a:xfrm rot="5400000" flipH="1" flipV="1">
              <a:off x="3917570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コネクタ 245"/>
            <p:cNvCxnSpPr/>
            <p:nvPr/>
          </p:nvCxnSpPr>
          <p:spPr>
            <a:xfrm rot="5400000" flipH="1" flipV="1">
              <a:off x="3853748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コネクタ 246"/>
            <p:cNvCxnSpPr/>
            <p:nvPr/>
          </p:nvCxnSpPr>
          <p:spPr>
            <a:xfrm rot="5400000" flipH="1" flipV="1">
              <a:off x="3789926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コネクタ 247"/>
            <p:cNvCxnSpPr/>
            <p:nvPr/>
          </p:nvCxnSpPr>
          <p:spPr>
            <a:xfrm rot="5400000" flipH="1" flipV="1">
              <a:off x="3726104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/>
            <p:cNvCxnSpPr/>
            <p:nvPr/>
          </p:nvCxnSpPr>
          <p:spPr>
            <a:xfrm rot="5400000" flipH="1" flipV="1">
              <a:off x="3662283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コネクタ 249"/>
            <p:cNvCxnSpPr/>
            <p:nvPr/>
          </p:nvCxnSpPr>
          <p:spPr>
            <a:xfrm rot="5400000" flipH="1" flipV="1">
              <a:off x="3598461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コネクタ 250"/>
            <p:cNvCxnSpPr/>
            <p:nvPr/>
          </p:nvCxnSpPr>
          <p:spPr>
            <a:xfrm rot="5400000" flipH="1" flipV="1">
              <a:off x="3534639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コネクタ 251"/>
            <p:cNvCxnSpPr/>
            <p:nvPr/>
          </p:nvCxnSpPr>
          <p:spPr>
            <a:xfrm rot="5400000" flipH="1" flipV="1">
              <a:off x="3470817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コネクタ 252"/>
            <p:cNvCxnSpPr/>
            <p:nvPr/>
          </p:nvCxnSpPr>
          <p:spPr>
            <a:xfrm rot="5400000" flipH="1" flipV="1">
              <a:off x="3406995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線コネクタ 253"/>
            <p:cNvCxnSpPr/>
            <p:nvPr/>
          </p:nvCxnSpPr>
          <p:spPr>
            <a:xfrm rot="5400000" flipH="1" flipV="1">
              <a:off x="3343173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線コネクタ 254"/>
            <p:cNvCxnSpPr/>
            <p:nvPr/>
          </p:nvCxnSpPr>
          <p:spPr>
            <a:xfrm rot="5400000" flipH="1" flipV="1">
              <a:off x="3279351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線コネクタ 255"/>
            <p:cNvCxnSpPr/>
            <p:nvPr/>
          </p:nvCxnSpPr>
          <p:spPr>
            <a:xfrm rot="5400000" flipH="1" flipV="1">
              <a:off x="3215529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線コネクタ 256"/>
            <p:cNvCxnSpPr/>
            <p:nvPr/>
          </p:nvCxnSpPr>
          <p:spPr>
            <a:xfrm rot="5400000" flipH="1" flipV="1">
              <a:off x="3151707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線コネクタ 257"/>
            <p:cNvCxnSpPr/>
            <p:nvPr/>
          </p:nvCxnSpPr>
          <p:spPr>
            <a:xfrm rot="5400000" flipH="1" flipV="1">
              <a:off x="3087886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線コネクタ 258"/>
            <p:cNvCxnSpPr/>
            <p:nvPr/>
          </p:nvCxnSpPr>
          <p:spPr>
            <a:xfrm rot="5400000" flipH="1" flipV="1">
              <a:off x="3024064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線コネクタ 259"/>
            <p:cNvCxnSpPr/>
            <p:nvPr/>
          </p:nvCxnSpPr>
          <p:spPr>
            <a:xfrm rot="5400000" flipH="1" flipV="1">
              <a:off x="2960242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線コネクタ 260"/>
            <p:cNvCxnSpPr/>
            <p:nvPr/>
          </p:nvCxnSpPr>
          <p:spPr>
            <a:xfrm rot="5400000" flipH="1" flipV="1">
              <a:off x="2896420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線コネクタ 261"/>
            <p:cNvCxnSpPr/>
            <p:nvPr/>
          </p:nvCxnSpPr>
          <p:spPr>
            <a:xfrm rot="5400000" flipH="1" flipV="1">
              <a:off x="2832598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線コネクタ 262"/>
            <p:cNvCxnSpPr/>
            <p:nvPr/>
          </p:nvCxnSpPr>
          <p:spPr>
            <a:xfrm rot="5400000" flipH="1" flipV="1">
              <a:off x="2768776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線コネクタ 263"/>
            <p:cNvCxnSpPr/>
            <p:nvPr/>
          </p:nvCxnSpPr>
          <p:spPr>
            <a:xfrm rot="5400000" flipH="1" flipV="1">
              <a:off x="2704954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線コネクタ 264"/>
            <p:cNvCxnSpPr/>
            <p:nvPr/>
          </p:nvCxnSpPr>
          <p:spPr>
            <a:xfrm rot="5400000" flipH="1" flipV="1">
              <a:off x="2832598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コネクタ 265"/>
            <p:cNvCxnSpPr/>
            <p:nvPr/>
          </p:nvCxnSpPr>
          <p:spPr>
            <a:xfrm rot="5400000" flipH="1" flipV="1">
              <a:off x="2768776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コネクタ 266"/>
            <p:cNvCxnSpPr/>
            <p:nvPr/>
          </p:nvCxnSpPr>
          <p:spPr>
            <a:xfrm rot="5400000" flipH="1" flipV="1">
              <a:off x="2704954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線コネクタ 267"/>
            <p:cNvCxnSpPr/>
            <p:nvPr/>
          </p:nvCxnSpPr>
          <p:spPr>
            <a:xfrm rot="5400000" flipH="1" flipV="1">
              <a:off x="2641132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コネクタ 268"/>
            <p:cNvCxnSpPr/>
            <p:nvPr/>
          </p:nvCxnSpPr>
          <p:spPr>
            <a:xfrm rot="5400000" flipH="1" flipV="1">
              <a:off x="2577310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コネクタ 269"/>
            <p:cNvCxnSpPr/>
            <p:nvPr/>
          </p:nvCxnSpPr>
          <p:spPr>
            <a:xfrm rot="5400000" flipH="1" flipV="1">
              <a:off x="2513489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コネクタ 270"/>
            <p:cNvCxnSpPr/>
            <p:nvPr/>
          </p:nvCxnSpPr>
          <p:spPr>
            <a:xfrm rot="5400000" flipH="1" flipV="1">
              <a:off x="2449667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コネクタ 271"/>
            <p:cNvCxnSpPr/>
            <p:nvPr/>
          </p:nvCxnSpPr>
          <p:spPr>
            <a:xfrm rot="5400000" flipH="1" flipV="1">
              <a:off x="2385845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コネクタ 272"/>
            <p:cNvCxnSpPr/>
            <p:nvPr/>
          </p:nvCxnSpPr>
          <p:spPr>
            <a:xfrm rot="5400000" flipH="1" flipV="1">
              <a:off x="2322023" y="2721258"/>
              <a:ext cx="125174" cy="63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グループ化 301"/>
          <p:cNvGrpSpPr/>
          <p:nvPr/>
        </p:nvGrpSpPr>
        <p:grpSpPr>
          <a:xfrm>
            <a:off x="3373849" y="3441625"/>
            <a:ext cx="510575" cy="62587"/>
            <a:chOff x="2000232" y="3286124"/>
            <a:chExt cx="571504" cy="142876"/>
          </a:xfrm>
        </p:grpSpPr>
        <p:cxnSp>
          <p:nvCxnSpPr>
            <p:cNvPr id="275" name="直線コネクタ 274"/>
            <p:cNvCxnSpPr/>
            <p:nvPr/>
          </p:nvCxnSpPr>
          <p:spPr>
            <a:xfrm rot="5400000" flipH="1" flipV="1">
              <a:off x="2464579" y="3321843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線コネクタ 275"/>
            <p:cNvCxnSpPr/>
            <p:nvPr/>
          </p:nvCxnSpPr>
          <p:spPr>
            <a:xfrm rot="5400000" flipH="1" flipV="1">
              <a:off x="2393141" y="3321843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線コネクタ 276"/>
            <p:cNvCxnSpPr/>
            <p:nvPr/>
          </p:nvCxnSpPr>
          <p:spPr>
            <a:xfrm rot="5400000" flipH="1" flipV="1">
              <a:off x="2321703" y="3321843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線コネクタ 277"/>
            <p:cNvCxnSpPr/>
            <p:nvPr/>
          </p:nvCxnSpPr>
          <p:spPr>
            <a:xfrm rot="5400000" flipH="1" flipV="1">
              <a:off x="2250265" y="3321843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線コネクタ 278"/>
            <p:cNvCxnSpPr/>
            <p:nvPr/>
          </p:nvCxnSpPr>
          <p:spPr>
            <a:xfrm rot="5400000" flipH="1" flipV="1">
              <a:off x="2178827" y="3321843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線コネクタ 279"/>
            <p:cNvCxnSpPr/>
            <p:nvPr/>
          </p:nvCxnSpPr>
          <p:spPr>
            <a:xfrm rot="5400000" flipH="1" flipV="1">
              <a:off x="2107389" y="3321843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線コネクタ 280"/>
            <p:cNvCxnSpPr/>
            <p:nvPr/>
          </p:nvCxnSpPr>
          <p:spPr>
            <a:xfrm rot="5400000" flipH="1" flipV="1">
              <a:off x="2035951" y="3321843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線コネクタ 281"/>
            <p:cNvCxnSpPr/>
            <p:nvPr/>
          </p:nvCxnSpPr>
          <p:spPr>
            <a:xfrm rot="5400000" flipH="1" flipV="1">
              <a:off x="1964513" y="3321843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グループ化 300"/>
          <p:cNvGrpSpPr/>
          <p:nvPr/>
        </p:nvGrpSpPr>
        <p:grpSpPr>
          <a:xfrm>
            <a:off x="2352698" y="3441625"/>
            <a:ext cx="875271" cy="62587"/>
            <a:chOff x="6500826" y="3214686"/>
            <a:chExt cx="857256" cy="142876"/>
          </a:xfrm>
        </p:grpSpPr>
        <p:cxnSp>
          <p:nvCxnSpPr>
            <p:cNvPr id="286" name="直線コネクタ 285"/>
            <p:cNvCxnSpPr/>
            <p:nvPr/>
          </p:nvCxnSpPr>
          <p:spPr>
            <a:xfrm rot="5400000" flipH="1" flipV="1">
              <a:off x="7250925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線コネクタ 286"/>
            <p:cNvCxnSpPr/>
            <p:nvPr/>
          </p:nvCxnSpPr>
          <p:spPr>
            <a:xfrm rot="5400000" flipH="1" flipV="1">
              <a:off x="7179487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線コネクタ 287"/>
            <p:cNvCxnSpPr/>
            <p:nvPr/>
          </p:nvCxnSpPr>
          <p:spPr>
            <a:xfrm rot="5400000" flipH="1" flipV="1">
              <a:off x="7108049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線コネクタ 288"/>
            <p:cNvCxnSpPr/>
            <p:nvPr/>
          </p:nvCxnSpPr>
          <p:spPr>
            <a:xfrm rot="5400000" flipH="1" flipV="1">
              <a:off x="7036611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線コネクタ 289"/>
            <p:cNvCxnSpPr/>
            <p:nvPr/>
          </p:nvCxnSpPr>
          <p:spPr>
            <a:xfrm rot="5400000" flipH="1" flipV="1">
              <a:off x="6965173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線コネクタ 290"/>
            <p:cNvCxnSpPr/>
            <p:nvPr/>
          </p:nvCxnSpPr>
          <p:spPr>
            <a:xfrm rot="5400000" flipH="1" flipV="1">
              <a:off x="6893735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線コネクタ 291"/>
            <p:cNvCxnSpPr/>
            <p:nvPr/>
          </p:nvCxnSpPr>
          <p:spPr>
            <a:xfrm rot="5400000" flipH="1" flipV="1">
              <a:off x="7036611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コネクタ 292"/>
            <p:cNvCxnSpPr/>
            <p:nvPr/>
          </p:nvCxnSpPr>
          <p:spPr>
            <a:xfrm rot="5400000" flipH="1" flipV="1">
              <a:off x="6965173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線コネクタ 293"/>
            <p:cNvCxnSpPr/>
            <p:nvPr/>
          </p:nvCxnSpPr>
          <p:spPr>
            <a:xfrm rot="5400000" flipH="1" flipV="1">
              <a:off x="6893735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コネクタ 294"/>
            <p:cNvCxnSpPr/>
            <p:nvPr/>
          </p:nvCxnSpPr>
          <p:spPr>
            <a:xfrm rot="5400000" flipH="1" flipV="1">
              <a:off x="6822297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コネクタ 295"/>
            <p:cNvCxnSpPr/>
            <p:nvPr/>
          </p:nvCxnSpPr>
          <p:spPr>
            <a:xfrm rot="5400000" flipH="1" flipV="1">
              <a:off x="6750859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線コネクタ 296"/>
            <p:cNvCxnSpPr/>
            <p:nvPr/>
          </p:nvCxnSpPr>
          <p:spPr>
            <a:xfrm rot="5400000" flipH="1" flipV="1">
              <a:off x="6679421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線コネクタ 297"/>
            <p:cNvCxnSpPr/>
            <p:nvPr/>
          </p:nvCxnSpPr>
          <p:spPr>
            <a:xfrm rot="5400000" flipH="1" flipV="1">
              <a:off x="6607983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線コネクタ 298"/>
            <p:cNvCxnSpPr/>
            <p:nvPr/>
          </p:nvCxnSpPr>
          <p:spPr>
            <a:xfrm rot="5400000" flipH="1" flipV="1">
              <a:off x="6536545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コネクタ 299"/>
            <p:cNvCxnSpPr/>
            <p:nvPr/>
          </p:nvCxnSpPr>
          <p:spPr>
            <a:xfrm rot="5400000" flipH="1" flipV="1">
              <a:off x="6465107" y="3250405"/>
              <a:ext cx="142876" cy="7143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グループ化 302"/>
          <p:cNvGrpSpPr/>
          <p:nvPr/>
        </p:nvGrpSpPr>
        <p:grpSpPr>
          <a:xfrm>
            <a:off x="2352699" y="3253864"/>
            <a:ext cx="510575" cy="125174"/>
            <a:chOff x="2000232" y="3286124"/>
            <a:chExt cx="571504" cy="142876"/>
          </a:xfrm>
        </p:grpSpPr>
        <p:cxnSp>
          <p:nvCxnSpPr>
            <p:cNvPr id="304" name="直線コネクタ 303"/>
            <p:cNvCxnSpPr/>
            <p:nvPr/>
          </p:nvCxnSpPr>
          <p:spPr>
            <a:xfrm rot="5400000" flipH="1" flipV="1">
              <a:off x="2464579" y="3321843"/>
              <a:ext cx="142876" cy="714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線コネクタ 304"/>
            <p:cNvCxnSpPr/>
            <p:nvPr/>
          </p:nvCxnSpPr>
          <p:spPr>
            <a:xfrm rot="5400000" flipH="1" flipV="1">
              <a:off x="2393141" y="3321843"/>
              <a:ext cx="142876" cy="714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rot="5400000" flipH="1" flipV="1">
              <a:off x="2321703" y="3321843"/>
              <a:ext cx="142876" cy="714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rot="5400000" flipH="1" flipV="1">
              <a:off x="2250265" y="3321843"/>
              <a:ext cx="142876" cy="714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コネクタ 307"/>
            <p:cNvCxnSpPr/>
            <p:nvPr/>
          </p:nvCxnSpPr>
          <p:spPr>
            <a:xfrm rot="5400000" flipH="1" flipV="1">
              <a:off x="2178827" y="3321843"/>
              <a:ext cx="142876" cy="714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コネクタ 308"/>
            <p:cNvCxnSpPr/>
            <p:nvPr/>
          </p:nvCxnSpPr>
          <p:spPr>
            <a:xfrm rot="5400000" flipH="1" flipV="1">
              <a:off x="2107389" y="3321843"/>
              <a:ext cx="142876" cy="714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コネクタ 309"/>
            <p:cNvCxnSpPr/>
            <p:nvPr/>
          </p:nvCxnSpPr>
          <p:spPr>
            <a:xfrm rot="5400000" flipH="1" flipV="1">
              <a:off x="2035951" y="3321843"/>
              <a:ext cx="142876" cy="714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線コネクタ 310"/>
            <p:cNvCxnSpPr/>
            <p:nvPr/>
          </p:nvCxnSpPr>
          <p:spPr>
            <a:xfrm rot="5400000" flipH="1" flipV="1">
              <a:off x="1964513" y="3321843"/>
              <a:ext cx="142876" cy="714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4" name="グループ化 323"/>
          <p:cNvGrpSpPr/>
          <p:nvPr/>
        </p:nvGrpSpPr>
        <p:grpSpPr>
          <a:xfrm>
            <a:off x="71406" y="5443381"/>
            <a:ext cx="8929750" cy="1212468"/>
            <a:chOff x="71406" y="5443381"/>
            <a:chExt cx="8929750" cy="1212468"/>
          </a:xfrm>
        </p:grpSpPr>
        <p:sp>
          <p:nvSpPr>
            <p:cNvPr id="323" name="正方形/長方形 322"/>
            <p:cNvSpPr/>
            <p:nvPr/>
          </p:nvSpPr>
          <p:spPr>
            <a:xfrm>
              <a:off x="71438" y="5572140"/>
              <a:ext cx="8929718" cy="1071570"/>
            </a:xfrm>
            <a:prstGeom prst="rect">
              <a:avLst/>
            </a:prstGeom>
            <a:gradFill flip="none" rotWithShape="1">
              <a:gsLst>
                <a:gs pos="0">
                  <a:srgbClr val="CC0000">
                    <a:tint val="66000"/>
                    <a:satMod val="160000"/>
                  </a:srgbClr>
                </a:gs>
                <a:gs pos="50000">
                  <a:srgbClr val="CC0000">
                    <a:tint val="44500"/>
                    <a:satMod val="160000"/>
                  </a:srgbClr>
                </a:gs>
                <a:gs pos="100000">
                  <a:srgbClr val="CC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8" name="グループ化 317"/>
            <p:cNvGrpSpPr/>
            <p:nvPr/>
          </p:nvGrpSpPr>
          <p:grpSpPr>
            <a:xfrm>
              <a:off x="71406" y="5443381"/>
              <a:ext cx="8858312" cy="1212468"/>
              <a:chOff x="71406" y="5443381"/>
              <a:chExt cx="8858312" cy="1212468"/>
            </a:xfrm>
          </p:grpSpPr>
          <p:sp>
            <p:nvSpPr>
              <p:cNvPr id="338" name="テキスト ボックス 337"/>
              <p:cNvSpPr txBox="1"/>
              <p:nvPr/>
            </p:nvSpPr>
            <p:spPr>
              <a:xfrm>
                <a:off x="71406" y="5886410"/>
                <a:ext cx="3571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Coupling constant(f</a:t>
                </a:r>
                <a:r>
                  <a:rPr lang="en-US" altLang="ja-JP" sz="2400" b="1" baseline="-250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qU</a:t>
                </a:r>
                <a:r>
                  <a:rPr lang="en-US" altLang="ja-JP" sz="2400" b="1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)</a:t>
                </a:r>
                <a:endParaRPr kumimoji="1" lang="ja-JP" altLang="en-US" sz="2400" b="1" baseline="-25000" dirty="0"/>
              </a:p>
            </p:txBody>
          </p:sp>
          <p:sp>
            <p:nvSpPr>
              <p:cNvPr id="339" name="テキスト ボックス 338"/>
              <p:cNvSpPr txBox="1"/>
              <p:nvPr/>
            </p:nvSpPr>
            <p:spPr>
              <a:xfrm>
                <a:off x="3559807" y="5783401"/>
                <a:ext cx="5121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b="1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&lt;</a:t>
                </a:r>
                <a:endParaRPr kumimoji="1" lang="ja-JP" altLang="en-US" sz="3200" b="1" dirty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sp>
            <p:nvSpPr>
              <p:cNvPr id="340" name="テキスト ボックス 339"/>
              <p:cNvSpPr txBox="1"/>
              <p:nvPr/>
            </p:nvSpPr>
            <p:spPr>
              <a:xfrm>
                <a:off x="3811232" y="5443381"/>
                <a:ext cx="2475280" cy="1054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6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√</a:t>
                </a:r>
                <a:endParaRPr kumimoji="1" lang="ja-JP" altLang="en-US" sz="6600" dirty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cxnSp>
            <p:nvCxnSpPr>
              <p:cNvPr id="341" name="直線コネクタ 340"/>
              <p:cNvCxnSpPr/>
              <p:nvPr/>
            </p:nvCxnSpPr>
            <p:spPr>
              <a:xfrm>
                <a:off x="4419846" y="5727621"/>
                <a:ext cx="4438434" cy="15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9" name="グループ化 438"/>
              <p:cNvGrpSpPr/>
              <p:nvPr/>
            </p:nvGrpSpPr>
            <p:grpSpPr>
              <a:xfrm>
                <a:off x="4301338" y="5715016"/>
                <a:ext cx="842166" cy="940833"/>
                <a:chOff x="3718702" y="5715016"/>
                <a:chExt cx="842166" cy="940833"/>
              </a:xfrm>
            </p:grpSpPr>
            <p:sp>
              <p:nvSpPr>
                <p:cNvPr id="342" name="テキスト ボックス 341"/>
                <p:cNvSpPr txBox="1"/>
                <p:nvPr/>
              </p:nvSpPr>
              <p:spPr>
                <a:xfrm>
                  <a:off x="3718702" y="5715016"/>
                  <a:ext cx="8421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b="1" dirty="0" smtClean="0">
                      <a:latin typeface="HG創英角ﾎﾟｯﾌﾟ体" pitchFamily="49" charset="-128"/>
                      <a:ea typeface="HG創英角ﾎﾟｯﾌﾟ体" pitchFamily="49" charset="-128"/>
                    </a:rPr>
                    <a:t>4</a:t>
                  </a:r>
                  <a:r>
                    <a:rPr kumimoji="1" lang="en-US" altLang="ja-JP" sz="2400" b="1" dirty="0" smtClean="0">
                      <a:latin typeface="Symbol" pitchFamily="18" charset="2"/>
                    </a:rPr>
                    <a:t>pa</a:t>
                  </a:r>
                  <a:r>
                    <a:rPr kumimoji="1" lang="en-US" altLang="ja-JP" sz="2400" b="1" baseline="-25000" dirty="0" smtClean="0">
                      <a:latin typeface="HG創英角ﾎﾟｯﾌﾟ体" pitchFamily="49" charset="-128"/>
                      <a:ea typeface="HG創英角ﾎﾟｯﾌﾟ体" pitchFamily="49" charset="-128"/>
                    </a:rPr>
                    <a:t>s</a:t>
                  </a:r>
                  <a:endParaRPr lang="en-US" altLang="ja-JP" sz="2400" b="1" dirty="0" smtClean="0">
                    <a:latin typeface="HG創英角ﾎﾟｯﾌﾟ体" pitchFamily="49" charset="-128"/>
                    <a:ea typeface="HG創英角ﾎﾟｯﾌﾟ体" pitchFamily="49" charset="-128"/>
                  </a:endParaRPr>
                </a:p>
              </p:txBody>
            </p:sp>
            <p:grpSp>
              <p:nvGrpSpPr>
                <p:cNvPr id="351" name="グループ化 350"/>
                <p:cNvGrpSpPr/>
                <p:nvPr/>
              </p:nvGrpSpPr>
              <p:grpSpPr>
                <a:xfrm>
                  <a:off x="3786164" y="6159966"/>
                  <a:ext cx="703265" cy="495883"/>
                  <a:chOff x="6185825" y="4681847"/>
                  <a:chExt cx="588604" cy="520926"/>
                </a:xfrm>
              </p:grpSpPr>
              <p:sp>
                <p:nvSpPr>
                  <p:cNvPr id="346" name="テキスト ボックス 345"/>
                  <p:cNvSpPr txBox="1"/>
                  <p:nvPr/>
                </p:nvSpPr>
                <p:spPr>
                  <a:xfrm>
                    <a:off x="6185825" y="4681847"/>
                    <a:ext cx="571504" cy="484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400" b="1" dirty="0" smtClean="0">
                        <a:latin typeface="HG創英角ﾎﾟｯﾌﾟ体" pitchFamily="49" charset="-128"/>
                        <a:ea typeface="HG創英角ﾎﾟｯﾌﾟ体" pitchFamily="49" charset="-128"/>
                      </a:rPr>
                      <a:t>N </a:t>
                    </a:r>
                    <a:endParaRPr kumimoji="1" lang="ja-JP" altLang="en-US" sz="2000" b="1" dirty="0">
                      <a:latin typeface="HG創英角ﾎﾟｯﾌﾟ体" pitchFamily="49" charset="-128"/>
                      <a:ea typeface="HG創英角ﾎﾟｯﾌﾟ体" pitchFamily="49" charset="-128"/>
                    </a:endParaRPr>
                  </a:p>
                </p:txBody>
              </p:sp>
              <p:sp>
                <p:nvSpPr>
                  <p:cNvPr id="347" name="テキスト ボックス 346"/>
                  <p:cNvSpPr txBox="1"/>
                  <p:nvPr/>
                </p:nvSpPr>
                <p:spPr>
                  <a:xfrm>
                    <a:off x="6314050" y="4814789"/>
                    <a:ext cx="460379" cy="3879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b="1" dirty="0" smtClean="0">
                        <a:latin typeface="Symbol" pitchFamily="18" charset="2"/>
                      </a:rPr>
                      <a:t>p</a:t>
                    </a:r>
                    <a:r>
                      <a:rPr kumimoji="1" lang="en-US" altLang="ja-JP" b="1" baseline="30000" dirty="0" smtClean="0">
                        <a:latin typeface="Symbol" pitchFamily="18" charset="2"/>
                      </a:rPr>
                      <a:t>0</a:t>
                    </a:r>
                    <a:endParaRPr kumimoji="1" lang="ja-JP" altLang="en-US" b="1" baseline="30000" dirty="0">
                      <a:latin typeface="Symbol" pitchFamily="18" charset="2"/>
                    </a:endParaRPr>
                  </a:p>
                </p:txBody>
              </p:sp>
            </p:grpSp>
            <p:cxnSp>
              <p:nvCxnSpPr>
                <p:cNvPr id="353" name="直線コネクタ 352"/>
                <p:cNvCxnSpPr/>
                <p:nvPr/>
              </p:nvCxnSpPr>
              <p:spPr>
                <a:xfrm>
                  <a:off x="3792677" y="6191425"/>
                  <a:ext cx="682836" cy="15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4" name="テキスト ボックス 353"/>
              <p:cNvSpPr txBox="1"/>
              <p:nvPr/>
            </p:nvSpPr>
            <p:spPr>
              <a:xfrm>
                <a:off x="4980217" y="6043858"/>
                <a:ext cx="1877799" cy="3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×Acceptance</a:t>
                </a:r>
                <a:endParaRPr kumimoji="1" lang="ja-JP" altLang="en-US" dirty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sp>
            <p:nvSpPr>
              <p:cNvPr id="355" name="テキスト ボックス 354"/>
              <p:cNvSpPr txBox="1"/>
              <p:nvPr/>
            </p:nvSpPr>
            <p:spPr>
              <a:xfrm>
                <a:off x="6595458" y="5925941"/>
                <a:ext cx="23342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　質量</a:t>
                </a:r>
                <a:r>
                  <a:rPr lang="en-US" altLang="ja-JP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bin</a:t>
                </a:r>
                <a:r>
                  <a:rPr lang="ja-JP" altLang="en-US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ごとの</a:t>
                </a:r>
                <a:endParaRPr lang="en-US" altLang="ja-JP" dirty="0" smtClean="0">
                  <a:latin typeface="HG創英角ﾎﾟｯﾌﾟ体" pitchFamily="49" charset="-128"/>
                  <a:ea typeface="HG創英角ﾎﾟｯﾌﾟ体" pitchFamily="49" charset="-128"/>
                </a:endParaRPr>
              </a:p>
              <a:p>
                <a:r>
                  <a:rPr lang="ja-JP" altLang="en-US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イベント数の上限値　</a:t>
                </a:r>
                <a:endParaRPr kumimoji="1" lang="ja-JP" altLang="en-US" dirty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sp>
            <p:nvSpPr>
              <p:cNvPr id="358" name="正方形/長方形 357"/>
              <p:cNvSpPr/>
              <p:nvPr/>
            </p:nvSpPr>
            <p:spPr>
              <a:xfrm>
                <a:off x="6361577" y="6077818"/>
                <a:ext cx="496439" cy="351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solidFill>
                      <a:prstClr val="black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×</a:t>
                </a:r>
                <a:endParaRPr lang="ja-JP" altLang="en-US" dirty="0"/>
              </a:p>
            </p:txBody>
          </p:sp>
        </p:grpSp>
      </p:grpSp>
      <p:sp>
        <p:nvSpPr>
          <p:cNvPr id="283" name="テキスト ボックス 282"/>
          <p:cNvSpPr txBox="1"/>
          <p:nvPr/>
        </p:nvSpPr>
        <p:spPr>
          <a:xfrm>
            <a:off x="5715008" y="3639925"/>
            <a:ext cx="2143140" cy="738664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13500000" scaled="1"/>
            <a:tileRect/>
          </a:gradFill>
          <a:ln w="28575">
            <a:solidFill>
              <a:srgbClr val="FF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CC0000"/>
                </a:solidFill>
                <a:latin typeface="HG創英角ﾎﾟｯﾌﾟ体" pitchFamily="49" charset="-128"/>
                <a:ea typeface="HG創英角ﾎﾟｯﾌﾟ体" pitchFamily="49" charset="-128"/>
              </a:rPr>
              <a:t>f</a:t>
            </a:r>
            <a:r>
              <a:rPr lang="en-US" altLang="ja-JP" sz="2400" baseline="-25000" dirty="0" smtClean="0">
                <a:solidFill>
                  <a:srgbClr val="CC0000"/>
                </a:solidFill>
                <a:latin typeface="HG創英角ﾎﾟｯﾌﾟ体" pitchFamily="49" charset="-128"/>
                <a:ea typeface="HG創英角ﾎﾟｯﾌﾟ体" pitchFamily="49" charset="-128"/>
              </a:rPr>
              <a:t>qU</a:t>
            </a:r>
            <a:r>
              <a:rPr lang="en-US" altLang="ja-JP" sz="2400" dirty="0" smtClean="0">
                <a:solidFill>
                  <a:srgbClr val="CC0000"/>
                </a:solidFill>
                <a:latin typeface="HG創英角ﾎﾟｯﾌﾟ体" pitchFamily="49" charset="-128"/>
                <a:ea typeface="HG創英角ﾎﾟｯﾌﾟ体" pitchFamily="49" charset="-128"/>
              </a:rPr>
              <a:t>&lt;0.9×10</a:t>
            </a:r>
            <a:r>
              <a:rPr lang="en-US" altLang="ja-JP" sz="2400" baseline="30000" dirty="0" smtClean="0">
                <a:solidFill>
                  <a:srgbClr val="CC0000"/>
                </a:solidFill>
                <a:latin typeface="HG創英角ﾎﾟｯﾌﾟ体" pitchFamily="49" charset="-128"/>
                <a:ea typeface="HG創英角ﾎﾟｯﾌﾟ体" pitchFamily="49" charset="-128"/>
              </a:rPr>
              <a:t>-2</a:t>
            </a:r>
          </a:p>
          <a:p>
            <a:pPr algn="ctr"/>
            <a:r>
              <a:rPr lang="en-US" altLang="ja-JP" dirty="0" smtClean="0">
                <a:solidFill>
                  <a:srgbClr val="CC0000"/>
                </a:solidFill>
                <a:latin typeface="HG創英角ﾎﾟｯﾌﾟ体" pitchFamily="49" charset="-128"/>
                <a:ea typeface="HG創英角ﾎﾟｯﾌﾟ体" pitchFamily="49" charset="-128"/>
              </a:rPr>
              <a:t>(J</a:t>
            </a:r>
            <a:r>
              <a:rPr lang="en-US" altLang="ja-JP" b="1" dirty="0" smtClean="0">
                <a:solidFill>
                  <a:srgbClr val="CC0000"/>
                </a:solidFill>
                <a:latin typeface="HG創英角ﾎﾟｯﾌﾟ体" pitchFamily="49" charset="-128"/>
                <a:ea typeface="HG創英角ﾎﾟｯﾌﾟ体" pitchFamily="49" charset="-128"/>
              </a:rPr>
              <a:t>/</a:t>
            </a:r>
            <a:r>
              <a:rPr lang="en-US" altLang="ja-JP" b="1" dirty="0" smtClean="0">
                <a:solidFill>
                  <a:srgbClr val="CC0000"/>
                </a:solidFill>
                <a:latin typeface="Symbol" pitchFamily="18" charset="2"/>
                <a:ea typeface="HG創英角ﾎﾟｯﾌﾟ体" pitchFamily="49" charset="-128"/>
              </a:rPr>
              <a:t>y</a:t>
            </a:r>
            <a:r>
              <a:rPr lang="ja-JP" altLang="en-US" dirty="0" smtClean="0">
                <a:solidFill>
                  <a:srgbClr val="CC0000"/>
                </a:solidFill>
                <a:latin typeface="HG創英角ﾎﾟｯﾌﾟ体" pitchFamily="49" charset="-128"/>
                <a:ea typeface="HG創英角ﾎﾟｯﾌﾟ体" pitchFamily="49" charset="-128"/>
              </a:rPr>
              <a:t>崩壊実験</a:t>
            </a:r>
            <a:r>
              <a:rPr lang="en-US" altLang="ja-JP" dirty="0" smtClean="0">
                <a:solidFill>
                  <a:srgbClr val="CC0000"/>
                </a:solidFill>
                <a:latin typeface="HG創英角ﾎﾟｯﾌﾟ体" pitchFamily="49" charset="-128"/>
                <a:ea typeface="HG創英角ﾎﾟｯﾌﾟ体" pitchFamily="49" charset="-128"/>
              </a:rPr>
              <a:t>)</a:t>
            </a:r>
          </a:p>
        </p:txBody>
      </p:sp>
      <p:sp>
        <p:nvSpPr>
          <p:cNvPr id="284" name="テキスト ボックス 283"/>
          <p:cNvSpPr txBox="1"/>
          <p:nvPr/>
        </p:nvSpPr>
        <p:spPr>
          <a:xfrm>
            <a:off x="0" y="2639792"/>
            <a:ext cx="2000232" cy="73866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3300"/>
                </a:solidFill>
                <a:latin typeface="HG創英角ﾎﾟｯﾌﾟ体" pitchFamily="49" charset="-128"/>
                <a:ea typeface="HG創英角ﾎﾟｯﾌﾟ体" pitchFamily="49" charset="-128"/>
              </a:rPr>
              <a:t>f</a:t>
            </a:r>
            <a:r>
              <a:rPr lang="en-US" altLang="ja-JP" sz="2400" baseline="-25000" dirty="0" smtClean="0">
                <a:solidFill>
                  <a:srgbClr val="003300"/>
                </a:solidFill>
                <a:latin typeface="HG創英角ﾎﾟｯﾌﾟ体" pitchFamily="49" charset="-128"/>
                <a:ea typeface="HG創英角ﾎﾟｯﾌﾟ体" pitchFamily="49" charset="-128"/>
              </a:rPr>
              <a:t>q</a:t>
            </a:r>
            <a:r>
              <a:rPr kumimoji="1" lang="en-US" altLang="ja-JP" sz="2400" baseline="-25000" dirty="0" smtClean="0">
                <a:solidFill>
                  <a:srgbClr val="003300"/>
                </a:solidFill>
                <a:latin typeface="HG創英角ﾎﾟｯﾌﾟ体" pitchFamily="49" charset="-128"/>
                <a:ea typeface="HG創英角ﾎﾟｯﾌﾟ体" pitchFamily="49" charset="-128"/>
              </a:rPr>
              <a:t>U</a:t>
            </a:r>
            <a:r>
              <a:rPr kumimoji="1" lang="en-US" altLang="ja-JP" sz="2400" dirty="0" smtClean="0">
                <a:solidFill>
                  <a:srgbClr val="003300"/>
                </a:solidFill>
                <a:latin typeface="HG創英角ﾎﾟｯﾌﾟ体" pitchFamily="49" charset="-128"/>
                <a:ea typeface="HG創英角ﾎﾟｯﾌﾟ体" pitchFamily="49" charset="-128"/>
              </a:rPr>
              <a:t>&lt;1.6×10</a:t>
            </a:r>
            <a:r>
              <a:rPr kumimoji="1" lang="en-US" altLang="ja-JP" sz="2400" baseline="30000" dirty="0" smtClean="0">
                <a:solidFill>
                  <a:srgbClr val="003300"/>
                </a:solidFill>
                <a:latin typeface="HG創英角ﾎﾟｯﾌﾟ体" pitchFamily="49" charset="-128"/>
                <a:ea typeface="HG創英角ﾎﾟｯﾌﾟ体" pitchFamily="49" charset="-128"/>
              </a:rPr>
              <a:t>-3</a:t>
            </a:r>
          </a:p>
          <a:p>
            <a:pPr algn="ctr"/>
            <a:r>
              <a:rPr lang="en-US" altLang="ja-JP" b="1" dirty="0" smtClean="0">
                <a:solidFill>
                  <a:srgbClr val="003300"/>
                </a:solidFill>
                <a:latin typeface="Symbol" pitchFamily="18" charset="2"/>
                <a:ea typeface="HG創英角ﾎﾟｯﾌﾟ体" pitchFamily="49" charset="-128"/>
              </a:rPr>
              <a:t>(p</a:t>
            </a:r>
            <a:r>
              <a:rPr lang="en-US" altLang="ja-JP" baseline="30000" dirty="0" smtClean="0">
                <a:solidFill>
                  <a:srgbClr val="003300"/>
                </a:solidFill>
                <a:latin typeface="HG創英角ﾎﾟｯﾌﾟ体" pitchFamily="49" charset="-128"/>
                <a:ea typeface="HG創英角ﾎﾟｯﾌﾟ体" pitchFamily="49" charset="-128"/>
              </a:rPr>
              <a:t>0</a:t>
            </a:r>
            <a:r>
              <a:rPr lang="ja-JP" altLang="en-US" dirty="0" smtClean="0">
                <a:solidFill>
                  <a:srgbClr val="003300"/>
                </a:solidFill>
                <a:latin typeface="HG創英角ﾎﾟｯﾌﾟ体" pitchFamily="49" charset="-128"/>
                <a:ea typeface="HG創英角ﾎﾟｯﾌﾟ体" pitchFamily="49" charset="-128"/>
              </a:rPr>
              <a:t>崩壊実験</a:t>
            </a:r>
            <a:r>
              <a:rPr lang="en-US" altLang="ja-JP" dirty="0" smtClean="0">
                <a:solidFill>
                  <a:srgbClr val="003300"/>
                </a:solidFill>
                <a:latin typeface="HG創英角ﾎﾟｯﾌﾟ体" pitchFamily="49" charset="-128"/>
                <a:ea typeface="HG創英角ﾎﾟｯﾌﾟ体" pitchFamily="49" charset="-128"/>
              </a:rPr>
              <a:t>)</a:t>
            </a:r>
          </a:p>
        </p:txBody>
      </p:sp>
      <p:sp>
        <p:nvSpPr>
          <p:cNvPr id="312" name="テキスト ボックス 311"/>
          <p:cNvSpPr txBox="1"/>
          <p:nvPr/>
        </p:nvSpPr>
        <p:spPr>
          <a:xfrm>
            <a:off x="5929322" y="1000108"/>
            <a:ext cx="2286016" cy="800219"/>
          </a:xfrm>
          <a:prstGeom prst="rect">
            <a:avLst/>
          </a:prstGeom>
          <a:ln w="5715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en-US" altLang="ja-JP" sz="28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f</a:t>
            </a:r>
            <a:r>
              <a:rPr lang="en-US" altLang="ja-JP" sz="2800" baseline="-25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qU</a:t>
            </a:r>
            <a:r>
              <a:rPr lang="en-US" altLang="ja-JP" sz="28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&lt;10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-1</a:t>
            </a:r>
          </a:p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</a:t>
            </a:r>
            <a:r>
              <a:rPr lang="en-US" altLang="ja-JP" dirty="0" err="1" smtClean="0">
                <a:latin typeface="HG創英角ﾎﾟｯﾌﾟ体" pitchFamily="49" charset="-128"/>
                <a:ea typeface="HG創英角ﾎﾟｯﾌﾟ体" pitchFamily="49" charset="-128"/>
              </a:rPr>
              <a:t>nn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lang="en-US" altLang="ja-JP" dirty="0" err="1" smtClean="0">
                <a:latin typeface="HG創英角ﾎﾟｯﾌﾟ体" pitchFamily="49" charset="-128"/>
                <a:ea typeface="HG創英角ﾎﾟｯﾌﾟ体" pitchFamily="49" charset="-128"/>
              </a:rPr>
              <a:t>nnU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: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本実験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</a:p>
        </p:txBody>
      </p:sp>
      <p:cxnSp>
        <p:nvCxnSpPr>
          <p:cNvPr id="343" name="直線矢印コネクタ 342"/>
          <p:cNvCxnSpPr/>
          <p:nvPr/>
        </p:nvCxnSpPr>
        <p:spPr>
          <a:xfrm rot="10800000" flipV="1">
            <a:off x="5214942" y="1643050"/>
            <a:ext cx="714380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矢印コネクタ 344"/>
          <p:cNvCxnSpPr>
            <a:stCxn id="283" idx="0"/>
          </p:cNvCxnSpPr>
          <p:nvPr/>
        </p:nvCxnSpPr>
        <p:spPr>
          <a:xfrm rot="16200000" flipV="1">
            <a:off x="6181052" y="3034399"/>
            <a:ext cx="710990" cy="500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直線矢印コネクタ 356"/>
          <p:cNvCxnSpPr>
            <a:stCxn id="284" idx="3"/>
          </p:cNvCxnSpPr>
          <p:nvPr/>
        </p:nvCxnSpPr>
        <p:spPr>
          <a:xfrm>
            <a:off x="2000232" y="3009124"/>
            <a:ext cx="571504" cy="20556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7" name="グループ化 366"/>
          <p:cNvGrpSpPr/>
          <p:nvPr/>
        </p:nvGrpSpPr>
        <p:grpSpPr>
          <a:xfrm>
            <a:off x="2480343" y="1847884"/>
            <a:ext cx="3893135" cy="438108"/>
            <a:chOff x="2480343" y="1876953"/>
            <a:chExt cx="3893135" cy="438108"/>
          </a:xfrm>
        </p:grpSpPr>
        <p:cxnSp>
          <p:nvCxnSpPr>
            <p:cNvPr id="368" name="直線コネクタ 367"/>
            <p:cNvCxnSpPr/>
            <p:nvPr/>
          </p:nvCxnSpPr>
          <p:spPr>
            <a:xfrm rot="5400000" flipH="1" flipV="1">
              <a:off x="6278980" y="197021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線コネクタ 368"/>
            <p:cNvCxnSpPr/>
            <p:nvPr/>
          </p:nvCxnSpPr>
          <p:spPr>
            <a:xfrm rot="5400000" flipH="1" flipV="1">
              <a:off x="6215158" y="197021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線コネクタ 369"/>
            <p:cNvCxnSpPr/>
            <p:nvPr/>
          </p:nvCxnSpPr>
          <p:spPr>
            <a:xfrm rot="5400000" flipH="1" flipV="1">
              <a:off x="6151336" y="203280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線コネクタ 370"/>
            <p:cNvCxnSpPr/>
            <p:nvPr/>
          </p:nvCxnSpPr>
          <p:spPr>
            <a:xfrm rot="5400000" flipH="1" flipV="1">
              <a:off x="6087514" y="203280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線コネクタ 371"/>
            <p:cNvCxnSpPr/>
            <p:nvPr/>
          </p:nvCxnSpPr>
          <p:spPr>
            <a:xfrm rot="5400000" flipH="1" flipV="1">
              <a:off x="6023692" y="203280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線コネクタ 372"/>
            <p:cNvCxnSpPr/>
            <p:nvPr/>
          </p:nvCxnSpPr>
          <p:spPr>
            <a:xfrm rot="5400000" flipH="1" flipV="1">
              <a:off x="5959870" y="203280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線コネクタ 373"/>
            <p:cNvCxnSpPr/>
            <p:nvPr/>
          </p:nvCxnSpPr>
          <p:spPr>
            <a:xfrm rot="5400000" flipH="1" flipV="1">
              <a:off x="5896049" y="203280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rot="5400000" flipH="1" flipV="1">
              <a:off x="5832227" y="203280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線コネクタ 375"/>
            <p:cNvCxnSpPr/>
            <p:nvPr/>
          </p:nvCxnSpPr>
          <p:spPr>
            <a:xfrm rot="5400000" flipH="1" flipV="1">
              <a:off x="5768405" y="203280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線コネクタ 376"/>
            <p:cNvCxnSpPr/>
            <p:nvPr/>
          </p:nvCxnSpPr>
          <p:spPr>
            <a:xfrm rot="5400000" flipH="1" flipV="1">
              <a:off x="5704583" y="2095390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線コネクタ 377"/>
            <p:cNvCxnSpPr/>
            <p:nvPr/>
          </p:nvCxnSpPr>
          <p:spPr>
            <a:xfrm rot="5400000" flipH="1" flipV="1">
              <a:off x="5640761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線コネクタ 378"/>
            <p:cNvCxnSpPr/>
            <p:nvPr/>
          </p:nvCxnSpPr>
          <p:spPr>
            <a:xfrm rot="5400000" flipH="1" flipV="1">
              <a:off x="5576939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線コネクタ 379"/>
            <p:cNvCxnSpPr/>
            <p:nvPr/>
          </p:nvCxnSpPr>
          <p:spPr>
            <a:xfrm rot="5400000" flipH="1" flipV="1">
              <a:off x="5513117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線コネクタ 380"/>
            <p:cNvCxnSpPr/>
            <p:nvPr/>
          </p:nvCxnSpPr>
          <p:spPr>
            <a:xfrm rot="5400000" flipH="1" flipV="1">
              <a:off x="5449295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線コネクタ 381"/>
            <p:cNvCxnSpPr/>
            <p:nvPr/>
          </p:nvCxnSpPr>
          <p:spPr>
            <a:xfrm rot="5400000" flipH="1" flipV="1">
              <a:off x="5385473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線コネクタ 382"/>
            <p:cNvCxnSpPr/>
            <p:nvPr/>
          </p:nvCxnSpPr>
          <p:spPr>
            <a:xfrm rot="5400000" flipH="1" flipV="1">
              <a:off x="5321652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線コネクタ 383"/>
            <p:cNvCxnSpPr/>
            <p:nvPr/>
          </p:nvCxnSpPr>
          <p:spPr>
            <a:xfrm rot="5400000" flipH="1" flipV="1">
              <a:off x="5257830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直線コネクタ 384"/>
            <p:cNvCxnSpPr/>
            <p:nvPr/>
          </p:nvCxnSpPr>
          <p:spPr>
            <a:xfrm rot="5400000" flipH="1" flipV="1">
              <a:off x="5194008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線コネクタ 385"/>
            <p:cNvCxnSpPr/>
            <p:nvPr/>
          </p:nvCxnSpPr>
          <p:spPr>
            <a:xfrm rot="5400000" flipH="1" flipV="1">
              <a:off x="5130186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線コネクタ 386"/>
            <p:cNvCxnSpPr/>
            <p:nvPr/>
          </p:nvCxnSpPr>
          <p:spPr>
            <a:xfrm rot="5400000" flipH="1" flipV="1">
              <a:off x="5066364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線コネクタ 387"/>
            <p:cNvCxnSpPr/>
            <p:nvPr/>
          </p:nvCxnSpPr>
          <p:spPr>
            <a:xfrm rot="5400000" flipH="1" flipV="1">
              <a:off x="5002542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線コネクタ 388"/>
            <p:cNvCxnSpPr/>
            <p:nvPr/>
          </p:nvCxnSpPr>
          <p:spPr>
            <a:xfrm rot="5400000" flipH="1" flipV="1">
              <a:off x="4938720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線コネクタ 389"/>
            <p:cNvCxnSpPr/>
            <p:nvPr/>
          </p:nvCxnSpPr>
          <p:spPr>
            <a:xfrm rot="5400000" flipH="1" flipV="1">
              <a:off x="4874898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線コネクタ 390"/>
            <p:cNvCxnSpPr/>
            <p:nvPr/>
          </p:nvCxnSpPr>
          <p:spPr>
            <a:xfrm rot="5400000" flipH="1" flipV="1">
              <a:off x="4811076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線コネクタ 391"/>
            <p:cNvCxnSpPr/>
            <p:nvPr/>
          </p:nvCxnSpPr>
          <p:spPr>
            <a:xfrm rot="5400000" flipH="1" flipV="1">
              <a:off x="4747255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直線コネクタ 392"/>
            <p:cNvCxnSpPr/>
            <p:nvPr/>
          </p:nvCxnSpPr>
          <p:spPr>
            <a:xfrm rot="5400000" flipH="1" flipV="1">
              <a:off x="4683433" y="222056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線コネクタ 393"/>
            <p:cNvCxnSpPr/>
            <p:nvPr/>
          </p:nvCxnSpPr>
          <p:spPr>
            <a:xfrm rot="5400000" flipH="1" flipV="1">
              <a:off x="4619611" y="222056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線コネクタ 394"/>
            <p:cNvCxnSpPr/>
            <p:nvPr/>
          </p:nvCxnSpPr>
          <p:spPr>
            <a:xfrm rot="5400000" flipH="1" flipV="1">
              <a:off x="4555789" y="222056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線コネクタ 395"/>
            <p:cNvCxnSpPr/>
            <p:nvPr/>
          </p:nvCxnSpPr>
          <p:spPr>
            <a:xfrm rot="5400000" flipH="1" flipV="1">
              <a:off x="4555789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線コネクタ 396"/>
            <p:cNvCxnSpPr/>
            <p:nvPr/>
          </p:nvCxnSpPr>
          <p:spPr>
            <a:xfrm rot="5400000" flipH="1" flipV="1">
              <a:off x="4491967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線コネクタ 397"/>
            <p:cNvCxnSpPr/>
            <p:nvPr/>
          </p:nvCxnSpPr>
          <p:spPr>
            <a:xfrm rot="5400000" flipH="1" flipV="1">
              <a:off x="4428145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線コネクタ 398"/>
            <p:cNvCxnSpPr/>
            <p:nvPr/>
          </p:nvCxnSpPr>
          <p:spPr>
            <a:xfrm rot="5400000" flipH="1" flipV="1">
              <a:off x="4364323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線コネクタ 399"/>
            <p:cNvCxnSpPr/>
            <p:nvPr/>
          </p:nvCxnSpPr>
          <p:spPr>
            <a:xfrm rot="5400000" flipH="1" flipV="1">
              <a:off x="4300501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線コネクタ 400"/>
            <p:cNvCxnSpPr/>
            <p:nvPr/>
          </p:nvCxnSpPr>
          <p:spPr>
            <a:xfrm rot="5400000" flipH="1" flipV="1">
              <a:off x="4172858" y="222056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コネクタ 401"/>
            <p:cNvCxnSpPr/>
            <p:nvPr/>
          </p:nvCxnSpPr>
          <p:spPr>
            <a:xfrm rot="5400000" flipH="1" flipV="1">
              <a:off x="4236679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コネクタ 402"/>
            <p:cNvCxnSpPr/>
            <p:nvPr/>
          </p:nvCxnSpPr>
          <p:spPr>
            <a:xfrm rot="5400000" flipH="1" flipV="1">
              <a:off x="4109036" y="222056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/>
            <p:cNvCxnSpPr/>
            <p:nvPr/>
          </p:nvCxnSpPr>
          <p:spPr>
            <a:xfrm rot="5400000" flipH="1" flipV="1">
              <a:off x="4172858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線コネクタ 404"/>
            <p:cNvCxnSpPr/>
            <p:nvPr/>
          </p:nvCxnSpPr>
          <p:spPr>
            <a:xfrm rot="5400000" flipH="1" flipV="1">
              <a:off x="4045214" y="222056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コネクタ 405"/>
            <p:cNvCxnSpPr/>
            <p:nvPr/>
          </p:nvCxnSpPr>
          <p:spPr>
            <a:xfrm rot="5400000" flipH="1" flipV="1">
              <a:off x="3981392" y="222056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線コネクタ 406"/>
            <p:cNvCxnSpPr/>
            <p:nvPr/>
          </p:nvCxnSpPr>
          <p:spPr>
            <a:xfrm rot="5400000" flipH="1" flipV="1">
              <a:off x="3917570" y="222056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直線コネクタ 407"/>
            <p:cNvCxnSpPr/>
            <p:nvPr/>
          </p:nvCxnSpPr>
          <p:spPr>
            <a:xfrm rot="5400000" flipH="1" flipV="1">
              <a:off x="3853748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線コネクタ 408"/>
            <p:cNvCxnSpPr/>
            <p:nvPr/>
          </p:nvCxnSpPr>
          <p:spPr>
            <a:xfrm rot="5400000" flipH="1" flipV="1">
              <a:off x="3789926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線コネクタ 409"/>
            <p:cNvCxnSpPr/>
            <p:nvPr/>
          </p:nvCxnSpPr>
          <p:spPr>
            <a:xfrm rot="5400000" flipH="1" flipV="1">
              <a:off x="3789926" y="2095390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線コネクタ 410"/>
            <p:cNvCxnSpPr/>
            <p:nvPr/>
          </p:nvCxnSpPr>
          <p:spPr>
            <a:xfrm rot="5400000" flipH="1" flipV="1">
              <a:off x="3726104" y="2095390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線コネクタ 411"/>
            <p:cNvCxnSpPr/>
            <p:nvPr/>
          </p:nvCxnSpPr>
          <p:spPr>
            <a:xfrm rot="5400000" flipH="1" flipV="1">
              <a:off x="3662283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線コネクタ 412"/>
            <p:cNvCxnSpPr/>
            <p:nvPr/>
          </p:nvCxnSpPr>
          <p:spPr>
            <a:xfrm rot="5400000" flipH="1" flipV="1">
              <a:off x="3662283" y="203280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線コネクタ 413"/>
            <p:cNvCxnSpPr/>
            <p:nvPr/>
          </p:nvCxnSpPr>
          <p:spPr>
            <a:xfrm rot="5400000" flipH="1" flipV="1">
              <a:off x="3598461" y="203280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線コネクタ 414"/>
            <p:cNvCxnSpPr/>
            <p:nvPr/>
          </p:nvCxnSpPr>
          <p:spPr>
            <a:xfrm rot="5400000" flipH="1" flipV="1">
              <a:off x="3534639" y="203280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線コネクタ 415"/>
            <p:cNvCxnSpPr/>
            <p:nvPr/>
          </p:nvCxnSpPr>
          <p:spPr>
            <a:xfrm rot="5400000" flipH="1" flipV="1">
              <a:off x="3470817" y="203280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線コネクタ 416"/>
            <p:cNvCxnSpPr/>
            <p:nvPr/>
          </p:nvCxnSpPr>
          <p:spPr>
            <a:xfrm rot="5400000" flipH="1" flipV="1">
              <a:off x="3470817" y="197021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コネクタ 417"/>
            <p:cNvCxnSpPr/>
            <p:nvPr/>
          </p:nvCxnSpPr>
          <p:spPr>
            <a:xfrm rot="5400000" flipH="1" flipV="1">
              <a:off x="3406995" y="197021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線コネクタ 418"/>
            <p:cNvCxnSpPr/>
            <p:nvPr/>
          </p:nvCxnSpPr>
          <p:spPr>
            <a:xfrm rot="5400000" flipH="1" flipV="1">
              <a:off x="3343173" y="197021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コネクタ 419"/>
            <p:cNvCxnSpPr/>
            <p:nvPr/>
          </p:nvCxnSpPr>
          <p:spPr>
            <a:xfrm rot="5400000" flipH="1" flipV="1">
              <a:off x="3343173" y="1907629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線コネクタ 420"/>
            <p:cNvCxnSpPr/>
            <p:nvPr/>
          </p:nvCxnSpPr>
          <p:spPr>
            <a:xfrm rot="5400000" flipH="1" flipV="1">
              <a:off x="3279350" y="1907629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線コネクタ 421"/>
            <p:cNvCxnSpPr/>
            <p:nvPr/>
          </p:nvCxnSpPr>
          <p:spPr>
            <a:xfrm rot="5400000" flipH="1" flipV="1">
              <a:off x="3215529" y="1907629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線コネクタ 422"/>
            <p:cNvCxnSpPr/>
            <p:nvPr/>
          </p:nvCxnSpPr>
          <p:spPr>
            <a:xfrm rot="5400000" flipH="1" flipV="1">
              <a:off x="3151707" y="1907629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線コネクタ 423"/>
            <p:cNvCxnSpPr/>
            <p:nvPr/>
          </p:nvCxnSpPr>
          <p:spPr>
            <a:xfrm rot="5400000" flipH="1" flipV="1">
              <a:off x="3087886" y="1907629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線コネクタ 424"/>
            <p:cNvCxnSpPr/>
            <p:nvPr/>
          </p:nvCxnSpPr>
          <p:spPr>
            <a:xfrm rot="5400000" flipH="1" flipV="1">
              <a:off x="3024064" y="1907629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線コネクタ 425"/>
            <p:cNvCxnSpPr/>
            <p:nvPr/>
          </p:nvCxnSpPr>
          <p:spPr>
            <a:xfrm rot="5400000" flipH="1" flipV="1">
              <a:off x="2960242" y="197021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線コネクタ 426"/>
            <p:cNvCxnSpPr/>
            <p:nvPr/>
          </p:nvCxnSpPr>
          <p:spPr>
            <a:xfrm rot="5400000" flipH="1" flipV="1">
              <a:off x="2896420" y="197021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線コネクタ 427"/>
            <p:cNvCxnSpPr/>
            <p:nvPr/>
          </p:nvCxnSpPr>
          <p:spPr>
            <a:xfrm rot="5400000" flipH="1" flipV="1">
              <a:off x="2832598" y="2095390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線コネクタ 428"/>
            <p:cNvCxnSpPr/>
            <p:nvPr/>
          </p:nvCxnSpPr>
          <p:spPr>
            <a:xfrm rot="5400000" flipH="1" flipV="1">
              <a:off x="2832598" y="2032803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直線コネクタ 429"/>
            <p:cNvCxnSpPr/>
            <p:nvPr/>
          </p:nvCxnSpPr>
          <p:spPr>
            <a:xfrm rot="5400000" flipH="1" flipV="1">
              <a:off x="2768776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直線コネクタ 430"/>
            <p:cNvCxnSpPr/>
            <p:nvPr/>
          </p:nvCxnSpPr>
          <p:spPr>
            <a:xfrm rot="5400000" flipH="1" flipV="1">
              <a:off x="2704954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直線コネクタ 431"/>
            <p:cNvCxnSpPr/>
            <p:nvPr/>
          </p:nvCxnSpPr>
          <p:spPr>
            <a:xfrm rot="5400000" flipH="1" flipV="1">
              <a:off x="2641132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線コネクタ 432"/>
            <p:cNvCxnSpPr/>
            <p:nvPr/>
          </p:nvCxnSpPr>
          <p:spPr>
            <a:xfrm rot="5400000" flipH="1" flipV="1">
              <a:off x="2577310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直線コネクタ 433"/>
            <p:cNvCxnSpPr/>
            <p:nvPr/>
          </p:nvCxnSpPr>
          <p:spPr>
            <a:xfrm rot="5400000" flipH="1" flipV="1">
              <a:off x="2513489" y="2157976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線コネクタ 434"/>
            <p:cNvCxnSpPr/>
            <p:nvPr/>
          </p:nvCxnSpPr>
          <p:spPr>
            <a:xfrm rot="5400000" flipH="1" flipV="1">
              <a:off x="2513489" y="2103734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直線コネクタ 435"/>
            <p:cNvCxnSpPr/>
            <p:nvPr/>
          </p:nvCxnSpPr>
          <p:spPr>
            <a:xfrm rot="5400000" flipH="1" flipV="1">
              <a:off x="2449667" y="2095390"/>
              <a:ext cx="125174" cy="6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グループ化 321"/>
          <p:cNvGrpSpPr/>
          <p:nvPr/>
        </p:nvGrpSpPr>
        <p:grpSpPr>
          <a:xfrm>
            <a:off x="214282" y="3571877"/>
            <a:ext cx="3357586" cy="1378216"/>
            <a:chOff x="214282" y="3571877"/>
            <a:chExt cx="3357586" cy="1378216"/>
          </a:xfrm>
        </p:grpSpPr>
        <p:sp>
          <p:nvSpPr>
            <p:cNvPr id="285" name="テキスト ボックス 284"/>
            <p:cNvSpPr txBox="1"/>
            <p:nvPr/>
          </p:nvSpPr>
          <p:spPr>
            <a:xfrm>
              <a:off x="214282" y="4211429"/>
              <a:ext cx="1714512" cy="73866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00206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　</a:t>
              </a:r>
              <a:r>
                <a:rPr lang="en-US" altLang="ja-JP" sz="2400" dirty="0" smtClean="0">
                  <a:solidFill>
                    <a:srgbClr val="00206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f</a:t>
              </a:r>
              <a:r>
                <a:rPr lang="en-US" altLang="ja-JP" sz="2400" baseline="-25000" dirty="0" smtClean="0">
                  <a:solidFill>
                    <a:srgbClr val="00206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qU</a:t>
              </a:r>
              <a:r>
                <a:rPr lang="en-US" altLang="ja-JP" sz="2400" dirty="0" smtClean="0">
                  <a:solidFill>
                    <a:srgbClr val="00206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&lt;10</a:t>
              </a:r>
              <a:r>
                <a:rPr lang="en-US" altLang="ja-JP" sz="2400" baseline="30000" dirty="0" smtClean="0">
                  <a:solidFill>
                    <a:srgbClr val="00206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-3</a:t>
              </a:r>
            </a:p>
            <a:p>
              <a:pPr algn="ctr"/>
              <a:r>
                <a:rPr lang="en-US" altLang="ja-JP" dirty="0" smtClean="0">
                  <a:solidFill>
                    <a:srgbClr val="00206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(K</a:t>
              </a:r>
              <a:r>
                <a:rPr lang="en-US" altLang="ja-JP" b="1" baseline="30000" dirty="0" smtClean="0">
                  <a:solidFill>
                    <a:srgbClr val="00206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+</a:t>
              </a:r>
              <a:r>
                <a:rPr lang="ja-JP" altLang="en-US" dirty="0" smtClean="0">
                  <a:solidFill>
                    <a:srgbClr val="00206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崩壊実験</a:t>
              </a:r>
              <a:r>
                <a:rPr lang="en-US" altLang="ja-JP" dirty="0" smtClean="0">
                  <a:solidFill>
                    <a:srgbClr val="00206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</a:p>
          </p:txBody>
        </p:sp>
        <p:cxnSp>
          <p:nvCxnSpPr>
            <p:cNvPr id="352" name="直線矢印コネクタ 351"/>
            <p:cNvCxnSpPr>
              <a:stCxn id="285" idx="3"/>
            </p:cNvCxnSpPr>
            <p:nvPr/>
          </p:nvCxnSpPr>
          <p:spPr>
            <a:xfrm flipV="1">
              <a:off x="1928794" y="3571879"/>
              <a:ext cx="1071570" cy="100888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線矢印コネクタ 318"/>
            <p:cNvCxnSpPr>
              <a:stCxn id="285" idx="3"/>
            </p:cNvCxnSpPr>
            <p:nvPr/>
          </p:nvCxnSpPr>
          <p:spPr>
            <a:xfrm flipV="1">
              <a:off x="1928794" y="3571877"/>
              <a:ext cx="1643074" cy="1008884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3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まとめ</a:t>
            </a:r>
            <a:endParaRPr kumimoji="1" lang="ja-JP" altLang="en-US" sz="4000" dirty="0">
              <a:solidFill>
                <a:srgbClr val="0070C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282" y="820523"/>
            <a:ext cx="8286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KEK-PS E391a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実験の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Al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標的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Run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データを使い、</a:t>
            </a:r>
            <a:endParaRPr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　　　　　</a:t>
            </a:r>
            <a:r>
              <a:rPr lang="en-US" altLang="ja-JP" sz="28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U-boson</a:t>
            </a:r>
            <a:r>
              <a:rPr lang="ja-JP" altLang="en-US" sz="28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lang="en-US" altLang="ja-JP" sz="2800" dirty="0" err="1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lang="en-US" altLang="ja-JP" sz="2800" baseline="30000" dirty="0" err="1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+</a:t>
            </a:r>
            <a:r>
              <a:rPr lang="en-US" altLang="ja-JP" sz="2800" dirty="0" err="1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-</a:t>
            </a:r>
            <a:r>
              <a:rPr lang="en-US" altLang="ja-JP" sz="28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 or </a:t>
            </a:r>
            <a:r>
              <a:rPr lang="en-US" altLang="ja-JP" sz="2800" b="1" dirty="0" smtClean="0">
                <a:solidFill>
                  <a:srgbClr val="FF0000"/>
                </a:solidFill>
                <a:latin typeface="Symbol" pitchFamily="18" charset="2"/>
                <a:ea typeface="HG創英角ﾎﾟｯﾌﾟ体" pitchFamily="49" charset="-128"/>
              </a:rPr>
              <a:t>gg</a:t>
            </a:r>
            <a:r>
              <a:rPr lang="en-US" altLang="ja-JP" sz="28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 </a:t>
            </a:r>
          </a:p>
          <a:p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 を想定した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0Mev/c</a:t>
            </a:r>
            <a:r>
              <a:rPr lang="en-US" altLang="ja-JP" sz="28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～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700MeV/c</a:t>
            </a:r>
            <a:r>
              <a:rPr lang="en-US" altLang="ja-JP" sz="28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の質量領域で</a:t>
            </a:r>
            <a:endParaRPr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解析を試みた。</a:t>
            </a:r>
            <a:endParaRPr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endParaRPr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Blip>
                <a:blip r:embed="rId3"/>
              </a:buBlip>
            </a:pPr>
            <a:r>
              <a:rPr kumimoji="1"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 荷電モード</a:t>
            </a:r>
            <a:r>
              <a:rPr kumimoji="1"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(P</a:t>
            </a:r>
            <a:r>
              <a:rPr kumimoji="1" lang="en-US" altLang="ja-JP" sz="2800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T</a:t>
            </a:r>
            <a:r>
              <a:rPr kumimoji="1"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&gt;200MeV/c)</a:t>
            </a:r>
            <a:endParaRPr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  中性モード</a:t>
            </a:r>
            <a:r>
              <a:rPr kumimoji="1"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(P</a:t>
            </a:r>
            <a:r>
              <a:rPr kumimoji="1" lang="en-US" altLang="ja-JP" sz="2800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T</a:t>
            </a:r>
            <a:r>
              <a:rPr kumimoji="1"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&gt;160MeV/c)</a:t>
            </a:r>
          </a:p>
        </p:txBody>
      </p:sp>
      <p:sp>
        <p:nvSpPr>
          <p:cNvPr id="5" name="右矢印 4"/>
          <p:cNvSpPr/>
          <p:nvPr/>
        </p:nvSpPr>
        <p:spPr>
          <a:xfrm>
            <a:off x="4857752" y="3071810"/>
            <a:ext cx="500066" cy="428628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29256" y="292893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err="1" smtClean="0">
                <a:solidFill>
                  <a:srgbClr val="FF0000"/>
                </a:solidFill>
                <a:latin typeface="Symbol" pitchFamily="18" charset="2"/>
                <a:ea typeface="HG創英角ﾎﾟｯﾌﾟ体" pitchFamily="49" charset="-128"/>
              </a:rPr>
              <a:t>s</a:t>
            </a:r>
            <a:r>
              <a:rPr kumimoji="1" lang="en-US" altLang="ja-JP" sz="4000" baseline="-25000" dirty="0" err="1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U</a:t>
            </a:r>
            <a:r>
              <a:rPr lang="en-US" altLang="ja-JP" sz="4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&lt;10</a:t>
            </a:r>
            <a:r>
              <a:rPr lang="en-US" altLang="ja-JP" sz="4000" baseline="30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-5</a:t>
            </a:r>
            <a:r>
              <a:rPr lang="en-US" altLang="ja-JP" sz="3600" baseline="30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en-US" altLang="ja-JP" sz="36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barn</a:t>
            </a:r>
            <a:endParaRPr kumimoji="1" lang="en-US" altLang="ja-JP" sz="3600" baseline="30000" dirty="0" smtClean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282" y="4330021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Coupling constant(f</a:t>
            </a:r>
            <a:r>
              <a:rPr lang="en-US" altLang="ja-JP" sz="2800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qU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は</a:t>
            </a:r>
            <a:r>
              <a:rPr lang="en-US" altLang="ja-JP" sz="28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10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-1</a:t>
            </a:r>
            <a:r>
              <a:rPr lang="ja-JP" altLang="en-US" sz="28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以下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と求められた。</a:t>
            </a:r>
            <a:endParaRPr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(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他の実験より得られる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coupling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constant</a:t>
            </a:r>
          </a:p>
          <a:p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　　　　　　</a:t>
            </a:r>
            <a:r>
              <a:rPr lang="ja-JP" altLang="en-US" sz="2800" dirty="0" err="1" smtClean="0">
                <a:latin typeface="HG創英角ﾎﾟｯﾌﾟ体" pitchFamily="49" charset="-128"/>
                <a:ea typeface="HG創英角ﾎﾟｯﾌﾟ体" pitchFamily="49" charset="-128"/>
              </a:rPr>
              <a:t>には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およそ一桁～二桁届かなかった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) </a:t>
            </a:r>
            <a:endParaRPr kumimoji="1" lang="ja-JP" altLang="en-US" sz="28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86116" y="2000248"/>
            <a:ext cx="3571900" cy="2571760"/>
          </a:xfrm>
        </p:spPr>
        <p:txBody>
          <a:bodyPr>
            <a:noAutofit/>
          </a:bodyPr>
          <a:lstStyle/>
          <a:p>
            <a:r>
              <a:rPr kumimoji="1" lang="en-US" altLang="ja-JP" sz="8000" dirty="0" smtClean="0">
                <a:latin typeface="HGP創英角ﾎﾟｯﾌﾟ体" pitchFamily="50" charset="-128"/>
                <a:ea typeface="HGP創英角ﾎﾟｯﾌﾟ体" pitchFamily="50" charset="-128"/>
              </a:rPr>
              <a:t>Back </a:t>
            </a:r>
            <a:br>
              <a:rPr kumimoji="1" lang="en-US" altLang="ja-JP" sz="8000" dirty="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1" lang="en-US" altLang="ja-JP" sz="8000" dirty="0" smtClean="0">
                <a:latin typeface="HGP創英角ﾎﾟｯﾌﾟ体" pitchFamily="50" charset="-128"/>
                <a:ea typeface="HGP創英角ﾎﾟｯﾌﾟ体" pitchFamily="50" charset="-128"/>
              </a:rPr>
              <a:t>up</a:t>
            </a:r>
            <a:endParaRPr kumimoji="1" lang="ja-JP" altLang="en-US" sz="8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グループ化 58"/>
          <p:cNvGrpSpPr/>
          <p:nvPr/>
        </p:nvGrpSpPr>
        <p:grpSpPr>
          <a:xfrm>
            <a:off x="428596" y="-71462"/>
            <a:ext cx="4714908" cy="3186192"/>
            <a:chOff x="3143240" y="1428736"/>
            <a:chExt cx="5214974" cy="3329068"/>
          </a:xfrm>
        </p:grpSpPr>
        <p:grpSp>
          <p:nvGrpSpPr>
            <p:cNvPr id="5" name="グループ化 34"/>
            <p:cNvGrpSpPr/>
            <p:nvPr/>
          </p:nvGrpSpPr>
          <p:grpSpPr>
            <a:xfrm>
              <a:off x="3143240" y="1428736"/>
              <a:ext cx="5214974" cy="3242447"/>
              <a:chOff x="144653" y="501784"/>
              <a:chExt cx="9560314" cy="5366930"/>
            </a:xfrm>
          </p:grpSpPr>
          <p:cxnSp>
            <p:nvCxnSpPr>
              <p:cNvPr id="30" name="直線コネクタ 29"/>
              <p:cNvCxnSpPr/>
              <p:nvPr/>
            </p:nvCxnSpPr>
            <p:spPr>
              <a:xfrm flipV="1">
                <a:off x="1552609" y="935640"/>
                <a:ext cx="6266628" cy="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1552609" y="1224876"/>
                <a:ext cx="6266628" cy="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1552609" y="1514113"/>
                <a:ext cx="6266628" cy="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左中かっこ 32"/>
              <p:cNvSpPr/>
              <p:nvPr/>
            </p:nvSpPr>
            <p:spPr>
              <a:xfrm>
                <a:off x="827533" y="817480"/>
                <a:ext cx="366875" cy="822324"/>
              </a:xfrm>
              <a:prstGeom prst="lef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144653" y="550210"/>
                <a:ext cx="569695" cy="106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n</a:t>
                </a:r>
                <a:endParaRPr kumimoji="1" lang="ja-JP" altLang="en-US" sz="3600" dirty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cxnSp>
            <p:nvCxnSpPr>
              <p:cNvPr id="35" name="直線コネクタ 34"/>
              <p:cNvCxnSpPr/>
              <p:nvPr/>
            </p:nvCxnSpPr>
            <p:spPr>
              <a:xfrm flipV="1">
                <a:off x="1552609" y="5129525"/>
                <a:ext cx="6266627" cy="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1552609" y="5418762"/>
                <a:ext cx="6266627" cy="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1552609" y="5704559"/>
                <a:ext cx="6266627" cy="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左中かっこ 37"/>
              <p:cNvSpPr/>
              <p:nvPr/>
            </p:nvSpPr>
            <p:spPr>
              <a:xfrm>
                <a:off x="827533" y="4908582"/>
                <a:ext cx="326047" cy="878410"/>
              </a:xfrm>
              <a:prstGeom prst="lef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144653" y="4653622"/>
                <a:ext cx="569695" cy="106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n</a:t>
                </a:r>
                <a:endParaRPr kumimoji="1" lang="ja-JP" altLang="en-US" sz="3600" dirty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sp>
            <p:nvSpPr>
              <p:cNvPr id="40" name="円弧 39"/>
              <p:cNvSpPr/>
              <p:nvPr/>
            </p:nvSpPr>
            <p:spPr>
              <a:xfrm rot="10800000">
                <a:off x="3033812" y="1803350"/>
                <a:ext cx="683632" cy="433855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弧 40"/>
              <p:cNvSpPr/>
              <p:nvPr/>
            </p:nvSpPr>
            <p:spPr>
              <a:xfrm rot="10800000">
                <a:off x="3033814" y="2237203"/>
                <a:ext cx="683632" cy="433855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弧 41"/>
              <p:cNvSpPr/>
              <p:nvPr/>
            </p:nvSpPr>
            <p:spPr>
              <a:xfrm rot="10800000">
                <a:off x="3033814" y="2671058"/>
                <a:ext cx="683632" cy="433855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弧 42"/>
              <p:cNvSpPr/>
              <p:nvPr/>
            </p:nvSpPr>
            <p:spPr>
              <a:xfrm rot="10800000">
                <a:off x="3033814" y="3104913"/>
                <a:ext cx="683632" cy="433855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弧 43"/>
              <p:cNvSpPr/>
              <p:nvPr/>
            </p:nvSpPr>
            <p:spPr>
              <a:xfrm rot="10800000">
                <a:off x="3033814" y="3538769"/>
                <a:ext cx="683632" cy="433855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弧 44"/>
              <p:cNvSpPr/>
              <p:nvPr/>
            </p:nvSpPr>
            <p:spPr>
              <a:xfrm rot="10800000">
                <a:off x="3033814" y="3972624"/>
                <a:ext cx="683632" cy="433855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弧 45"/>
              <p:cNvSpPr/>
              <p:nvPr/>
            </p:nvSpPr>
            <p:spPr>
              <a:xfrm rot="10800000">
                <a:off x="3033814" y="4406479"/>
                <a:ext cx="683632" cy="433855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" name="直線コネクタ 46"/>
              <p:cNvCxnSpPr>
                <a:endCxn id="40" idx="2"/>
              </p:cNvCxnSpPr>
              <p:nvPr/>
            </p:nvCxnSpPr>
            <p:spPr>
              <a:xfrm rot="16200000" flipH="1">
                <a:off x="3250171" y="1639574"/>
                <a:ext cx="290709" cy="397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rot="16200000" flipH="1">
                <a:off x="3250171" y="4964321"/>
                <a:ext cx="290709" cy="397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V="1">
                <a:off x="4401076" y="3394152"/>
                <a:ext cx="1709080" cy="173542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6110156" y="2526442"/>
                <a:ext cx="1595142" cy="8677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6110156" y="3394152"/>
                <a:ext cx="1595142" cy="2892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左中かっこ 51"/>
              <p:cNvSpPr/>
              <p:nvPr/>
            </p:nvSpPr>
            <p:spPr>
              <a:xfrm rot="10800000">
                <a:off x="8339209" y="768129"/>
                <a:ext cx="325999" cy="852620"/>
              </a:xfrm>
              <a:prstGeom prst="lef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8549947" y="501784"/>
                <a:ext cx="569695" cy="106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n</a:t>
                </a:r>
                <a:endParaRPr kumimoji="1" lang="ja-JP" altLang="en-US" sz="3600" dirty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sp>
            <p:nvSpPr>
              <p:cNvPr id="54" name="左中かっこ 53"/>
              <p:cNvSpPr/>
              <p:nvPr/>
            </p:nvSpPr>
            <p:spPr>
              <a:xfrm rot="10800000">
                <a:off x="8387040" y="5053860"/>
                <a:ext cx="342385" cy="805769"/>
              </a:xfrm>
              <a:prstGeom prst="leftBrace">
                <a:avLst>
                  <a:gd name="adj1" fmla="val 8333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 flipH="1">
                <a:off x="8631117" y="4798901"/>
                <a:ext cx="683633" cy="1069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n</a:t>
                </a:r>
                <a:endParaRPr kumimoji="1" lang="ja-JP" altLang="en-US" sz="3600" dirty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7851471" y="2088054"/>
                <a:ext cx="1853496" cy="79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e</a:t>
                </a:r>
                <a:r>
                  <a:rPr lang="en-US" altLang="ja-JP" sz="2400" baseline="300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+</a:t>
                </a:r>
                <a:r>
                  <a:rPr lang="en-US" altLang="ja-JP" sz="24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(</a:t>
                </a:r>
                <a:r>
                  <a:rPr lang="en-US" altLang="ja-JP" sz="2400" b="1" dirty="0" smtClean="0">
                    <a:latin typeface="Symbol" pitchFamily="18" charset="2"/>
                    <a:ea typeface="HG創英角ﾎﾟｯﾌﾟ体" pitchFamily="49" charset="-128"/>
                  </a:rPr>
                  <a:t>g</a:t>
                </a:r>
                <a:r>
                  <a:rPr lang="en-US" altLang="ja-JP" sz="24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)</a:t>
                </a:r>
                <a:endParaRPr kumimoji="1" lang="ja-JP" altLang="en-US" sz="2400" dirty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7776767" y="3286122"/>
                <a:ext cx="1830612" cy="79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e</a:t>
                </a:r>
                <a:r>
                  <a:rPr lang="en-US" altLang="ja-JP" sz="2400" baseline="300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-</a:t>
                </a:r>
                <a:r>
                  <a:rPr lang="en-US" altLang="ja-JP" sz="24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(</a:t>
                </a:r>
                <a:r>
                  <a:rPr lang="en-US" altLang="ja-JP" sz="2400" b="1" dirty="0" smtClean="0">
                    <a:latin typeface="Symbol" pitchFamily="18" charset="2"/>
                    <a:ea typeface="HG創英角ﾎﾟｯﾌﾟ体" pitchFamily="49" charset="-128"/>
                  </a:rPr>
                  <a:t>g</a:t>
                </a:r>
                <a:r>
                  <a:rPr lang="en-US" altLang="ja-JP" sz="2400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)</a:t>
                </a:r>
                <a:endParaRPr kumimoji="1" lang="ja-JP" altLang="en-US" sz="2400" dirty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5217473" y="3964268"/>
                <a:ext cx="3609505" cy="76415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FF000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U-boson</a:t>
                </a:r>
                <a:endParaRPr kumimoji="1" lang="ja-JP" altLang="en-US" sz="2400" dirty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4313948" y="2898557"/>
              <a:ext cx="439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>
                  <a:latin typeface="HG創英角ﾎﾟｯﾌﾟ体" pitchFamily="49" charset="-128"/>
                  <a:ea typeface="HG創英角ﾎﾟｯﾌﾟ体" pitchFamily="49" charset="-128"/>
                </a:rPr>
                <a:t>g</a:t>
              </a:r>
              <a:endParaRPr kumimoji="1" lang="ja-JP" altLang="en-US" sz="36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617329" y="1676409"/>
              <a:ext cx="319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617329" y="1500174"/>
              <a:ext cx="319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617329" y="1832268"/>
              <a:ext cx="319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293934" y="1676409"/>
              <a:ext cx="319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293934" y="1500174"/>
              <a:ext cx="319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293934" y="1832268"/>
              <a:ext cx="319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293934" y="4176738"/>
              <a:ext cx="319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293934" y="4000504"/>
              <a:ext cx="319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293934" y="4332598"/>
              <a:ext cx="319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617329" y="4189692"/>
              <a:ext cx="319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617329" y="4013458"/>
              <a:ext cx="319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617329" y="4345552"/>
              <a:ext cx="319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5378229" y="4102828"/>
              <a:ext cx="266070" cy="22029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rot="16200000" flipH="1">
              <a:off x="5233010" y="3851181"/>
              <a:ext cx="489043" cy="1425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5271801" y="3133537"/>
              <a:ext cx="715971" cy="546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f</a:t>
              </a:r>
              <a:r>
                <a:rPr lang="en-US" altLang="ja-JP" sz="2800" baseline="-25000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qU</a:t>
              </a:r>
              <a:endParaRPr kumimoji="1" lang="ja-JP" altLang="en-US" sz="2800" baseline="-25000" dirty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325015" y="1503365"/>
              <a:ext cx="532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&gt;</a:t>
              </a:r>
              <a:endParaRPr kumimoji="1" lang="ja-JP" altLang="en-US" b="1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325015" y="1679600"/>
              <a:ext cx="532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&gt;</a:t>
              </a:r>
              <a:endParaRPr kumimoji="1" lang="ja-JP" altLang="en-US" b="1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325015" y="1855835"/>
              <a:ext cx="532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&gt;</a:t>
              </a:r>
              <a:endParaRPr kumimoji="1" lang="ja-JP" altLang="en-US" b="1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111562" y="4000504"/>
              <a:ext cx="532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111562" y="4171898"/>
              <a:ext cx="532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111562" y="4357694"/>
              <a:ext cx="532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 rot="8733389">
              <a:off x="6602151" y="2655725"/>
              <a:ext cx="532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/>
                <a:t>&gt;</a:t>
              </a:r>
              <a:endParaRPr kumimoji="1" lang="ja-JP" altLang="en-US" sz="2800" b="1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 rot="769615">
              <a:off x="6815007" y="3044069"/>
              <a:ext cx="532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/>
                <a:t>&gt;</a:t>
              </a:r>
              <a:endParaRPr kumimoji="1" lang="ja-JP" altLang="en-US" sz="2800" b="1" dirty="0"/>
            </a:p>
          </p:txBody>
        </p:sp>
      </p:grpSp>
      <p:grpSp>
        <p:nvGrpSpPr>
          <p:cNvPr id="131" name="グループ化 130"/>
          <p:cNvGrpSpPr/>
          <p:nvPr/>
        </p:nvGrpSpPr>
        <p:grpSpPr>
          <a:xfrm>
            <a:off x="357158" y="3599354"/>
            <a:ext cx="4786346" cy="3258670"/>
            <a:chOff x="357158" y="3456009"/>
            <a:chExt cx="4786346" cy="3258670"/>
          </a:xfrm>
        </p:grpSpPr>
        <p:sp>
          <p:nvSpPr>
            <p:cNvPr id="106" name="テキスト ボックス 105"/>
            <p:cNvSpPr txBox="1"/>
            <p:nvPr/>
          </p:nvSpPr>
          <p:spPr>
            <a:xfrm rot="8841127">
              <a:off x="3426148" y="4738247"/>
              <a:ext cx="488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/>
                <a:t>&gt;</a:t>
              </a:r>
              <a:endParaRPr kumimoji="1" lang="ja-JP" altLang="en-US" sz="2400" b="1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 rot="610071">
              <a:off x="3536986" y="4999083"/>
              <a:ext cx="488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/>
                <a:t>&gt;</a:t>
              </a:r>
              <a:endParaRPr kumimoji="1" lang="ja-JP" altLang="en-US" sz="2400" b="1" dirty="0"/>
            </a:p>
          </p:txBody>
        </p:sp>
        <p:cxnSp>
          <p:nvCxnSpPr>
            <p:cNvPr id="61" name="直線コネクタ 60"/>
            <p:cNvCxnSpPr/>
            <p:nvPr/>
          </p:nvCxnSpPr>
          <p:spPr>
            <a:xfrm flipV="1">
              <a:off x="1133485" y="3713268"/>
              <a:ext cx="3137370" cy="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1133485" y="3884773"/>
              <a:ext cx="3137370" cy="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1133485" y="4056279"/>
              <a:ext cx="3137370" cy="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左中かっこ 63"/>
            <p:cNvSpPr/>
            <p:nvPr/>
          </p:nvSpPr>
          <p:spPr>
            <a:xfrm>
              <a:off x="794897" y="3643204"/>
              <a:ext cx="110415" cy="487605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428596" y="3497336"/>
              <a:ext cx="285216" cy="432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>
                  <a:latin typeface="HG創英角ﾎﾟｯﾌﾟ体" pitchFamily="49" charset="-128"/>
                  <a:ea typeface="HG創英角ﾎﾟｯﾌﾟ体" pitchFamily="49" charset="-128"/>
                </a:rPr>
                <a:t>n</a:t>
              </a:r>
              <a:endParaRPr kumimoji="1" lang="ja-JP" altLang="en-US" sz="36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66" name="直線コネクタ 65"/>
            <p:cNvCxnSpPr/>
            <p:nvPr/>
          </p:nvCxnSpPr>
          <p:spPr>
            <a:xfrm flipV="1">
              <a:off x="1133485" y="6200073"/>
              <a:ext cx="3137369" cy="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V="1">
              <a:off x="1133485" y="6371579"/>
              <a:ext cx="3137369" cy="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V="1">
              <a:off x="1133485" y="6543085"/>
              <a:ext cx="3137369" cy="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左中かっこ 68"/>
            <p:cNvSpPr/>
            <p:nvPr/>
          </p:nvSpPr>
          <p:spPr>
            <a:xfrm>
              <a:off x="714348" y="6143644"/>
              <a:ext cx="203256" cy="477789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57158" y="5960957"/>
              <a:ext cx="285216" cy="432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>
                  <a:latin typeface="HG創英角ﾎﾟｯﾌﾟ体" pitchFamily="49" charset="-128"/>
                  <a:ea typeface="HG創英角ﾎﾟｯﾌﾟ体" pitchFamily="49" charset="-128"/>
                </a:rPr>
                <a:t>n</a:t>
              </a:r>
              <a:endParaRPr kumimoji="1" lang="ja-JP" altLang="en-US" sz="36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grpSp>
          <p:nvGrpSpPr>
            <p:cNvPr id="71" name="グループ化 32"/>
            <p:cNvGrpSpPr/>
            <p:nvPr/>
          </p:nvGrpSpPr>
          <p:grpSpPr>
            <a:xfrm>
              <a:off x="1503085" y="4056284"/>
              <a:ext cx="342260" cy="2143822"/>
              <a:chOff x="2963780" y="3604186"/>
              <a:chExt cx="667491" cy="2666739"/>
            </a:xfrm>
          </p:grpSpPr>
          <p:sp>
            <p:nvSpPr>
              <p:cNvPr id="118" name="円弧 22"/>
              <p:cNvSpPr/>
              <p:nvPr/>
            </p:nvSpPr>
            <p:spPr>
              <a:xfrm rot="10800000">
                <a:off x="2963780" y="3817524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円弧 118"/>
              <p:cNvSpPr/>
              <p:nvPr/>
            </p:nvSpPr>
            <p:spPr>
              <a:xfrm rot="10800000">
                <a:off x="2963782" y="4137531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円弧 119"/>
              <p:cNvSpPr/>
              <p:nvPr/>
            </p:nvSpPr>
            <p:spPr>
              <a:xfrm rot="10800000">
                <a:off x="2963782" y="4457540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円弧 120"/>
              <p:cNvSpPr/>
              <p:nvPr/>
            </p:nvSpPr>
            <p:spPr>
              <a:xfrm rot="10800000">
                <a:off x="2963782" y="4777549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円弧 121"/>
              <p:cNvSpPr/>
              <p:nvPr/>
            </p:nvSpPr>
            <p:spPr>
              <a:xfrm rot="10800000">
                <a:off x="2963782" y="5097559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円弧 122"/>
              <p:cNvSpPr/>
              <p:nvPr/>
            </p:nvSpPr>
            <p:spPr>
              <a:xfrm rot="10800000">
                <a:off x="2963782" y="5417568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円弧 123"/>
              <p:cNvSpPr/>
              <p:nvPr/>
            </p:nvSpPr>
            <p:spPr>
              <a:xfrm rot="10800000">
                <a:off x="2963782" y="5737576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5" name="直線コネクタ 124"/>
              <p:cNvCxnSpPr/>
              <p:nvPr/>
            </p:nvCxnSpPr>
            <p:spPr>
              <a:xfrm rot="16200000" flipH="1">
                <a:off x="3209740" y="3691972"/>
                <a:ext cx="214425" cy="388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rot="16200000" flipH="1">
                <a:off x="3209740" y="6144286"/>
                <a:ext cx="214425" cy="388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直線コネクタ 71"/>
            <p:cNvCxnSpPr/>
            <p:nvPr/>
          </p:nvCxnSpPr>
          <p:spPr>
            <a:xfrm flipV="1">
              <a:off x="3415209" y="4785853"/>
              <a:ext cx="481046" cy="3511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3415209" y="5143043"/>
              <a:ext cx="578727" cy="1657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左中かっこ 73"/>
            <p:cNvSpPr/>
            <p:nvPr/>
          </p:nvSpPr>
          <p:spPr>
            <a:xfrm rot="10800000">
              <a:off x="4514489" y="3625240"/>
              <a:ext cx="163210" cy="505569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4636684" y="3456009"/>
              <a:ext cx="285216" cy="432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>
                  <a:latin typeface="HG創英角ﾎﾟｯﾌﾟ体" pitchFamily="49" charset="-128"/>
                  <a:ea typeface="HG創英角ﾎﾟｯﾌﾟ体" pitchFamily="49" charset="-128"/>
                </a:rPr>
                <a:t>n</a:t>
              </a:r>
              <a:endParaRPr kumimoji="1" lang="ja-JP" altLang="en-US" sz="36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76" name="左中かっこ 75"/>
            <p:cNvSpPr/>
            <p:nvPr/>
          </p:nvSpPr>
          <p:spPr>
            <a:xfrm rot="10800000">
              <a:off x="4472024" y="6155207"/>
              <a:ext cx="171414" cy="477788"/>
            </a:xfrm>
            <a:prstGeom prst="leftBrace">
              <a:avLst>
                <a:gd name="adj1" fmla="val 8333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 flipH="1">
              <a:off x="4628482" y="6047101"/>
              <a:ext cx="342259" cy="432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>
                  <a:latin typeface="HG創英角ﾎﾟｯﾌﾟ体" pitchFamily="49" charset="-128"/>
                  <a:ea typeface="HG創英角ﾎﾟｯﾌﾟ体" pitchFamily="49" charset="-128"/>
                </a:rPr>
                <a:t>n</a:t>
              </a:r>
              <a:endParaRPr kumimoji="1" lang="ja-JP" altLang="en-US" sz="36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603213" y="4399117"/>
              <a:ext cx="1025646" cy="30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latin typeface="HG創英角ﾎﾟｯﾌﾟ体" pitchFamily="49" charset="-128"/>
                  <a:ea typeface="HG創英角ﾎﾟｯﾌﾟ体" pitchFamily="49" charset="-128"/>
                </a:rPr>
                <a:t>u(d)</a:t>
              </a:r>
              <a:endParaRPr kumimoji="1" lang="ja-JP" altLang="en-US" sz="24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3652054" y="5260563"/>
              <a:ext cx="818075" cy="30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latin typeface="HG創英角ﾎﾟｯﾌﾟ体" pitchFamily="49" charset="-128"/>
                  <a:ea typeface="HG創英角ﾎﾟｯﾌﾟ体" pitchFamily="49" charset="-128"/>
                </a:rPr>
                <a:t>u(d)</a:t>
              </a:r>
              <a:endParaRPr kumimoji="1" lang="ja-JP" altLang="en-US" sz="24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1148990" y="4647676"/>
              <a:ext cx="402933" cy="39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>
                  <a:latin typeface="HG創英角ﾎﾟｯﾌﾟ体" pitchFamily="49" charset="-128"/>
                  <a:ea typeface="HG創英角ﾎﾟｯﾌﾟ体" pitchFamily="49" charset="-128"/>
                </a:rPr>
                <a:t>g</a:t>
              </a:r>
              <a:endParaRPr kumimoji="1" lang="ja-JP" altLang="en-US" sz="32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grpSp>
          <p:nvGrpSpPr>
            <p:cNvPr id="81" name="グループ化 34"/>
            <p:cNvGrpSpPr/>
            <p:nvPr/>
          </p:nvGrpSpPr>
          <p:grpSpPr>
            <a:xfrm rot="2784083">
              <a:off x="2651461" y="4861777"/>
              <a:ext cx="354578" cy="1659644"/>
              <a:chOff x="2963780" y="3604186"/>
              <a:chExt cx="667491" cy="2666739"/>
            </a:xfrm>
          </p:grpSpPr>
          <p:sp>
            <p:nvSpPr>
              <p:cNvPr id="109" name="円弧 108"/>
              <p:cNvSpPr/>
              <p:nvPr/>
            </p:nvSpPr>
            <p:spPr>
              <a:xfrm rot="10800000">
                <a:off x="2963780" y="3817524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円弧 109"/>
              <p:cNvSpPr/>
              <p:nvPr/>
            </p:nvSpPr>
            <p:spPr>
              <a:xfrm rot="10800000">
                <a:off x="2963782" y="4137531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円弧 110"/>
              <p:cNvSpPr/>
              <p:nvPr/>
            </p:nvSpPr>
            <p:spPr>
              <a:xfrm rot="10800000">
                <a:off x="2963782" y="4457540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円弧 111"/>
              <p:cNvSpPr/>
              <p:nvPr/>
            </p:nvSpPr>
            <p:spPr>
              <a:xfrm rot="10800000">
                <a:off x="2963782" y="4777549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円弧 112"/>
              <p:cNvSpPr/>
              <p:nvPr/>
            </p:nvSpPr>
            <p:spPr>
              <a:xfrm rot="10800000">
                <a:off x="2963782" y="5097559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円弧 113"/>
              <p:cNvSpPr/>
              <p:nvPr/>
            </p:nvSpPr>
            <p:spPr>
              <a:xfrm rot="10800000">
                <a:off x="2963782" y="5417568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円弧 114"/>
              <p:cNvSpPr/>
              <p:nvPr/>
            </p:nvSpPr>
            <p:spPr>
              <a:xfrm rot="10800000">
                <a:off x="2963782" y="5737576"/>
                <a:ext cx="667489" cy="320009"/>
              </a:xfrm>
              <a:prstGeom prst="arc">
                <a:avLst>
                  <a:gd name="adj1" fmla="val 15134348"/>
                  <a:gd name="adj2" fmla="val 61916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6" name="直線コネクタ 115"/>
              <p:cNvCxnSpPr>
                <a:endCxn id="109" idx="2"/>
              </p:cNvCxnSpPr>
              <p:nvPr/>
            </p:nvCxnSpPr>
            <p:spPr>
              <a:xfrm rot="16200000" flipH="1">
                <a:off x="3209740" y="3691972"/>
                <a:ext cx="214425" cy="388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 rot="16200000" flipH="1">
                <a:off x="3209740" y="6144286"/>
                <a:ext cx="214425" cy="388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左中かっこ 81"/>
            <p:cNvSpPr/>
            <p:nvPr/>
          </p:nvSpPr>
          <p:spPr>
            <a:xfrm rot="10800000">
              <a:off x="4384657" y="4561532"/>
              <a:ext cx="207760" cy="1019378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4545226" y="4714884"/>
              <a:ext cx="598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>
                  <a:latin typeface="Symbol" pitchFamily="18" charset="2"/>
                </a:rPr>
                <a:t>p</a:t>
              </a:r>
              <a:r>
                <a:rPr kumimoji="1" lang="en-US" altLang="ja-JP" sz="3200" b="1" baseline="30000" dirty="0" smtClean="0">
                  <a:latin typeface="Symbol" pitchFamily="18" charset="2"/>
                </a:rPr>
                <a:t>0</a:t>
              </a:r>
              <a:endParaRPr kumimoji="1" lang="ja-JP" altLang="en-US" sz="3200" b="1" baseline="30000" dirty="0">
                <a:latin typeface="Symbol" pitchFamily="18" charset="2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2589777" y="4891753"/>
              <a:ext cx="402933" cy="39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>
                  <a:latin typeface="HG創英角ﾎﾟｯﾌﾟ体" pitchFamily="49" charset="-128"/>
                  <a:ea typeface="HG創英角ﾎﾟｯﾌﾟ体" pitchFamily="49" charset="-128"/>
                </a:rPr>
                <a:t>g</a:t>
              </a:r>
              <a:endParaRPr kumimoji="1" lang="ja-JP" altLang="en-US" sz="32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857224" y="3693116"/>
              <a:ext cx="29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857224" y="3520826"/>
              <a:ext cx="29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4207520" y="3500438"/>
              <a:ext cx="29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207520" y="6153138"/>
              <a:ext cx="29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4207520" y="3672728"/>
              <a:ext cx="29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857224" y="6000768"/>
              <a:ext cx="29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857224" y="3845486"/>
              <a:ext cx="29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4207520" y="3864936"/>
              <a:ext cx="29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857224" y="6173057"/>
              <a:ext cx="29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4207520" y="6000768"/>
              <a:ext cx="29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4207520" y="6325408"/>
              <a:ext cx="29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857224" y="6325428"/>
              <a:ext cx="29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endParaRPr kumimoji="1" lang="ja-JP" altLang="en-US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2186846" y="6069063"/>
              <a:ext cx="244201" cy="21536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" name="直線矢印コネクタ 97"/>
            <p:cNvCxnSpPr>
              <a:endCxn id="97" idx="7"/>
            </p:cNvCxnSpPr>
            <p:nvPr/>
          </p:nvCxnSpPr>
          <p:spPr>
            <a:xfrm rot="10800000" flipV="1">
              <a:off x="2395285" y="6025990"/>
              <a:ext cx="328804" cy="7461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テキスト ボックス 98"/>
            <p:cNvSpPr txBox="1"/>
            <p:nvPr/>
          </p:nvSpPr>
          <p:spPr>
            <a:xfrm>
              <a:off x="2643174" y="5714547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α</a:t>
              </a:r>
              <a:r>
                <a:rPr lang="en-US" altLang="ja-JP" sz="2400" baseline="-25000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s</a:t>
              </a:r>
              <a:endParaRPr kumimoji="1" lang="ja-JP" altLang="en-US" sz="2400" baseline="-25000" dirty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2431047" y="3527796"/>
              <a:ext cx="48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&gt;</a:t>
              </a:r>
              <a:endParaRPr kumimoji="1" lang="ja-JP" altLang="en-US" b="1" dirty="0"/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2431047" y="3700085"/>
              <a:ext cx="48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&gt;</a:t>
              </a:r>
              <a:endParaRPr kumimoji="1" lang="ja-JP" altLang="en-US" b="1" dirty="0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2431047" y="3872375"/>
              <a:ext cx="48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&gt;</a:t>
              </a:r>
              <a:endParaRPr kumimoji="1" lang="ja-JP" altLang="en-US" b="1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3359012" y="6000768"/>
              <a:ext cx="48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&gt;</a:t>
              </a:r>
              <a:endParaRPr kumimoji="1" lang="ja-JP" altLang="en-US" b="1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3359012" y="6173058"/>
              <a:ext cx="48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&gt;</a:t>
              </a:r>
              <a:endParaRPr kumimoji="1" lang="ja-JP" altLang="en-US" b="1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3359012" y="6345347"/>
              <a:ext cx="48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&gt;</a:t>
              </a:r>
              <a:endParaRPr kumimoji="1" lang="ja-JP" altLang="en-US" b="1" dirty="0"/>
            </a:p>
          </p:txBody>
        </p:sp>
        <p:cxnSp>
          <p:nvCxnSpPr>
            <p:cNvPr id="108" name="直線コネクタ 107"/>
            <p:cNvCxnSpPr/>
            <p:nvPr/>
          </p:nvCxnSpPr>
          <p:spPr>
            <a:xfrm>
              <a:off x="3652054" y="4517502"/>
              <a:ext cx="195361" cy="9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右中かっこ 126"/>
          <p:cNvSpPr/>
          <p:nvPr/>
        </p:nvSpPr>
        <p:spPr>
          <a:xfrm>
            <a:off x="5214942" y="71414"/>
            <a:ext cx="571504" cy="307183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右中かっこ 127"/>
          <p:cNvSpPr/>
          <p:nvPr/>
        </p:nvSpPr>
        <p:spPr>
          <a:xfrm>
            <a:off x="5214942" y="3714752"/>
            <a:ext cx="571504" cy="307183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5929322" y="133414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>
                <a:latin typeface="HG創英角ﾎﾟｯﾌﾟ体" pitchFamily="49" charset="-128"/>
                <a:ea typeface="HG創英角ﾎﾟｯﾌﾟ体" pitchFamily="49" charset="-128"/>
              </a:rPr>
              <a:t>n+n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→ </a:t>
            </a:r>
            <a:r>
              <a:rPr lang="en-US" altLang="ja-JP" sz="2800" dirty="0" err="1" smtClean="0">
                <a:latin typeface="HG創英角ﾎﾟｯﾌﾟ体" pitchFamily="49" charset="-128"/>
                <a:ea typeface="HG創英角ﾎﾟｯﾌﾟ体" pitchFamily="49" charset="-128"/>
              </a:rPr>
              <a:t>n+n+U</a:t>
            </a:r>
            <a:endParaRPr kumimoji="1" lang="ja-JP" altLang="en-US" sz="28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5929322" y="492919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>
                <a:latin typeface="HG創英角ﾎﾟｯﾌﾟ体" pitchFamily="49" charset="-128"/>
                <a:ea typeface="HG創英角ﾎﾟｯﾌﾟ体" pitchFamily="49" charset="-128"/>
              </a:rPr>
              <a:t>n+n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→ 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n+n+</a:t>
            </a:r>
            <a:r>
              <a:rPr lang="en-US" altLang="ja-JP" sz="2800" b="1" dirty="0" smtClean="0">
                <a:latin typeface="Symbol" pitchFamily="18" charset="2"/>
                <a:ea typeface="HG創英角ﾎﾟｯﾌﾟ体" pitchFamily="49" charset="-128"/>
              </a:rPr>
              <a:t>p</a:t>
            </a:r>
            <a:r>
              <a:rPr lang="en-US" altLang="ja-JP" sz="28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0</a:t>
            </a:r>
            <a:endParaRPr kumimoji="1" lang="ja-JP" altLang="en-US" sz="2800" baseline="30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28596" y="3643314"/>
            <a:ext cx="8358246" cy="2714644"/>
          </a:xfrm>
        </p:spPr>
        <p:txBody>
          <a:bodyPr>
            <a:normAutofit/>
          </a:bodyPr>
          <a:lstStyle/>
          <a:p>
            <a:pPr>
              <a:buSzPct val="80000"/>
              <a:buBlip>
                <a:blip r:embed="rId3"/>
              </a:buBlip>
            </a:pPr>
            <a:r>
              <a:rPr lang="ja-JP" altLang="en-US" sz="2200" dirty="0" smtClean="0">
                <a:latin typeface="HG創英角ﾎﾟｯﾌﾟ体" pitchFamily="49" charset="-128"/>
                <a:ea typeface="HG創英角ﾎﾟｯﾌﾟ体" pitchFamily="49" charset="-128"/>
              </a:rPr>
              <a:t>素粒子論的な一つの可能性</a:t>
            </a:r>
            <a:r>
              <a:rPr lang="en-US" altLang="ja-JP" sz="1700" dirty="0" smtClean="0">
                <a:latin typeface="HG創英角ﾎﾟｯﾌﾟ体" pitchFamily="49" charset="-128"/>
                <a:ea typeface="HG創英角ﾎﾟｯﾌﾟ体" pitchFamily="49" charset="-128"/>
              </a:rPr>
              <a:t>[astro-ph/0404490,hep-ph/0305261]</a:t>
            </a:r>
          </a:p>
          <a:p>
            <a:pPr lvl="1"/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数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MeV/c</a:t>
            </a:r>
            <a:r>
              <a:rPr lang="en-US" altLang="ja-JP" sz="20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～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100MeV/c</a:t>
            </a:r>
            <a:r>
              <a:rPr lang="en-US" altLang="ja-JP" sz="20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の暗黒物質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(dm)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の対消滅を仮定</a:t>
            </a:r>
            <a:endParaRPr lang="en-US" altLang="ja-JP" sz="20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lvl="1"/>
            <a:r>
              <a:rPr lang="en-US" altLang="ja-JP" sz="2000" dirty="0" err="1" smtClean="0">
                <a:latin typeface="HG創英角ﾎﾟｯﾌﾟ体" pitchFamily="49" charset="-128"/>
                <a:ea typeface="HG創英角ﾎﾟｯﾌﾟ体" pitchFamily="49" charset="-128"/>
              </a:rPr>
              <a:t>dm+dm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lang="en-US" altLang="ja-JP" sz="2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X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lang="en-US" altLang="ja-JP" sz="20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+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+e</a:t>
            </a:r>
            <a:r>
              <a:rPr lang="en-US" altLang="ja-JP" sz="20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-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(e</a:t>
            </a:r>
            <a:r>
              <a:rPr lang="en-US" altLang="ja-JP" sz="20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+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対消滅→</a:t>
            </a:r>
            <a:r>
              <a:rPr lang="en-US" altLang="ja-JP" sz="2000" b="1" dirty="0" err="1" smtClean="0">
                <a:latin typeface="Symbol" pitchFamily="18" charset="2"/>
                <a:ea typeface="HG創英角ﾎﾟｯﾌﾟ体" pitchFamily="49" charset="-128"/>
              </a:rPr>
              <a:t>g</a:t>
            </a:r>
            <a:r>
              <a:rPr lang="en-US" altLang="ja-JP" sz="2000" dirty="0" err="1" smtClean="0">
                <a:latin typeface="HG創英角ﾎﾟｯﾌﾟ体" pitchFamily="49" charset="-128"/>
                <a:ea typeface="HG創英角ﾎﾟｯﾌﾟ体" pitchFamily="49" charset="-128"/>
              </a:rPr>
              <a:t>+</a:t>
            </a:r>
            <a:r>
              <a:rPr lang="en-US" altLang="ja-JP" sz="2000" b="1" dirty="0" err="1" smtClean="0">
                <a:latin typeface="Symbol" pitchFamily="18" charset="2"/>
                <a:ea typeface="HG創英角ﾎﾟｯﾌﾟ体" pitchFamily="49" charset="-128"/>
              </a:rPr>
              <a:t>g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　　　大量の</a:t>
            </a:r>
            <a:r>
              <a:rPr lang="en-US" altLang="ja-JP" sz="2000" b="1" dirty="0" smtClean="0">
                <a:latin typeface="Symbol" pitchFamily="18" charset="2"/>
                <a:ea typeface="HG創英角ﾎﾟｯﾌﾟ体" pitchFamily="49" charset="-128"/>
              </a:rPr>
              <a:t>g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が生成可能</a:t>
            </a:r>
            <a:endParaRPr lang="en-US" altLang="ja-JP" sz="20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lvl="1"/>
            <a:endParaRPr lang="en-US" altLang="ja-JP" sz="20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Blip>
                <a:blip r:embed="rId3"/>
              </a:buBlip>
            </a:pPr>
            <a:r>
              <a:rPr lang="ja-JP" altLang="en-US" sz="2200" dirty="0">
                <a:latin typeface="HG創英角ﾎﾟｯﾌﾟ体" pitchFamily="49" charset="-128"/>
                <a:ea typeface="HG創英角ﾎﾟｯﾌﾟ体" pitchFamily="49" charset="-128"/>
              </a:rPr>
              <a:t>暗黒物質</a:t>
            </a:r>
            <a:r>
              <a:rPr lang="ja-JP" altLang="en-US" sz="2200" dirty="0" smtClean="0">
                <a:latin typeface="HG創英角ﾎﾟｯﾌﾟ体" pitchFamily="49" charset="-128"/>
                <a:ea typeface="HG創英角ﾎﾟｯﾌﾟ体" pitchFamily="49" charset="-128"/>
              </a:rPr>
              <a:t>の対消滅を媒介する</a:t>
            </a:r>
            <a:r>
              <a:rPr lang="en-US" altLang="ja-JP" sz="2200" dirty="0" smtClean="0">
                <a:latin typeface="HG創英角ﾎﾟｯﾌﾟ体" pitchFamily="49" charset="-128"/>
                <a:ea typeface="HG創英角ﾎﾟｯﾌﾟ体" pitchFamily="49" charset="-128"/>
              </a:rPr>
              <a:t>X</a:t>
            </a:r>
            <a:r>
              <a:rPr lang="ja-JP" altLang="en-US" sz="2200" dirty="0" smtClean="0">
                <a:latin typeface="HG創英角ﾎﾟｯﾌﾟ体" pitchFamily="49" charset="-128"/>
                <a:ea typeface="HG創英角ﾎﾟｯﾌﾟ体" pitchFamily="49" charset="-128"/>
              </a:rPr>
              <a:t>の候補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:</a:t>
            </a:r>
            <a:r>
              <a:rPr lang="en-US" altLang="ja-JP" sz="24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U-boson</a:t>
            </a:r>
          </a:p>
          <a:p>
            <a:pPr lvl="1"/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大統一理論で必要になる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extra-U(1)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対称性起因の</a:t>
            </a:r>
            <a:r>
              <a:rPr lang="en-US" altLang="ja-JP" sz="2000" dirty="0">
                <a:latin typeface="HG創英角ﾎﾟｯﾌﾟ体" pitchFamily="49" charset="-128"/>
                <a:ea typeface="HG創英角ﾎﾟｯﾌﾟ体" pitchFamily="49" charset="-128"/>
              </a:rPr>
              <a:t>G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auge boson</a:t>
            </a:r>
          </a:p>
          <a:p>
            <a:pPr lvl="1"/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dm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が軽い場合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U-boson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も軽いことが予想されている</a:t>
            </a:r>
            <a:r>
              <a:rPr lang="en-US" altLang="ja-JP" sz="1700" dirty="0" smtClean="0">
                <a:latin typeface="HG創英角ﾎﾟｯﾌﾟ体" pitchFamily="49" charset="-128"/>
                <a:ea typeface="HG創英角ﾎﾟｯﾌﾟ体" pitchFamily="49" charset="-128"/>
              </a:rPr>
              <a:t>[hep-ph/0702176]</a:t>
            </a:r>
          </a:p>
          <a:p>
            <a:pPr lvl="1"/>
            <a:endParaRPr lang="en-US" altLang="ja-JP" sz="20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lvl="2"/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lvl="2">
              <a:buNone/>
            </a:pPr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5072066" y="4500570"/>
            <a:ext cx="357190" cy="214314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42844" y="1142984"/>
            <a:ext cx="5429288" cy="1631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Symbol" pitchFamily="18" charset="2"/>
                <a:ea typeface="HG創英角ﾎﾟｯﾌﾟ体" pitchFamily="49" charset="-128"/>
              </a:rPr>
              <a:t>g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線観測衛星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INTEGRAL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で銀河中心から飛来する大量の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511KeV-</a:t>
            </a:r>
            <a:r>
              <a:rPr lang="en-US" altLang="ja-JP" sz="2000" b="1" dirty="0" smtClean="0">
                <a:latin typeface="Symbol" pitchFamily="18" charset="2"/>
                <a:ea typeface="HG創英角ﾎﾟｯﾌﾟ体" pitchFamily="49" charset="-128"/>
              </a:rPr>
              <a:t>g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線が観測された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(2003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年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) </a:t>
            </a:r>
          </a:p>
          <a:p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[astro-ph/0309484]</a:t>
            </a:r>
          </a:p>
          <a:p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　→</a:t>
            </a:r>
            <a:r>
              <a:rPr lang="en-US" altLang="ja-JP" sz="2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43</a:t>
            </a:r>
            <a:r>
              <a:rPr lang="ja-JP" altLang="en-US" sz="2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個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/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秒の陽電子生成に相当</a:t>
            </a:r>
            <a:endParaRPr lang="en-US" altLang="ja-JP" sz="20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　→既知の天体現象では説明が困難</a:t>
            </a:r>
            <a:endParaRPr lang="en-US" altLang="ja-JP" sz="2000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929190" y="1571612"/>
            <a:ext cx="3500462" cy="2038813"/>
            <a:chOff x="5357818" y="142852"/>
            <a:chExt cx="3500462" cy="203881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7818" y="142852"/>
              <a:ext cx="3500462" cy="203881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正方形/長方形 8"/>
            <p:cNvSpPr/>
            <p:nvPr/>
          </p:nvSpPr>
          <p:spPr>
            <a:xfrm>
              <a:off x="7429520" y="294481"/>
              <a:ext cx="14099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ea typeface="ＭＳ ゴシック" pitchFamily="49" charset="-128"/>
                </a:rPr>
                <a:t>[astro-ph/0309484]</a:t>
              </a:r>
              <a:endParaRPr lang="ja-JP" altLang="en-US" sz="1200" dirty="0"/>
            </a:p>
          </p:txBody>
        </p:sp>
      </p:grp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533424" y="-24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研究の背景</a:t>
            </a:r>
            <a:endParaRPr kumimoji="1" lang="ja-JP" altLang="en-US" sz="4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テキスト ボックス 333"/>
          <p:cNvSpPr txBox="1"/>
          <p:nvPr/>
        </p:nvSpPr>
        <p:spPr>
          <a:xfrm>
            <a:off x="3786182" y="2014357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HG創英角ﾎﾟｯﾌﾟ体" pitchFamily="49" charset="-128"/>
                <a:ea typeface="HG創英角ﾎﾟｯﾌﾟ体" pitchFamily="49" charset="-128"/>
              </a:rPr>
              <a:t>√</a:t>
            </a:r>
            <a:endParaRPr kumimoji="1" lang="ja-JP" altLang="en-US" sz="48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7467600" cy="71437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cap="none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Coupling constant</a:t>
            </a:r>
            <a:endParaRPr kumimoji="1" lang="ja-JP" altLang="en-US" sz="4000" cap="none" dirty="0">
              <a:solidFill>
                <a:srgbClr val="0070C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7" name="グループ化 320"/>
          <p:cNvGrpSpPr/>
          <p:nvPr/>
        </p:nvGrpSpPr>
        <p:grpSpPr>
          <a:xfrm>
            <a:off x="3143240" y="1228539"/>
            <a:ext cx="1500198" cy="714380"/>
            <a:chOff x="6000760" y="1714488"/>
            <a:chExt cx="1500198" cy="714380"/>
          </a:xfrm>
        </p:grpSpPr>
        <p:sp>
          <p:nvSpPr>
            <p:cNvPr id="315" name="テキスト ボックス 314"/>
            <p:cNvSpPr txBox="1"/>
            <p:nvPr/>
          </p:nvSpPr>
          <p:spPr>
            <a:xfrm>
              <a:off x="6000760" y="171448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s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(</a:t>
              </a:r>
              <a:r>
                <a:rPr kumimoji="1" lang="en-US" altLang="ja-JP" dirty="0" err="1" smtClean="0">
                  <a:latin typeface="HG創英角ﾎﾟｯﾌﾟ体" pitchFamily="49" charset="-128"/>
                  <a:ea typeface="HG創英角ﾎﾟｯﾌﾟ体" pitchFamily="49" charset="-128"/>
                </a:rPr>
                <a:t>nn</a:t>
              </a:r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→</a:t>
              </a:r>
              <a:r>
                <a:rPr kumimoji="1" lang="en-US" altLang="ja-JP" dirty="0" err="1" smtClean="0">
                  <a:latin typeface="HG創英角ﾎﾟｯﾌﾟ体" pitchFamily="49" charset="-128"/>
                  <a:ea typeface="HG創英角ﾎﾟｯﾌﾟ体" pitchFamily="49" charset="-128"/>
                </a:rPr>
                <a:t>nnU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316" name="テキスト ボックス 315"/>
            <p:cNvSpPr txBox="1"/>
            <p:nvPr/>
          </p:nvSpPr>
          <p:spPr>
            <a:xfrm>
              <a:off x="6000760" y="205953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s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(</a:t>
              </a:r>
              <a:r>
                <a:rPr kumimoji="1" lang="en-US" altLang="ja-JP" dirty="0" err="1" smtClean="0">
                  <a:latin typeface="HG創英角ﾎﾟｯﾌﾟ体" pitchFamily="49" charset="-128"/>
                  <a:ea typeface="HG創英角ﾎﾟｯﾌﾟ体" pitchFamily="49" charset="-128"/>
                </a:rPr>
                <a:t>nn</a:t>
              </a:r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→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nn</a:t>
              </a:r>
              <a:r>
                <a:rPr kumimoji="1" lang="en-US" altLang="ja-JP" dirty="0" smtClean="0">
                  <a:latin typeface="Symbol" pitchFamily="18" charset="2"/>
                  <a:ea typeface="HG創英角ﾎﾟｯﾌﾟ体" pitchFamily="49" charset="-128"/>
                </a:rPr>
                <a:t>p</a:t>
              </a:r>
              <a:r>
                <a:rPr kumimoji="1" lang="en-US" altLang="ja-JP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0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320" name="直線コネクタ 319"/>
            <p:cNvCxnSpPr/>
            <p:nvPr/>
          </p:nvCxnSpPr>
          <p:spPr>
            <a:xfrm>
              <a:off x="6000760" y="2071678"/>
              <a:ext cx="135732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324"/>
          <p:cNvGrpSpPr/>
          <p:nvPr/>
        </p:nvGrpSpPr>
        <p:grpSpPr>
          <a:xfrm>
            <a:off x="4929190" y="1228539"/>
            <a:ext cx="785818" cy="655084"/>
            <a:chOff x="7072330" y="714356"/>
            <a:chExt cx="785818" cy="655084"/>
          </a:xfrm>
        </p:grpSpPr>
        <p:sp>
          <p:nvSpPr>
            <p:cNvPr id="317" name="テキスト ボックス 316"/>
            <p:cNvSpPr txBox="1"/>
            <p:nvPr/>
          </p:nvSpPr>
          <p:spPr>
            <a:xfrm>
              <a:off x="7215206" y="71435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f</a:t>
              </a:r>
              <a:r>
                <a:rPr lang="en-US" altLang="ja-JP" baseline="-25000" dirty="0" smtClean="0"/>
                <a:t>qU</a:t>
              </a:r>
              <a:r>
                <a:rPr lang="en-US" altLang="ja-JP" baseline="30000" dirty="0" smtClean="0"/>
                <a:t>2</a:t>
              </a:r>
              <a:endParaRPr kumimoji="1" lang="ja-JP" altLang="en-US" baseline="-25000" dirty="0"/>
            </a:p>
          </p:txBody>
        </p:sp>
        <p:sp>
          <p:nvSpPr>
            <p:cNvPr id="318" name="テキスト ボックス 317"/>
            <p:cNvSpPr txBox="1"/>
            <p:nvPr/>
          </p:nvSpPr>
          <p:spPr>
            <a:xfrm>
              <a:off x="7072330" y="100010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4</a:t>
              </a:r>
              <a:r>
                <a:rPr kumimoji="1" lang="en-US" altLang="ja-JP" dirty="0" smtClean="0">
                  <a:latin typeface="Symbol" pitchFamily="18" charset="2"/>
                </a:rPr>
                <a:t>pa</a:t>
              </a:r>
              <a:r>
                <a:rPr kumimoji="1" lang="en-US" altLang="ja-JP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s</a:t>
              </a:r>
              <a:endParaRPr kumimoji="1" lang="ja-JP" altLang="en-US" baseline="-250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323" name="直線コネクタ 322"/>
            <p:cNvCxnSpPr/>
            <p:nvPr/>
          </p:nvCxnSpPr>
          <p:spPr>
            <a:xfrm>
              <a:off x="7143768" y="1071546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6" name="テキスト ボックス 325"/>
          <p:cNvSpPr txBox="1"/>
          <p:nvPr/>
        </p:nvSpPr>
        <p:spPr>
          <a:xfrm>
            <a:off x="4572000" y="1359273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～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27" name="テキスト ボックス 326"/>
          <p:cNvSpPr txBox="1"/>
          <p:nvPr/>
        </p:nvSpPr>
        <p:spPr>
          <a:xfrm>
            <a:off x="3143240" y="2300109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f</a:t>
            </a:r>
            <a:r>
              <a:rPr lang="en-US" altLang="ja-JP" baseline="-25000" dirty="0" smtClean="0"/>
              <a:t>qU</a:t>
            </a:r>
            <a:endParaRPr kumimoji="1" lang="ja-JP" altLang="en-US" baseline="-25000" dirty="0"/>
          </a:p>
        </p:txBody>
      </p:sp>
      <p:sp>
        <p:nvSpPr>
          <p:cNvPr id="328" name="テキスト ボックス 327"/>
          <p:cNvSpPr txBox="1"/>
          <p:nvPr/>
        </p:nvSpPr>
        <p:spPr>
          <a:xfrm>
            <a:off x="3571868" y="23001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～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9" name="グループ化 328"/>
          <p:cNvGrpSpPr/>
          <p:nvPr/>
        </p:nvGrpSpPr>
        <p:grpSpPr>
          <a:xfrm>
            <a:off x="4929190" y="2228671"/>
            <a:ext cx="1500198" cy="714380"/>
            <a:chOff x="6000760" y="1714488"/>
            <a:chExt cx="1500198" cy="714380"/>
          </a:xfrm>
        </p:grpSpPr>
        <p:sp>
          <p:nvSpPr>
            <p:cNvPr id="330" name="テキスト ボックス 329"/>
            <p:cNvSpPr txBox="1"/>
            <p:nvPr/>
          </p:nvSpPr>
          <p:spPr>
            <a:xfrm>
              <a:off x="6000760" y="171448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s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(</a:t>
              </a:r>
              <a:r>
                <a:rPr kumimoji="1" lang="en-US" altLang="ja-JP" dirty="0" err="1" smtClean="0">
                  <a:latin typeface="HG創英角ﾎﾟｯﾌﾟ体" pitchFamily="49" charset="-128"/>
                  <a:ea typeface="HG創英角ﾎﾟｯﾌﾟ体" pitchFamily="49" charset="-128"/>
                </a:rPr>
                <a:t>nn</a:t>
              </a:r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→</a:t>
              </a:r>
              <a:r>
                <a:rPr kumimoji="1" lang="en-US" altLang="ja-JP" dirty="0" err="1" smtClean="0">
                  <a:latin typeface="HG創英角ﾎﾟｯﾌﾟ体" pitchFamily="49" charset="-128"/>
                  <a:ea typeface="HG創英角ﾎﾟｯﾌﾟ体" pitchFamily="49" charset="-128"/>
                </a:rPr>
                <a:t>nnU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331" name="テキスト ボックス 330"/>
            <p:cNvSpPr txBox="1"/>
            <p:nvPr/>
          </p:nvSpPr>
          <p:spPr>
            <a:xfrm>
              <a:off x="6000760" y="205953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s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(</a:t>
              </a:r>
              <a:r>
                <a:rPr kumimoji="1" lang="en-US" altLang="ja-JP" dirty="0" err="1" smtClean="0">
                  <a:latin typeface="HG創英角ﾎﾟｯﾌﾟ体" pitchFamily="49" charset="-128"/>
                  <a:ea typeface="HG創英角ﾎﾟｯﾌﾟ体" pitchFamily="49" charset="-128"/>
                </a:rPr>
                <a:t>nn</a:t>
              </a:r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→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nn</a:t>
              </a:r>
              <a:r>
                <a:rPr kumimoji="1" lang="en-US" altLang="ja-JP" dirty="0" smtClean="0">
                  <a:latin typeface="Symbol" pitchFamily="18" charset="2"/>
                  <a:ea typeface="HG創英角ﾎﾟｯﾌﾟ体" pitchFamily="49" charset="-128"/>
                </a:rPr>
                <a:t>p</a:t>
              </a:r>
              <a:r>
                <a:rPr kumimoji="1" lang="en-US" altLang="ja-JP" baseline="30000" dirty="0" smtClean="0">
                  <a:latin typeface="HG創英角ﾎﾟｯﾌﾟ体" pitchFamily="49" charset="-128"/>
                  <a:ea typeface="HG創英角ﾎﾟｯﾌﾟ体" pitchFamily="49" charset="-128"/>
                </a:rPr>
                <a:t>0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332" name="直線コネクタ 331"/>
            <p:cNvCxnSpPr/>
            <p:nvPr/>
          </p:nvCxnSpPr>
          <p:spPr>
            <a:xfrm>
              <a:off x="6000760" y="2071678"/>
              <a:ext cx="135732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3" name="テキスト ボックス 332"/>
          <p:cNvSpPr txBox="1"/>
          <p:nvPr/>
        </p:nvSpPr>
        <p:spPr>
          <a:xfrm>
            <a:off x="4071934" y="2359405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4</a:t>
            </a:r>
            <a:r>
              <a:rPr kumimoji="1" lang="en-US" altLang="ja-JP" dirty="0" smtClean="0">
                <a:latin typeface="Symbol" pitchFamily="18" charset="2"/>
              </a:rPr>
              <a:t>pa</a:t>
            </a:r>
            <a:r>
              <a:rPr kumimoji="1"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s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×</a:t>
            </a:r>
            <a:endParaRPr kumimoji="1" lang="ja-JP" altLang="en-US" baseline="-25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336" name="直線コネクタ 335"/>
          <p:cNvCxnSpPr/>
          <p:nvPr/>
        </p:nvCxnSpPr>
        <p:spPr>
          <a:xfrm>
            <a:off x="4357686" y="2228671"/>
            <a:ext cx="185738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下矢印 336"/>
          <p:cNvSpPr/>
          <p:nvPr/>
        </p:nvSpPr>
        <p:spPr>
          <a:xfrm>
            <a:off x="4286248" y="3014489"/>
            <a:ext cx="500066" cy="500066"/>
          </a:xfrm>
          <a:prstGeom prst="downArrow">
            <a:avLst/>
          </a:prstGeom>
          <a:solidFill>
            <a:srgbClr val="FF33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テキスト ボックス 337"/>
          <p:cNvSpPr txBox="1"/>
          <p:nvPr/>
        </p:nvSpPr>
        <p:spPr>
          <a:xfrm>
            <a:off x="1071538" y="3800307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f</a:t>
            </a:r>
            <a:r>
              <a:rPr lang="en-US" altLang="ja-JP" sz="2000" baseline="-25000" dirty="0" smtClean="0"/>
              <a:t>qU</a:t>
            </a:r>
            <a:endParaRPr kumimoji="1" lang="ja-JP" altLang="en-US" sz="2000" baseline="-25000" dirty="0"/>
          </a:p>
        </p:txBody>
      </p:sp>
      <p:sp>
        <p:nvSpPr>
          <p:cNvPr id="339" name="テキスト ボックス 338"/>
          <p:cNvSpPr txBox="1"/>
          <p:nvPr/>
        </p:nvSpPr>
        <p:spPr>
          <a:xfrm>
            <a:off x="1571604" y="3800307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HG創英角ﾎﾟｯﾌﾟ体" pitchFamily="49" charset="-128"/>
                <a:ea typeface="HG創英角ﾎﾟｯﾌﾟ体" pitchFamily="49" charset="-128"/>
              </a:rPr>
              <a:t>&lt;</a:t>
            </a:r>
            <a:endParaRPr kumimoji="1" lang="ja-JP" altLang="en-US" sz="2400" b="1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40" name="テキスト ボックス 339"/>
          <p:cNvSpPr txBox="1"/>
          <p:nvPr/>
        </p:nvSpPr>
        <p:spPr>
          <a:xfrm>
            <a:off x="1785918" y="3443117"/>
            <a:ext cx="2071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latin typeface="HG創英角ﾎﾟｯﾌﾟ体" pitchFamily="49" charset="-128"/>
                <a:ea typeface="HG創英角ﾎﾟｯﾌﾟ体" pitchFamily="49" charset="-128"/>
              </a:rPr>
              <a:t>√</a:t>
            </a:r>
            <a:endParaRPr kumimoji="1" lang="ja-JP" altLang="en-US" sz="66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341" name="直線コネクタ 340"/>
          <p:cNvCxnSpPr/>
          <p:nvPr/>
        </p:nvCxnSpPr>
        <p:spPr>
          <a:xfrm>
            <a:off x="2571736" y="3727281"/>
            <a:ext cx="371477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テキスト ボックス 341"/>
          <p:cNvSpPr txBox="1"/>
          <p:nvPr/>
        </p:nvSpPr>
        <p:spPr>
          <a:xfrm>
            <a:off x="2509822" y="3859603"/>
            <a:ext cx="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4</a:t>
            </a:r>
            <a:r>
              <a:rPr kumimoji="1" lang="en-US" altLang="ja-JP" dirty="0" smtClean="0">
                <a:latin typeface="Symbol" pitchFamily="18" charset="2"/>
              </a:rPr>
              <a:t>pa</a:t>
            </a:r>
            <a:r>
              <a:rPr kumimoji="1"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s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10" name="グループ化 350"/>
          <p:cNvGrpSpPr/>
          <p:nvPr/>
        </p:nvGrpSpPr>
        <p:grpSpPr>
          <a:xfrm>
            <a:off x="2595549" y="4195898"/>
            <a:ext cx="619129" cy="461665"/>
            <a:chOff x="6215074" y="4681847"/>
            <a:chExt cx="619129" cy="461665"/>
          </a:xfrm>
        </p:grpSpPr>
        <p:sp>
          <p:nvSpPr>
            <p:cNvPr id="346" name="テキスト ボックス 345"/>
            <p:cNvSpPr txBox="1"/>
            <p:nvPr/>
          </p:nvSpPr>
          <p:spPr>
            <a:xfrm>
              <a:off x="6215074" y="4681847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HG創英角ﾎﾟｯﾌﾟ体" pitchFamily="49" charset="-128"/>
                  <a:ea typeface="HG創英角ﾎﾟｯﾌﾟ体" pitchFamily="49" charset="-128"/>
                </a:rPr>
                <a:t>N </a:t>
              </a:r>
              <a:endParaRPr kumimoji="1" lang="ja-JP" altLang="en-US" sz="20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347" name="テキスト ボックス 346"/>
            <p:cNvSpPr txBox="1"/>
            <p:nvPr/>
          </p:nvSpPr>
          <p:spPr>
            <a:xfrm>
              <a:off x="6373825" y="4753285"/>
              <a:ext cx="460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p</a:t>
              </a:r>
              <a:r>
                <a:rPr kumimoji="1" lang="en-US" altLang="ja-JP" baseline="30000" dirty="0" smtClean="0">
                  <a:latin typeface="Symbol" pitchFamily="18" charset="2"/>
                </a:rPr>
                <a:t>0</a:t>
              </a:r>
              <a:endParaRPr kumimoji="1" lang="ja-JP" altLang="en-US" baseline="30000" dirty="0">
                <a:latin typeface="Symbol" pitchFamily="18" charset="2"/>
              </a:endParaRPr>
            </a:p>
          </p:txBody>
        </p:sp>
      </p:grpSp>
      <p:cxnSp>
        <p:nvCxnSpPr>
          <p:cNvPr id="353" name="直線コネクタ 352"/>
          <p:cNvCxnSpPr/>
          <p:nvPr/>
        </p:nvCxnSpPr>
        <p:spPr>
          <a:xfrm>
            <a:off x="2571736" y="4228935"/>
            <a:ext cx="57150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テキスト ボックス 353"/>
          <p:cNvSpPr txBox="1"/>
          <p:nvPr/>
        </p:nvSpPr>
        <p:spPr>
          <a:xfrm>
            <a:off x="3214678" y="4073917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×Acceptance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55" name="テキスト ボックス 354"/>
          <p:cNvSpPr txBox="1"/>
          <p:nvPr/>
        </p:nvSpPr>
        <p:spPr>
          <a:xfrm>
            <a:off x="4857752" y="3728869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質量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bin</a:t>
            </a:r>
          </a:p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ごとの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  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イベント数　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の上限値　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58" name="正方形/長方形 357"/>
          <p:cNvSpPr/>
          <p:nvPr/>
        </p:nvSpPr>
        <p:spPr>
          <a:xfrm>
            <a:off x="4728006" y="40860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HG創英角ﾎﾟｯﾌﾟ体" pitchFamily="49" charset="-128"/>
                <a:ea typeface="HG創英角ﾎﾟｯﾌﾟ体" pitchFamily="49" charset="-128"/>
              </a:rPr>
              <a:t>×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quarkstudent\デスクトップ\jps_chargedmode-pt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6487" y="642918"/>
            <a:ext cx="4734735" cy="421484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571604" y="6143644"/>
            <a:ext cx="7000924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Calibri" pitchFamily="34" charset="0"/>
              </a:rPr>
              <a:t>　</a:t>
            </a:r>
            <a:r>
              <a:rPr kumimoji="1" lang="en-US" altLang="ja-JP" dirty="0" smtClean="0">
                <a:latin typeface="Calibri" pitchFamily="34" charset="0"/>
              </a:rPr>
              <a:t>Event selection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の結果</a:t>
            </a:r>
            <a:r>
              <a:rPr kumimoji="1" lang="en-US" altLang="ja-JP" dirty="0" smtClean="0">
                <a:latin typeface="Calibri" pitchFamily="34" charset="0"/>
              </a:rPr>
              <a:t>1500events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程度の連続分布が残った。また、　　</a:t>
            </a:r>
            <a:r>
              <a:rPr kumimoji="1" lang="ja-JP" altLang="en-US" dirty="0" smtClean="0">
                <a:latin typeface="Calibri" pitchFamily="34" charset="0"/>
                <a:ea typeface="ＭＳ ゴシック" pitchFamily="49" charset="-128"/>
              </a:rPr>
              <a:t>ピーク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らしきものは見られない。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71470" y="4500570"/>
            <a:ext cx="9358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黒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: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生データ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赤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: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荷電モードの選択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00B050"/>
                </a:solidFill>
                <a:latin typeface="ＭＳ ゴシック" pitchFamily="49" charset="-128"/>
                <a:ea typeface="ＭＳ ゴシック" pitchFamily="49" charset="-128"/>
              </a:rPr>
              <a:t>緑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: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荷電モードの選択</a:t>
            </a:r>
            <a:r>
              <a:rPr lang="en-US" altLang="ja-JP" dirty="0" smtClean="0">
                <a:latin typeface="Calibri" pitchFamily="34" charset="0"/>
              </a:rPr>
              <a:t>+veto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により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2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粒子を選択</a:t>
            </a:r>
            <a:endParaRPr lang="en-US" altLang="ja-JP" dirty="0" smtClean="0">
              <a:latin typeface="Calibri" pitchFamily="34" charset="0"/>
            </a:endParaRPr>
          </a:p>
          <a:p>
            <a:r>
              <a:rPr kumimoji="1" lang="ja-JP" altLang="en-US" dirty="0" smtClean="0">
                <a:solidFill>
                  <a:srgbClr val="0070C0"/>
                </a:solidFill>
                <a:latin typeface="ＭＳ ゴシック" pitchFamily="49" charset="-128"/>
                <a:ea typeface="ＭＳ ゴシック" pitchFamily="49" charset="-128"/>
              </a:rPr>
              <a:t>青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: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荷電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モードの選択</a:t>
            </a:r>
            <a:r>
              <a:rPr lang="en-US" altLang="ja-JP" dirty="0" smtClean="0">
                <a:latin typeface="Calibri" pitchFamily="34" charset="0"/>
              </a:rPr>
              <a:t>+veto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により</a:t>
            </a:r>
            <a:r>
              <a:rPr lang="en-US" altLang="ja-JP" dirty="0" smtClean="0">
                <a:latin typeface="Calibri" pitchFamily="34" charset="0"/>
              </a:rPr>
              <a:t>2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粒子を選択</a:t>
            </a:r>
            <a:r>
              <a:rPr lang="en-US" altLang="ja-JP" dirty="0" smtClean="0">
                <a:latin typeface="Calibri" pitchFamily="34" charset="0"/>
              </a:rPr>
              <a:t>+EM shower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の選択</a:t>
            </a:r>
            <a:endParaRPr lang="en-US" altLang="ja-JP" dirty="0" smtClean="0">
              <a:latin typeface="Calibri" pitchFamily="34" charset="0"/>
            </a:endParaRPr>
          </a:p>
          <a:p>
            <a:r>
              <a:rPr kumimoji="1" lang="ja-JP" altLang="en-US" dirty="0" smtClean="0">
                <a:solidFill>
                  <a:srgbClr val="FF66CC"/>
                </a:solidFill>
                <a:latin typeface="ＭＳ ゴシック" pitchFamily="49" charset="-128"/>
                <a:ea typeface="ＭＳ ゴシック" pitchFamily="49" charset="-128"/>
              </a:rPr>
              <a:t>桃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: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荷電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モードの選択</a:t>
            </a:r>
            <a:r>
              <a:rPr lang="en-US" altLang="ja-JP" dirty="0" smtClean="0">
                <a:latin typeface="Calibri" pitchFamily="34" charset="0"/>
              </a:rPr>
              <a:t>+veto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により</a:t>
            </a:r>
            <a:r>
              <a:rPr lang="en-US" altLang="ja-JP" dirty="0" smtClean="0">
                <a:latin typeface="Calibri" pitchFamily="34" charset="0"/>
              </a:rPr>
              <a:t>2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粒子を選択</a:t>
            </a:r>
            <a:r>
              <a:rPr lang="en-US" altLang="ja-JP" dirty="0" smtClean="0">
                <a:latin typeface="Calibri" pitchFamily="34" charset="0"/>
              </a:rPr>
              <a:t>+EM shower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の選択</a:t>
            </a:r>
            <a:r>
              <a:rPr lang="en-US" altLang="ja-JP" dirty="0" smtClean="0">
                <a:latin typeface="Calibri" pitchFamily="34" charset="0"/>
              </a:rPr>
              <a:t>+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運動学的な条件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500826" y="4500570"/>
            <a:ext cx="128588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72330" y="442913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24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286380" y="4000504"/>
            <a:ext cx="3643338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5400000" flipH="1" flipV="1">
            <a:off x="8251057" y="3679033"/>
            <a:ext cx="642942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タイトル 1"/>
          <p:cNvSpPr txBox="1">
            <a:spLocks/>
          </p:cNvSpPr>
          <p:nvPr/>
        </p:nvSpPr>
        <p:spPr>
          <a:xfrm>
            <a:off x="714348" y="0"/>
            <a:ext cx="7072362" cy="6429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 err="1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e</a:t>
            </a:r>
            <a:r>
              <a:rPr lang="en-US" altLang="ja-JP" sz="4000" baseline="30000" dirty="0" err="1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+</a:t>
            </a:r>
            <a:r>
              <a:rPr lang="en-US" altLang="ja-JP" sz="4000" dirty="0" err="1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e</a:t>
            </a:r>
            <a:r>
              <a:rPr lang="en-US" altLang="ja-JP" sz="4000" baseline="30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-</a:t>
            </a:r>
            <a:r>
              <a:rPr kumimoji="1" lang="ja-JP" alt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解析</a:t>
            </a:r>
            <a:r>
              <a:rPr kumimoji="1" lang="en-US" altLang="ja-JP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(</a:t>
            </a:r>
            <a:r>
              <a:rPr kumimoji="1" lang="ja-JP" alt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荷電</a:t>
            </a:r>
            <a:r>
              <a:rPr lang="ja-JP" altLang="en-US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モード</a:t>
            </a:r>
            <a:r>
              <a:rPr lang="en-US" altLang="ja-JP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,low P</a:t>
            </a:r>
            <a:r>
              <a:rPr lang="en-US" altLang="ja-JP" sz="4000" baseline="-25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T</a:t>
            </a:r>
            <a:r>
              <a:rPr kumimoji="1" lang="en-US" altLang="ja-JP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43800" y="1142984"/>
            <a:ext cx="18573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P</a:t>
            </a:r>
            <a:r>
              <a:rPr kumimoji="1" lang="en-US" altLang="ja-JP" baseline="-25000" dirty="0" smtClean="0">
                <a:latin typeface="Calibri" pitchFamily="34" charset="0"/>
              </a:rPr>
              <a:t>T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以外の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all cut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28662" y="5988626"/>
            <a:ext cx="785818" cy="369332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FF33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結果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7206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kumimoji="1" lang="en-US" altLang="ja-JP" sz="2400" baseline="-25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</a:t>
            </a:r>
            <a:endParaRPr kumimoji="1" lang="ja-JP" altLang="en-US" sz="2400" baseline="-25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715404" y="4294256"/>
            <a:ext cx="571504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aseline="-25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</a:t>
            </a:r>
            <a:endParaRPr kumimoji="1" lang="ja-JP" altLang="en-US" sz="3200" baseline="-25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28926" y="442913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24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-526499" y="1759525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3088598" y="2159912"/>
            <a:ext cx="362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Transverse momentum(P</a:t>
            </a:r>
            <a:r>
              <a:rPr lang="en-US" altLang="ja-JP" sz="1600" baseline="-25000" dirty="0" smtClean="0">
                <a:latin typeface="Calibri" pitchFamily="34" charset="0"/>
              </a:rPr>
              <a:t>T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  <p:cxnSp>
        <p:nvCxnSpPr>
          <p:cNvPr id="15" name="直線矢印コネクタ 14"/>
          <p:cNvCxnSpPr/>
          <p:nvPr/>
        </p:nvCxnSpPr>
        <p:spPr>
          <a:xfrm rot="10800000" flipV="1">
            <a:off x="1285852" y="1357298"/>
            <a:ext cx="285752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5400000">
            <a:off x="3500430" y="2643182"/>
            <a:ext cx="214314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500166" y="10715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baseline="30000" dirty="0" smtClean="0">
                <a:latin typeface="Calibri" pitchFamily="34" charset="0"/>
              </a:rPr>
              <a:t>0</a:t>
            </a:r>
            <a:endParaRPr kumimoji="1" lang="ja-JP" altLang="en-US" baseline="30000" dirty="0">
              <a:latin typeface="Symbol" pitchFamily="18" charset="2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43306" y="234528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h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57422" y="1643050"/>
            <a:ext cx="10715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</a:rPr>
              <a:t>生データ</a:t>
            </a:r>
            <a:endParaRPr kumimoji="1" lang="ja-JP" altLang="en-US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cxnSp>
        <p:nvCxnSpPr>
          <p:cNvPr id="34" name="直線矢印コネクタ 33"/>
          <p:cNvCxnSpPr>
            <a:stCxn id="33" idx="2"/>
          </p:cNvCxnSpPr>
          <p:nvPr/>
        </p:nvCxnSpPr>
        <p:spPr>
          <a:xfrm rot="5400000">
            <a:off x="2351705" y="2089538"/>
            <a:ext cx="618659" cy="4643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quarkstudent\デスクトップ\U\eps\荷電\荷電lowPT\inaga-c-cut_dataallcut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428604"/>
            <a:ext cx="5119719" cy="455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quarkstudent\デスクトップ\U\eps\中性\中性lowPT\inaga-n-dataallcut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36" y="663248"/>
            <a:ext cx="4551398" cy="4051636"/>
          </a:xfrm>
          <a:prstGeom prst="rect">
            <a:avLst/>
          </a:prstGeom>
          <a:noFill/>
        </p:spPr>
      </p:pic>
      <p:pic>
        <p:nvPicPr>
          <p:cNvPr id="1027" name="Picture 3" descr="C:\Documents and Settings\quarkstudent\デスクトップ\jps_neoutralmode-pt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8230" y="690258"/>
            <a:ext cx="4681554" cy="4167501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0" y="4572008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黒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: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生データ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赤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: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中性モードの選択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00B050"/>
                </a:solidFill>
                <a:latin typeface="ＭＳ ゴシック" pitchFamily="49" charset="-128"/>
                <a:ea typeface="ＭＳ ゴシック" pitchFamily="49" charset="-128"/>
              </a:rPr>
              <a:t>緑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: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中性モードの選択</a:t>
            </a:r>
            <a:r>
              <a:rPr lang="en-US" altLang="ja-JP" dirty="0" smtClean="0">
                <a:latin typeface="Calibri" pitchFamily="34" charset="0"/>
              </a:rPr>
              <a:t>+ 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veto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により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2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粒子を選択</a:t>
            </a:r>
            <a:endParaRPr lang="en-US" altLang="ja-JP" dirty="0" smtClean="0">
              <a:latin typeface="Calibri" pitchFamily="34" charset="0"/>
            </a:endParaRPr>
          </a:p>
          <a:p>
            <a:r>
              <a:rPr kumimoji="1" lang="ja-JP" altLang="en-US" dirty="0" smtClean="0">
                <a:solidFill>
                  <a:srgbClr val="0070C0"/>
                </a:solidFill>
                <a:latin typeface="ＭＳ ゴシック" pitchFamily="49" charset="-128"/>
                <a:ea typeface="ＭＳ ゴシック" pitchFamily="49" charset="-128"/>
              </a:rPr>
              <a:t>青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: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中性モードの選択</a:t>
            </a:r>
            <a:r>
              <a:rPr lang="en-US" altLang="ja-JP" dirty="0" smtClean="0">
                <a:latin typeface="Calibri" pitchFamily="34" charset="0"/>
              </a:rPr>
              <a:t>+ 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veto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により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2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粒子を選択</a:t>
            </a:r>
            <a:r>
              <a:rPr lang="en-US" altLang="ja-JP" dirty="0" smtClean="0">
                <a:latin typeface="Calibri" pitchFamily="34" charset="0"/>
              </a:rPr>
              <a:t>+EM sh</a:t>
            </a:r>
            <a:r>
              <a:rPr lang="en-US" altLang="ja-JP" smtClean="0">
                <a:latin typeface="Calibri" pitchFamily="34" charset="0"/>
              </a:rPr>
              <a:t>ow</a:t>
            </a:r>
            <a:r>
              <a:rPr lang="en-US" altLang="ja-JP" dirty="0" smtClean="0">
                <a:latin typeface="Calibri" pitchFamily="34" charset="0"/>
              </a:rPr>
              <a:t>er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の選択</a:t>
            </a:r>
            <a:endParaRPr lang="en-US" altLang="ja-JP" dirty="0" smtClean="0">
              <a:latin typeface="Calibri" pitchFamily="34" charset="0"/>
            </a:endParaRPr>
          </a:p>
          <a:p>
            <a:r>
              <a:rPr kumimoji="1" lang="ja-JP" altLang="en-US" dirty="0" smtClean="0">
                <a:solidFill>
                  <a:srgbClr val="FF66CC"/>
                </a:solidFill>
                <a:latin typeface="ＭＳ ゴシック" pitchFamily="49" charset="-128"/>
                <a:ea typeface="ＭＳ ゴシック" pitchFamily="49" charset="-128"/>
              </a:rPr>
              <a:t>桃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: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中性モードの選択</a:t>
            </a:r>
            <a:r>
              <a:rPr lang="en-US" altLang="ja-JP" dirty="0" smtClean="0">
                <a:latin typeface="Calibri" pitchFamily="34" charset="0"/>
              </a:rPr>
              <a:t>+ 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veto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により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2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粒子を選択</a:t>
            </a:r>
            <a:r>
              <a:rPr lang="en-US" altLang="ja-JP" dirty="0" smtClean="0">
                <a:latin typeface="Calibri" pitchFamily="34" charset="0"/>
              </a:rPr>
              <a:t>+EM shower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の選択</a:t>
            </a:r>
            <a:r>
              <a:rPr lang="en-US" altLang="ja-JP" dirty="0" smtClean="0">
                <a:latin typeface="Calibri" pitchFamily="34" charset="0"/>
              </a:rPr>
              <a:t>+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運動学的な条件</a:t>
            </a:r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4414" y="6357958"/>
            <a:ext cx="635798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　</a:t>
            </a:r>
            <a:r>
              <a:rPr lang="en-US" altLang="ja-JP" dirty="0" smtClean="0"/>
              <a:t>Event selection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の結果、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0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と</a:t>
            </a:r>
            <a:r>
              <a:rPr lang="en-US" altLang="ja-JP" dirty="0" smtClean="0">
                <a:latin typeface="Symbol" pitchFamily="18" charset="2"/>
              </a:rPr>
              <a:t>h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以外の</a:t>
            </a:r>
            <a:r>
              <a:rPr lang="en-US" altLang="ja-JP" dirty="0" smtClean="0">
                <a:latin typeface="Calibri" pitchFamily="34" charset="0"/>
              </a:rPr>
              <a:t>peak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は見られない。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526499" y="1759525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3069962" y="2216395"/>
            <a:ext cx="362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Transverse momentum(P</a:t>
            </a:r>
            <a:r>
              <a:rPr lang="en-US" altLang="ja-JP" sz="1600" baseline="-25000" dirty="0" smtClean="0">
                <a:latin typeface="Calibri" pitchFamily="34" charset="0"/>
              </a:rPr>
              <a:t>T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857356" y="4643446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357950" y="4643446"/>
            <a:ext cx="135732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571868" y="857232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14612" y="435769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24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72330" y="444776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24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10800000" flipV="1">
            <a:off x="1214414" y="1285860"/>
            <a:ext cx="285752" cy="142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428728" y="10715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baseline="30000" dirty="0" smtClean="0">
                <a:latin typeface="Calibri" pitchFamily="34" charset="0"/>
              </a:rPr>
              <a:t>0</a:t>
            </a:r>
            <a:endParaRPr kumimoji="1" lang="ja-JP" altLang="en-US" baseline="30000" dirty="0">
              <a:latin typeface="Symbol" pitchFamily="18" charset="2"/>
            </a:endParaRPr>
          </a:p>
        </p:txBody>
      </p:sp>
      <p:cxnSp>
        <p:nvCxnSpPr>
          <p:cNvPr id="23" name="直線矢印コネクタ 22"/>
          <p:cNvCxnSpPr>
            <a:stCxn id="24" idx="2"/>
          </p:cNvCxnSpPr>
          <p:nvPr/>
        </p:nvCxnSpPr>
        <p:spPr>
          <a:xfrm rot="5400000">
            <a:off x="3303182" y="2625323"/>
            <a:ext cx="286546" cy="1793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428992" y="220241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h</a:t>
            </a:r>
            <a:endParaRPr kumimoji="1" lang="ja-JP" altLang="en-US" dirty="0">
              <a:latin typeface="Symbol" pitchFamily="18" charset="2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5286380" y="4000504"/>
            <a:ext cx="3643338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タイトル 1"/>
          <p:cNvSpPr txBox="1">
            <a:spLocks/>
          </p:cNvSpPr>
          <p:nvPr/>
        </p:nvSpPr>
        <p:spPr>
          <a:xfrm>
            <a:off x="714348" y="-24"/>
            <a:ext cx="7500990" cy="7143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rIns="0" bIns="0" anchor="b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en-US" altLang="ja-JP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2</a:t>
            </a:r>
            <a:r>
              <a:rPr kumimoji="1" lang="en-US" altLang="ja-JP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HGP創英角ﾎﾟｯﾌﾟ体" pitchFamily="50" charset="-128"/>
              </a:rPr>
              <a:t>g</a:t>
            </a:r>
            <a:r>
              <a:rPr kumimoji="1" lang="ja-JP" alt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解析</a:t>
            </a:r>
            <a:r>
              <a:rPr kumimoji="1" lang="en-US" altLang="ja-JP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(</a:t>
            </a:r>
            <a:r>
              <a:rPr lang="ja-JP" altLang="en-US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中性モード</a:t>
            </a:r>
            <a:r>
              <a:rPr lang="en-US" altLang="ja-JP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,low P</a:t>
            </a:r>
            <a:r>
              <a:rPr lang="en-US" altLang="ja-JP" sz="4000" baseline="-25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T</a:t>
            </a:r>
            <a:r>
              <a:rPr kumimoji="1" lang="en-US" altLang="ja-JP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rot="5400000" flipH="1" flipV="1">
            <a:off x="8251057" y="3679033"/>
            <a:ext cx="642942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072362" y="1214422"/>
            <a:ext cx="18573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P</a:t>
            </a:r>
            <a:r>
              <a:rPr kumimoji="1" lang="en-US" altLang="ja-JP" baseline="-25000" dirty="0" smtClean="0">
                <a:latin typeface="Calibri" pitchFamily="34" charset="0"/>
              </a:rPr>
              <a:t>T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以外の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all cut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1472" y="6143644"/>
            <a:ext cx="785818" cy="369332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FF33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結果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214546" y="1916660"/>
            <a:ext cx="10715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</a:rPr>
              <a:t>生データ</a:t>
            </a:r>
            <a:endParaRPr kumimoji="1" lang="ja-JP" altLang="en-US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cxnSp>
        <p:nvCxnSpPr>
          <p:cNvPr id="33" name="直線矢印コネクタ 32"/>
          <p:cNvCxnSpPr>
            <a:stCxn id="27" idx="2"/>
          </p:cNvCxnSpPr>
          <p:nvPr/>
        </p:nvCxnSpPr>
        <p:spPr>
          <a:xfrm rot="5400000">
            <a:off x="2345634" y="2226343"/>
            <a:ext cx="345048" cy="4643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072066" y="824195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kumimoji="1" lang="en-US" altLang="ja-JP" sz="2400" baseline="-25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</a:t>
            </a:r>
            <a:endParaRPr kumimoji="1" lang="ja-JP" altLang="en-US" sz="2400" baseline="-25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786842" y="4294256"/>
            <a:ext cx="571504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aseline="-25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</a:t>
            </a:r>
            <a:endParaRPr kumimoji="1" lang="ja-JP" altLang="en-US" sz="3200" baseline="-25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43108" y="1068157"/>
            <a:ext cx="207170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Cut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条件は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荷電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モードと同じ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quarkstudent\デスクトップ\U\eps\中性\中性lowPT\inaga-n-cut_mcdata5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0" y="3286124"/>
            <a:ext cx="4025884" cy="3583826"/>
          </a:xfrm>
          <a:prstGeom prst="rect">
            <a:avLst/>
          </a:prstGeom>
          <a:noFill/>
        </p:spPr>
      </p:pic>
      <p:pic>
        <p:nvPicPr>
          <p:cNvPr id="6146" name="Picture 2" descr="C:\Documents and Settings\quarkstudent\デスクトップ\U\eps\荷電\荷電lowPT\inaga-c-cut_mcdata5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5951" y="3268519"/>
            <a:ext cx="4032263" cy="3589505"/>
          </a:xfrm>
          <a:prstGeom prst="rect">
            <a:avLst/>
          </a:prstGeom>
          <a:noFill/>
        </p:spPr>
      </p:pic>
      <p:grpSp>
        <p:nvGrpSpPr>
          <p:cNvPr id="78" name="グループ化 77"/>
          <p:cNvGrpSpPr/>
          <p:nvPr/>
        </p:nvGrpSpPr>
        <p:grpSpPr>
          <a:xfrm>
            <a:off x="0" y="214290"/>
            <a:ext cx="4071934" cy="3571900"/>
            <a:chOff x="-52686" y="1785926"/>
            <a:chExt cx="5204696" cy="4586299"/>
          </a:xfrm>
        </p:grpSpPr>
        <p:pic>
          <p:nvPicPr>
            <p:cNvPr id="1026" name="Picture 2" descr="C:\Documents and Settings\quarkstudent\デスクトップ\jumnocutmc-kmu3_gcv.ep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785926"/>
              <a:ext cx="5152010" cy="4586299"/>
            </a:xfrm>
            <a:prstGeom prst="rect">
              <a:avLst/>
            </a:prstGeom>
            <a:noFill/>
          </p:spPr>
        </p:pic>
        <p:sp>
          <p:nvSpPr>
            <p:cNvPr id="34" name="テキスト ボックス 33"/>
            <p:cNvSpPr txBox="1"/>
            <p:nvPr/>
          </p:nvSpPr>
          <p:spPr>
            <a:xfrm rot="16200000">
              <a:off x="-698750" y="2789179"/>
              <a:ext cx="1736056" cy="443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Calibri" pitchFamily="34" charset="0"/>
                </a:rPr>
                <a:t>No. of Event</a:t>
              </a:r>
              <a:endParaRPr kumimoji="1" lang="ja-JP" altLang="en-US" sz="1600" dirty="0">
                <a:latin typeface="Calibri" pitchFamily="34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428993" y="2428868"/>
              <a:ext cx="1143008" cy="43288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70000"/>
                    <a:satMod val="130000"/>
                  </a:schemeClr>
                </a:gs>
                <a:gs pos="43000">
                  <a:schemeClr val="accent4">
                    <a:tint val="44000"/>
                    <a:satMod val="165000"/>
                  </a:schemeClr>
                </a:gs>
                <a:gs pos="93000">
                  <a:schemeClr val="accent4">
                    <a:tint val="15000"/>
                    <a:satMod val="165000"/>
                  </a:schemeClr>
                </a:gs>
                <a:gs pos="100000">
                  <a:schemeClr val="accent4">
                    <a:tint val="5000"/>
                    <a:satMod val="25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Calibri" pitchFamily="34" charset="0"/>
                </a:rPr>
                <a:t>Cut</a:t>
              </a:r>
              <a:r>
                <a:rPr kumimoji="1" lang="ja-JP" altLang="en-US" dirty="0" smtClean="0">
                  <a:latin typeface="ＭＳ ゴシック" pitchFamily="49" charset="-128"/>
                  <a:ea typeface="ＭＳ ゴシック" pitchFamily="49" charset="-128"/>
                </a:rPr>
                <a:t>前</a:t>
              </a:r>
              <a:endParaRPr kumimoji="1" lang="ja-JP" altLang="en-US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grpSp>
          <p:nvGrpSpPr>
            <p:cNvPr id="55" name="グループ化 54"/>
            <p:cNvGrpSpPr/>
            <p:nvPr/>
          </p:nvGrpSpPr>
          <p:grpSpPr>
            <a:xfrm>
              <a:off x="1500166" y="2500306"/>
              <a:ext cx="826548" cy="375254"/>
              <a:chOff x="1142976" y="714356"/>
              <a:chExt cx="826548" cy="375254"/>
            </a:xfrm>
          </p:grpSpPr>
          <p:cxnSp>
            <p:nvCxnSpPr>
              <p:cNvPr id="24" name="直線矢印コネクタ 23"/>
              <p:cNvCxnSpPr/>
              <p:nvPr/>
            </p:nvCxnSpPr>
            <p:spPr>
              <a:xfrm rot="10800000">
                <a:off x="1142976" y="928670"/>
                <a:ext cx="285752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テキスト ボックス 40"/>
              <p:cNvSpPr txBox="1"/>
              <p:nvPr/>
            </p:nvSpPr>
            <p:spPr>
              <a:xfrm>
                <a:off x="1357290" y="714356"/>
                <a:ext cx="612234" cy="375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Symbol" pitchFamily="18" charset="2"/>
                  </a:rPr>
                  <a:t>p</a:t>
                </a:r>
                <a:r>
                  <a:rPr kumimoji="1" lang="en-US" altLang="ja-JP" baseline="30000" dirty="0" smtClean="0">
                    <a:latin typeface="Calibri" pitchFamily="34" charset="0"/>
                  </a:rPr>
                  <a:t>0</a:t>
                </a:r>
                <a:endParaRPr kumimoji="1" lang="ja-JP" altLang="en-US" baseline="30000" dirty="0">
                  <a:latin typeface="Symbol" pitchFamily="18" charset="2"/>
                </a:endParaRPr>
              </a:p>
            </p:txBody>
          </p:sp>
        </p:grpSp>
        <p:grpSp>
          <p:nvGrpSpPr>
            <p:cNvPr id="56" name="グループ化 55"/>
            <p:cNvGrpSpPr/>
            <p:nvPr/>
          </p:nvGrpSpPr>
          <p:grpSpPr>
            <a:xfrm>
              <a:off x="3929058" y="3714752"/>
              <a:ext cx="214314" cy="571504"/>
              <a:chOff x="2928926" y="1571612"/>
              <a:chExt cx="214314" cy="571504"/>
            </a:xfrm>
          </p:grpSpPr>
          <p:cxnSp>
            <p:nvCxnSpPr>
              <p:cNvPr id="27" name="直線矢印コネクタ 26"/>
              <p:cNvCxnSpPr/>
              <p:nvPr/>
            </p:nvCxnSpPr>
            <p:spPr>
              <a:xfrm rot="5400000">
                <a:off x="2821769" y="1964521"/>
                <a:ext cx="285752" cy="7143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テキスト ボックス 45"/>
              <p:cNvSpPr txBox="1"/>
              <p:nvPr/>
            </p:nvSpPr>
            <p:spPr>
              <a:xfrm>
                <a:off x="2928926" y="1571612"/>
                <a:ext cx="214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Symbol" pitchFamily="18" charset="2"/>
                  </a:rPr>
                  <a:t>h</a:t>
                </a:r>
                <a:endParaRPr kumimoji="1" lang="ja-JP" altLang="en-US" dirty="0">
                  <a:latin typeface="Symbol" pitchFamily="18" charset="2"/>
                </a:endParaRPr>
              </a:p>
            </p:txBody>
          </p:sp>
        </p:grpSp>
        <p:sp>
          <p:nvSpPr>
            <p:cNvPr id="54" name="テキスト ボックス 53"/>
            <p:cNvSpPr txBox="1"/>
            <p:nvPr/>
          </p:nvSpPr>
          <p:spPr>
            <a:xfrm>
              <a:off x="2803302" y="5860666"/>
              <a:ext cx="2348708" cy="419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latin typeface="Calibri" pitchFamily="34" charset="0"/>
                </a:rPr>
                <a:t>M</a:t>
              </a:r>
              <a:r>
                <a:rPr lang="en-US" altLang="ja-JP" sz="1600" baseline="-25000" dirty="0" smtClean="0">
                  <a:latin typeface="Calibri" pitchFamily="34" charset="0"/>
                </a:rPr>
                <a:t>2cluster</a:t>
              </a:r>
              <a:r>
                <a:rPr lang="en-US" altLang="ja-JP" sz="1600" dirty="0" smtClean="0">
                  <a:latin typeface="Calibri" pitchFamily="34" charset="0"/>
                </a:rPr>
                <a:t>(</a:t>
              </a:r>
              <a:r>
                <a:rPr lang="en-US" altLang="ja-JP" sz="1600" dirty="0" err="1" smtClean="0">
                  <a:latin typeface="Calibri" pitchFamily="34" charset="0"/>
                </a:rPr>
                <a:t>GeV</a:t>
              </a:r>
              <a:r>
                <a:rPr lang="en-US" altLang="ja-JP" sz="1600" dirty="0" smtClean="0">
                  <a:latin typeface="Calibri" pitchFamily="34" charset="0"/>
                </a:rPr>
                <a:t>/c</a:t>
              </a:r>
              <a:r>
                <a:rPr lang="en-US" altLang="ja-JP" sz="1600" baseline="30000" dirty="0" smtClean="0">
                  <a:latin typeface="Calibri" pitchFamily="34" charset="0"/>
                </a:rPr>
                <a:t>2</a:t>
              </a:r>
              <a:r>
                <a:rPr lang="en-US" altLang="ja-JP" sz="1600" dirty="0" smtClean="0">
                  <a:latin typeface="Calibri" pitchFamily="34" charset="0"/>
                </a:rPr>
                <a:t>)</a:t>
              </a:r>
              <a:endParaRPr kumimoji="1" lang="ja-JP" altLang="en-US" sz="1600" dirty="0">
                <a:latin typeface="Calibri" pitchFamily="34" charset="0"/>
              </a:endParaRPr>
            </a:p>
          </p:txBody>
        </p:sp>
      </p:grpSp>
      <p:sp>
        <p:nvSpPr>
          <p:cNvPr id="95" name="テキスト ボックス 94"/>
          <p:cNvSpPr txBox="1"/>
          <p:nvPr/>
        </p:nvSpPr>
        <p:spPr>
          <a:xfrm>
            <a:off x="6715140" y="3714752"/>
            <a:ext cx="1357322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荷電モード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cxnSp>
        <p:nvCxnSpPr>
          <p:cNvPr id="96" name="直線矢印コネクタ 95"/>
          <p:cNvCxnSpPr/>
          <p:nvPr/>
        </p:nvCxnSpPr>
        <p:spPr>
          <a:xfrm rot="16200000" flipH="1" flipV="1">
            <a:off x="5474099" y="3812785"/>
            <a:ext cx="1428760" cy="232561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4786314" y="2857496"/>
            <a:ext cx="3500462" cy="400110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Calibri" pitchFamily="34" charset="0"/>
                <a:ea typeface="ＭＳ ゴシック" pitchFamily="49" charset="-128"/>
              </a:rPr>
              <a:t>Main background :Ke3source</a:t>
            </a:r>
            <a:endParaRPr kumimoji="1" lang="ja-JP" altLang="en-US" sz="2000" dirty="0"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643702" y="6519470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16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grpSp>
        <p:nvGrpSpPr>
          <p:cNvPr id="99" name="グループ化 49"/>
          <p:cNvGrpSpPr/>
          <p:nvPr/>
        </p:nvGrpSpPr>
        <p:grpSpPr>
          <a:xfrm>
            <a:off x="6786578" y="4059800"/>
            <a:ext cx="2143140" cy="1155150"/>
            <a:chOff x="6929454" y="4059800"/>
            <a:chExt cx="2143140" cy="1155150"/>
          </a:xfrm>
        </p:grpSpPr>
        <p:grpSp>
          <p:nvGrpSpPr>
            <p:cNvPr id="100" name="グループ化 66"/>
            <p:cNvGrpSpPr/>
            <p:nvPr/>
          </p:nvGrpSpPr>
          <p:grpSpPr>
            <a:xfrm>
              <a:off x="6929454" y="4059800"/>
              <a:ext cx="1357322" cy="1155150"/>
              <a:chOff x="2571736" y="4143380"/>
              <a:chExt cx="1357322" cy="1155150"/>
            </a:xfrm>
          </p:grpSpPr>
          <p:cxnSp>
            <p:nvCxnSpPr>
              <p:cNvPr id="102" name="直線コネクタ 101"/>
              <p:cNvCxnSpPr/>
              <p:nvPr/>
            </p:nvCxnSpPr>
            <p:spPr>
              <a:xfrm>
                <a:off x="2571736" y="4357694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テキスト ボックス 102"/>
              <p:cNvSpPr txBox="1"/>
              <p:nvPr/>
            </p:nvSpPr>
            <p:spPr>
              <a:xfrm>
                <a:off x="2786050" y="4143380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 smtClean="0">
                    <a:latin typeface="ＭＳ ゴシック" pitchFamily="49" charset="-128"/>
                    <a:ea typeface="ＭＳ ゴシック" pitchFamily="49" charset="-128"/>
                  </a:rPr>
                  <a:t>:</a:t>
                </a:r>
                <a:r>
                  <a:rPr kumimoji="1" lang="ja-JP" altLang="en-US" b="1" dirty="0" smtClean="0">
                    <a:latin typeface="ＭＳ ゴシック" pitchFamily="49" charset="-128"/>
                    <a:ea typeface="ＭＳ ゴシック" pitchFamily="49" charset="-128"/>
                  </a:rPr>
                  <a:t>データ</a:t>
                </a:r>
                <a:endParaRPr kumimoji="1" lang="ja-JP" altLang="en-US" b="1" dirty="0"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  <p:cxnSp>
            <p:nvCxnSpPr>
              <p:cNvPr id="104" name="直線コネクタ 103"/>
              <p:cNvCxnSpPr/>
              <p:nvPr/>
            </p:nvCxnSpPr>
            <p:spPr>
              <a:xfrm>
                <a:off x="2571736" y="4857760"/>
                <a:ext cx="285752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テキスト ボックス 104"/>
              <p:cNvSpPr txBox="1"/>
              <p:nvPr/>
            </p:nvSpPr>
            <p:spPr>
              <a:xfrm>
                <a:off x="2786050" y="4692859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00B050"/>
                    </a:solidFill>
                    <a:latin typeface="ＭＳ ゴシック" pitchFamily="49" charset="-128"/>
                    <a:ea typeface="ＭＳ ゴシック" pitchFamily="49" charset="-128"/>
                  </a:rPr>
                  <a:t>:Ke3(MC)</a:t>
                </a:r>
                <a:endParaRPr kumimoji="1" lang="ja-JP" altLang="en-US" b="1" dirty="0">
                  <a:solidFill>
                    <a:srgbClr val="00B050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  <p:cxnSp>
            <p:nvCxnSpPr>
              <p:cNvPr id="106" name="直線コネクタ 105"/>
              <p:cNvCxnSpPr/>
              <p:nvPr/>
            </p:nvCxnSpPr>
            <p:spPr>
              <a:xfrm>
                <a:off x="2571736" y="4572008"/>
                <a:ext cx="285752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>
                <a:off x="2571736" y="5143512"/>
                <a:ext cx="285752" cy="1588"/>
              </a:xfrm>
              <a:prstGeom prst="line">
                <a:avLst/>
              </a:prstGeom>
              <a:ln w="28575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テキスト ボックス 107"/>
              <p:cNvSpPr txBox="1"/>
              <p:nvPr/>
            </p:nvSpPr>
            <p:spPr>
              <a:xfrm>
                <a:off x="2786050" y="4929198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FF33CC"/>
                    </a:solidFill>
                    <a:latin typeface="ＭＳ ゴシック" pitchFamily="49" charset="-128"/>
                    <a:ea typeface="ＭＳ ゴシック" pitchFamily="49" charset="-128"/>
                  </a:rPr>
                  <a:t>:MC sum</a:t>
                </a:r>
                <a:endParaRPr kumimoji="1" lang="ja-JP" altLang="en-US" b="1" dirty="0">
                  <a:solidFill>
                    <a:srgbClr val="FF33CC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</p:grpSp>
        <p:sp>
          <p:nvSpPr>
            <p:cNvPr id="101" name="テキスト ボックス 100"/>
            <p:cNvSpPr txBox="1"/>
            <p:nvPr/>
          </p:nvSpPr>
          <p:spPr>
            <a:xfrm>
              <a:off x="7143768" y="4345552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  <a:latin typeface="ＭＳ ゴシック" pitchFamily="49" charset="-128"/>
                  <a:ea typeface="ＭＳ ゴシック" pitchFamily="49" charset="-128"/>
                </a:rPr>
                <a:t>:</a:t>
              </a:r>
              <a:r>
                <a:rPr lang="ja-JP" altLang="en-US" b="1" dirty="0" smtClean="0">
                  <a:solidFill>
                    <a:srgbClr val="FF0000"/>
                  </a:solidFill>
                  <a:latin typeface="ＭＳ ゴシック" pitchFamily="49" charset="-128"/>
                  <a:ea typeface="ＭＳ ゴシック" pitchFamily="49" charset="-128"/>
                </a:rPr>
                <a:t>コア中性子</a:t>
              </a:r>
              <a:r>
                <a:rPr lang="en-US" altLang="ja-JP" b="1" dirty="0" smtClean="0">
                  <a:solidFill>
                    <a:srgbClr val="FF0000"/>
                  </a:solidFill>
                  <a:latin typeface="ＭＳ ゴシック" pitchFamily="49" charset="-128"/>
                  <a:ea typeface="ＭＳ ゴシック" pitchFamily="49" charset="-128"/>
                </a:rPr>
                <a:t>(MC)</a:t>
              </a:r>
              <a:endParaRPr kumimoji="1" lang="ja-JP" altLang="en-US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40" name="タイトル 1"/>
          <p:cNvSpPr txBox="1">
            <a:spLocks/>
          </p:cNvSpPr>
          <p:nvPr/>
        </p:nvSpPr>
        <p:spPr>
          <a:xfrm>
            <a:off x="2571736" y="-24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MC</a:t>
            </a:r>
            <a:r>
              <a:rPr kumimoji="1" lang="ja-JP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との比較</a:t>
            </a:r>
            <a:endParaRPr kumimoji="1" lang="ja-JP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>
            <a:off x="4643438" y="683295"/>
            <a:ext cx="4357718" cy="2031325"/>
            <a:chOff x="4786282" y="2357430"/>
            <a:chExt cx="4357718" cy="2031325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4786282" y="2357430"/>
              <a:ext cx="4357718" cy="2031325"/>
              <a:chOff x="3786182" y="642918"/>
              <a:chExt cx="4357718" cy="2031325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3786182" y="642918"/>
                <a:ext cx="4357718" cy="2031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latin typeface="ＭＳ ゴシック" pitchFamily="49" charset="-128"/>
                    <a:ea typeface="ＭＳ ゴシック" pitchFamily="49" charset="-128"/>
                  </a:rPr>
                  <a:t>黒</a:t>
                </a:r>
                <a:r>
                  <a:rPr lang="en-US" altLang="ja-JP" dirty="0" smtClean="0">
                    <a:latin typeface="ＭＳ ゴシック" pitchFamily="49" charset="-128"/>
                    <a:ea typeface="ＭＳ ゴシック" pitchFamily="49" charset="-128"/>
                  </a:rPr>
                  <a:t>:</a:t>
                </a:r>
                <a:r>
                  <a:rPr lang="ja-JP" altLang="en-US" dirty="0" smtClean="0">
                    <a:latin typeface="ＭＳ ゴシック" pitchFamily="49" charset="-128"/>
                    <a:ea typeface="ＭＳ ゴシック" pitchFamily="49" charset="-128"/>
                  </a:rPr>
                  <a:t>　実験データ</a:t>
                </a:r>
                <a:endParaRPr lang="en-US" altLang="ja-JP" dirty="0" smtClean="0">
                  <a:latin typeface="ＭＳ ゴシック" pitchFamily="49" charset="-128"/>
                  <a:ea typeface="ＭＳ ゴシック" pitchFamily="49" charset="-128"/>
                </a:endParaRPr>
              </a:p>
              <a:p>
                <a:r>
                  <a:rPr lang="en-US" altLang="ja-JP" dirty="0" smtClean="0">
                    <a:latin typeface="Calibri" pitchFamily="34" charset="0"/>
                    <a:ea typeface="ＭＳ ゴシック" pitchFamily="49" charset="-128"/>
                  </a:rPr>
                  <a:t>MC (GEANT3)</a:t>
                </a:r>
              </a:p>
              <a:p>
                <a:r>
                  <a:rPr lang="ja-JP" altLang="en-US" dirty="0" smtClean="0">
                    <a:solidFill>
                      <a:srgbClr val="FF0000"/>
                    </a:solidFill>
                    <a:latin typeface="ＭＳ ゴシック" pitchFamily="49" charset="-128"/>
                    <a:ea typeface="ＭＳ ゴシック" pitchFamily="49" charset="-128"/>
                  </a:rPr>
                  <a:t>赤</a:t>
                </a:r>
                <a:r>
                  <a:rPr lang="en-US" altLang="ja-JP" dirty="0" smtClean="0">
                    <a:latin typeface="ＭＳ ゴシック" pitchFamily="49" charset="-128"/>
                    <a:ea typeface="ＭＳ ゴシック" pitchFamily="49" charset="-128"/>
                  </a:rPr>
                  <a:t>:</a:t>
                </a:r>
                <a:r>
                  <a:rPr lang="ja-JP" altLang="en-US" dirty="0" smtClean="0">
                    <a:latin typeface="ＭＳ ゴシック" pitchFamily="49" charset="-128"/>
                    <a:ea typeface="ＭＳ ゴシック" pitchFamily="49" charset="-128"/>
                  </a:rPr>
                  <a:t>　</a:t>
                </a:r>
                <a:r>
                  <a:rPr lang="en-US" altLang="ja-JP" dirty="0" smtClean="0">
                    <a:solidFill>
                      <a:srgbClr val="FF0000"/>
                    </a:solidFill>
                    <a:latin typeface="Calibri" pitchFamily="34" charset="0"/>
                  </a:rPr>
                  <a:t>MC,</a:t>
                </a:r>
                <a:r>
                  <a:rPr lang="ja-JP" altLang="en-US" dirty="0" smtClean="0">
                    <a:solidFill>
                      <a:srgbClr val="FF0000"/>
                    </a:solidFill>
                    <a:latin typeface="ＭＳ ゴシック" pitchFamily="49" charset="-128"/>
                    <a:ea typeface="ＭＳ ゴシック" pitchFamily="49" charset="-128"/>
                  </a:rPr>
                  <a:t>コア中性子</a:t>
                </a:r>
                <a:endParaRPr lang="en-US" altLang="ja-JP" dirty="0" smtClean="0">
                  <a:solidFill>
                    <a:srgbClr val="FF0000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r>
                  <a:rPr lang="ja-JP" altLang="en-US" dirty="0" smtClean="0">
                    <a:solidFill>
                      <a:srgbClr val="00B050"/>
                    </a:solidFill>
                    <a:latin typeface="ＭＳ ゴシック" pitchFamily="49" charset="-128"/>
                    <a:ea typeface="ＭＳ ゴシック" pitchFamily="49" charset="-128"/>
                  </a:rPr>
                  <a:t>緑</a:t>
                </a:r>
                <a:r>
                  <a:rPr lang="en-US" altLang="ja-JP" dirty="0" smtClean="0">
                    <a:latin typeface="ＭＳ ゴシック" pitchFamily="49" charset="-128"/>
                    <a:ea typeface="ＭＳ ゴシック" pitchFamily="49" charset="-128"/>
                  </a:rPr>
                  <a:t>:</a:t>
                </a:r>
                <a:r>
                  <a:rPr lang="ja-JP" altLang="en-US" dirty="0" smtClean="0">
                    <a:latin typeface="ＭＳ ゴシック" pitchFamily="49" charset="-128"/>
                    <a:ea typeface="ＭＳ ゴシック" pitchFamily="49" charset="-128"/>
                  </a:rPr>
                  <a:t>　</a:t>
                </a:r>
                <a:r>
                  <a:rPr lang="en-US" altLang="ja-JP" dirty="0" smtClean="0">
                    <a:solidFill>
                      <a:srgbClr val="00B050"/>
                    </a:solidFill>
                    <a:latin typeface="Calibri" pitchFamily="34" charset="0"/>
                    <a:ea typeface="ＭＳ ゴシック" pitchFamily="49" charset="-128"/>
                  </a:rPr>
                  <a:t>MC,K</a:t>
                </a:r>
                <a:r>
                  <a:rPr lang="en-US" altLang="ja-JP" baseline="-25000" dirty="0" smtClean="0">
                    <a:solidFill>
                      <a:srgbClr val="00B050"/>
                    </a:solidFill>
                    <a:latin typeface="Calibri" pitchFamily="34" charset="0"/>
                    <a:ea typeface="ＭＳ ゴシック" pitchFamily="49" charset="-128"/>
                  </a:rPr>
                  <a:t>L</a:t>
                </a:r>
                <a:r>
                  <a:rPr lang="ja-JP" altLang="en-US" dirty="0" smtClean="0">
                    <a:solidFill>
                      <a:srgbClr val="00B05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→</a:t>
                </a:r>
                <a:r>
                  <a:rPr lang="en-US" altLang="ja-JP" dirty="0" err="1" smtClean="0">
                    <a:solidFill>
                      <a:srgbClr val="00B050"/>
                    </a:solidFill>
                    <a:latin typeface="Symbol" pitchFamily="18" charset="2"/>
                    <a:ea typeface="ＭＳ ゴシック" pitchFamily="49" charset="-128"/>
                  </a:rPr>
                  <a:t>p</a:t>
                </a:r>
                <a:r>
                  <a:rPr lang="en-US" altLang="ja-JP" baseline="30000" dirty="0" err="1" smtClean="0">
                    <a:solidFill>
                      <a:srgbClr val="00B050"/>
                    </a:solidFill>
                    <a:latin typeface="ＭＳ ゴシック" pitchFamily="49" charset="-128"/>
                    <a:ea typeface="ＭＳ ゴシック" pitchFamily="49" charset="-128"/>
                  </a:rPr>
                  <a:t>±</a:t>
                </a:r>
                <a:r>
                  <a:rPr lang="en-US" altLang="ja-JP" dirty="0" err="1" smtClean="0">
                    <a:solidFill>
                      <a:srgbClr val="00B050"/>
                    </a:solidFill>
                    <a:latin typeface="Calibri" pitchFamily="34" charset="0"/>
                    <a:ea typeface="ＭＳ ゴシック" pitchFamily="49" charset="-128"/>
                  </a:rPr>
                  <a:t>e</a:t>
                </a:r>
                <a:r>
                  <a:rPr lang="ja-JP" altLang="en-US" dirty="0" smtClean="0">
                    <a:solidFill>
                      <a:srgbClr val="00B050"/>
                    </a:solidFill>
                    <a:latin typeface="ＭＳ ゴシック" pitchFamily="49" charset="-128"/>
                    <a:ea typeface="ＭＳ ゴシック" pitchFamily="49" charset="-128"/>
                  </a:rPr>
                  <a:t>　</a:t>
                </a:r>
                <a:r>
                  <a:rPr lang="en-US" altLang="ja-JP" dirty="0" smtClean="0">
                    <a:solidFill>
                      <a:srgbClr val="00B050"/>
                    </a:solidFill>
                    <a:latin typeface="Symbol" pitchFamily="18" charset="2"/>
                    <a:ea typeface="ＭＳ ゴシック" pitchFamily="49" charset="-128"/>
                  </a:rPr>
                  <a:t>n</a:t>
                </a:r>
                <a:r>
                  <a:rPr lang="en-US" altLang="ja-JP" baseline="-25000" dirty="0" smtClean="0">
                    <a:solidFill>
                      <a:srgbClr val="00B050"/>
                    </a:solidFill>
                    <a:latin typeface="Calibri" pitchFamily="34" charset="0"/>
                    <a:ea typeface="ＭＳ ゴシック" pitchFamily="49" charset="-128"/>
                  </a:rPr>
                  <a:t>e</a:t>
                </a:r>
                <a:r>
                  <a:rPr lang="en-US" altLang="ja-JP" dirty="0" smtClean="0">
                    <a:solidFill>
                      <a:srgbClr val="00B050"/>
                    </a:solidFill>
                    <a:latin typeface="Calibri" pitchFamily="34" charset="0"/>
                    <a:ea typeface="ＭＳ ゴシック" pitchFamily="49" charset="-128"/>
                  </a:rPr>
                  <a:t> (Ke3), BR38.81%</a:t>
                </a:r>
              </a:p>
              <a:p>
                <a:r>
                  <a:rPr lang="ja-JP" altLang="en-US" dirty="0" smtClean="0">
                    <a:solidFill>
                      <a:srgbClr val="00B0F0"/>
                    </a:solidFill>
                    <a:latin typeface="Calibri" pitchFamily="34" charset="0"/>
                    <a:ea typeface="ＭＳ ゴシック" pitchFamily="49" charset="-128"/>
                  </a:rPr>
                  <a:t>水</a:t>
                </a:r>
                <a:r>
                  <a:rPr lang="en-US" altLang="ja-JP" dirty="0" smtClean="0">
                    <a:latin typeface="Calibri" pitchFamily="34" charset="0"/>
                    <a:ea typeface="ＭＳ ゴシック" pitchFamily="49" charset="-128"/>
                  </a:rPr>
                  <a:t>:</a:t>
                </a:r>
                <a:r>
                  <a:rPr lang="ja-JP" altLang="en-US" dirty="0" smtClean="0">
                    <a:solidFill>
                      <a:srgbClr val="00B050"/>
                    </a:solidFill>
                    <a:latin typeface="Calibri" pitchFamily="34" charset="0"/>
                    <a:ea typeface="ＭＳ ゴシック" pitchFamily="49" charset="-128"/>
                  </a:rPr>
                  <a:t>　</a:t>
                </a:r>
                <a:r>
                  <a:rPr lang="en-US" altLang="ja-JP" dirty="0" smtClean="0">
                    <a:solidFill>
                      <a:srgbClr val="00B0F0"/>
                    </a:solidFill>
                    <a:latin typeface="Calibri" pitchFamily="34" charset="0"/>
                    <a:ea typeface="ＭＳ ゴシック" pitchFamily="49" charset="-128"/>
                  </a:rPr>
                  <a:t>MC,K</a:t>
                </a:r>
                <a:r>
                  <a:rPr lang="en-US" altLang="ja-JP" baseline="-25000" dirty="0" smtClean="0">
                    <a:solidFill>
                      <a:srgbClr val="00B0F0"/>
                    </a:solidFill>
                    <a:latin typeface="Calibri" pitchFamily="34" charset="0"/>
                    <a:ea typeface="ＭＳ ゴシック" pitchFamily="49" charset="-128"/>
                  </a:rPr>
                  <a:t>L</a:t>
                </a:r>
                <a:r>
                  <a:rPr lang="ja-JP" altLang="en-US" dirty="0" smtClean="0">
                    <a:solidFill>
                      <a:srgbClr val="00B0F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→</a:t>
                </a:r>
                <a:r>
                  <a:rPr lang="en-US" altLang="ja-JP" dirty="0" smtClean="0">
                    <a:solidFill>
                      <a:srgbClr val="00B0F0"/>
                    </a:solidFill>
                    <a:latin typeface="Symbol" pitchFamily="18" charset="2"/>
                    <a:ea typeface="ＭＳ ゴシック" pitchFamily="49" charset="-128"/>
                  </a:rPr>
                  <a:t> </a:t>
                </a:r>
                <a:r>
                  <a:rPr lang="en-US" altLang="ja-JP" dirty="0" err="1" smtClean="0">
                    <a:solidFill>
                      <a:srgbClr val="00B0F0"/>
                    </a:solidFill>
                    <a:latin typeface="Symbol" pitchFamily="18" charset="2"/>
                    <a:ea typeface="ＭＳ ゴシック" pitchFamily="49" charset="-128"/>
                  </a:rPr>
                  <a:t>p</a:t>
                </a:r>
                <a:r>
                  <a:rPr lang="en-US" altLang="ja-JP" baseline="30000" dirty="0" err="1" smtClean="0">
                    <a:solidFill>
                      <a:srgbClr val="00B0F0"/>
                    </a:solidFill>
                    <a:latin typeface="ＭＳ ゴシック" pitchFamily="49" charset="-128"/>
                    <a:ea typeface="ＭＳ ゴシック" pitchFamily="49" charset="-128"/>
                  </a:rPr>
                  <a:t>±</a:t>
                </a:r>
                <a:r>
                  <a:rPr lang="en-US" altLang="ja-JP" dirty="0" err="1" smtClean="0">
                    <a:solidFill>
                      <a:srgbClr val="00B0F0"/>
                    </a:solidFill>
                    <a:latin typeface="Symbol" pitchFamily="18" charset="2"/>
                    <a:ea typeface="ＭＳ ゴシック" pitchFamily="49" charset="-128"/>
                  </a:rPr>
                  <a:t>m</a:t>
                </a:r>
                <a:r>
                  <a:rPr lang="en-US" altLang="ja-JP" dirty="0" smtClean="0">
                    <a:solidFill>
                      <a:srgbClr val="00B0F0"/>
                    </a:solidFill>
                    <a:latin typeface="Symbol" pitchFamily="18" charset="2"/>
                    <a:ea typeface="ＭＳ ゴシック" pitchFamily="49" charset="-128"/>
                  </a:rPr>
                  <a:t>  n</a:t>
                </a:r>
                <a:r>
                  <a:rPr lang="en-US" altLang="ja-JP" baseline="-25000" dirty="0" smtClean="0">
                    <a:solidFill>
                      <a:srgbClr val="00B0F0"/>
                    </a:solidFill>
                    <a:latin typeface="Symbol" pitchFamily="18" charset="2"/>
                    <a:ea typeface="ＭＳ ゴシック" pitchFamily="49" charset="-128"/>
                  </a:rPr>
                  <a:t>m</a:t>
                </a:r>
                <a:r>
                  <a:rPr lang="en-US" altLang="ja-JP" dirty="0" smtClean="0">
                    <a:solidFill>
                      <a:srgbClr val="00B0F0"/>
                    </a:solidFill>
                    <a:latin typeface="Calibri" pitchFamily="34" charset="0"/>
                    <a:ea typeface="ＭＳ ゴシック" pitchFamily="49" charset="-128"/>
                  </a:rPr>
                  <a:t> (K</a:t>
                </a:r>
                <a:r>
                  <a:rPr lang="en-US" altLang="ja-JP" dirty="0" smtClean="0">
                    <a:solidFill>
                      <a:srgbClr val="00B0F0"/>
                    </a:solidFill>
                    <a:latin typeface="Symbol" pitchFamily="18" charset="2"/>
                    <a:ea typeface="ＭＳ ゴシック" pitchFamily="49" charset="-128"/>
                  </a:rPr>
                  <a:t>m</a:t>
                </a:r>
                <a:r>
                  <a:rPr lang="en-US" altLang="ja-JP" dirty="0" smtClean="0">
                    <a:solidFill>
                      <a:srgbClr val="00B0F0"/>
                    </a:solidFill>
                    <a:latin typeface="Calibri" pitchFamily="34" charset="0"/>
                    <a:ea typeface="ＭＳ ゴシック" pitchFamily="49" charset="-128"/>
                  </a:rPr>
                  <a:t>3), BR27.19%</a:t>
                </a:r>
              </a:p>
              <a:p>
                <a:r>
                  <a:rPr lang="ja-JP" altLang="en-US" dirty="0" smtClean="0">
                    <a:solidFill>
                      <a:srgbClr val="0070C0"/>
                    </a:solidFill>
                    <a:latin typeface="ＭＳ ゴシック" pitchFamily="49" charset="-128"/>
                    <a:ea typeface="ＭＳ ゴシック" pitchFamily="49" charset="-128"/>
                  </a:rPr>
                  <a:t>青</a:t>
                </a:r>
                <a:r>
                  <a:rPr lang="en-US" altLang="ja-JP" dirty="0" smtClean="0">
                    <a:latin typeface="ＭＳ ゴシック" pitchFamily="49" charset="-128"/>
                    <a:ea typeface="ＭＳ ゴシック" pitchFamily="49" charset="-128"/>
                  </a:rPr>
                  <a:t>:</a:t>
                </a:r>
                <a:r>
                  <a:rPr lang="ja-JP" altLang="en-US" dirty="0" smtClean="0">
                    <a:latin typeface="ＭＳ ゴシック" pitchFamily="49" charset="-128"/>
                    <a:ea typeface="ＭＳ ゴシック" pitchFamily="49" charset="-128"/>
                  </a:rPr>
                  <a:t>　</a:t>
                </a:r>
                <a:r>
                  <a:rPr lang="en-US" altLang="ja-JP" dirty="0" smtClean="0">
                    <a:solidFill>
                      <a:srgbClr val="0070C0"/>
                    </a:solidFill>
                    <a:latin typeface="Calibri" pitchFamily="34" charset="0"/>
                  </a:rPr>
                  <a:t>MC,K</a:t>
                </a:r>
                <a:r>
                  <a:rPr lang="en-US" altLang="ja-JP" baseline="-25000" dirty="0" smtClean="0">
                    <a:solidFill>
                      <a:srgbClr val="0070C0"/>
                    </a:solidFill>
                    <a:latin typeface="Calibri" pitchFamily="34" charset="0"/>
                  </a:rPr>
                  <a:t>L</a:t>
                </a:r>
                <a:r>
                  <a:rPr lang="ja-JP" altLang="en-US" dirty="0" smtClean="0">
                    <a:solidFill>
                      <a:srgbClr val="0070C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→</a:t>
                </a:r>
                <a:r>
                  <a:rPr lang="en-US" altLang="ja-JP" dirty="0" smtClean="0">
                    <a:solidFill>
                      <a:srgbClr val="0070C0"/>
                    </a:solidFill>
                    <a:latin typeface="Symbol" pitchFamily="18" charset="2"/>
                    <a:ea typeface="ＭＳ ゴシック" pitchFamily="49" charset="-128"/>
                  </a:rPr>
                  <a:t>gg</a:t>
                </a:r>
                <a:r>
                  <a:rPr lang="en-US" altLang="ja-JP" dirty="0" smtClean="0">
                    <a:solidFill>
                      <a:srgbClr val="0070C0"/>
                    </a:solidFill>
                    <a:latin typeface="Calibri" pitchFamily="34" charset="0"/>
                    <a:ea typeface="ＭＳ ゴシック" pitchFamily="49" charset="-128"/>
                  </a:rPr>
                  <a:t>, BR5.5×10</a:t>
                </a:r>
                <a:r>
                  <a:rPr lang="en-US" altLang="ja-JP" baseline="30000" dirty="0" smtClean="0">
                    <a:solidFill>
                      <a:srgbClr val="0070C0"/>
                    </a:solidFill>
                    <a:latin typeface="Calibri" pitchFamily="34" charset="0"/>
                    <a:ea typeface="ＭＳ ゴシック" pitchFamily="49" charset="-128"/>
                  </a:rPr>
                  <a:t>-4</a:t>
                </a:r>
                <a:r>
                  <a:rPr lang="ja-JP" altLang="en-US" baseline="30000" dirty="0" smtClean="0">
                    <a:solidFill>
                      <a:srgbClr val="0070C0"/>
                    </a:solidFill>
                    <a:latin typeface="ＭＳ ゴシック" pitchFamily="49" charset="-128"/>
                    <a:ea typeface="ＭＳ ゴシック" pitchFamily="49" charset="-128"/>
                  </a:rPr>
                  <a:t> </a:t>
                </a:r>
                <a:endParaRPr lang="en-US" altLang="ja-JP" baseline="30000" dirty="0" smtClean="0">
                  <a:solidFill>
                    <a:srgbClr val="0070C0"/>
                  </a:solidFill>
                  <a:latin typeface="Calibri" pitchFamily="34" charset="0"/>
                  <a:ea typeface="ＭＳ ゴシック" pitchFamily="49" charset="-128"/>
                </a:endParaRPr>
              </a:p>
              <a:p>
                <a:r>
                  <a:rPr lang="ja-JP" altLang="en-US" dirty="0" smtClean="0">
                    <a:solidFill>
                      <a:srgbClr val="FF66CC"/>
                    </a:solidFill>
                    <a:latin typeface="ＭＳ ゴシック" pitchFamily="49" charset="-128"/>
                    <a:ea typeface="ＭＳ ゴシック" pitchFamily="49" charset="-128"/>
                  </a:rPr>
                  <a:t>桃</a:t>
                </a:r>
                <a:r>
                  <a:rPr lang="en-US" altLang="ja-JP" dirty="0" smtClean="0">
                    <a:latin typeface="ＭＳ ゴシック" pitchFamily="49" charset="-128"/>
                    <a:ea typeface="ＭＳ ゴシック" pitchFamily="49" charset="-128"/>
                  </a:rPr>
                  <a:t>:</a:t>
                </a:r>
                <a:r>
                  <a:rPr lang="ja-JP" altLang="en-US" dirty="0" smtClean="0">
                    <a:latin typeface="Calibri" pitchFamily="34" charset="0"/>
                  </a:rPr>
                  <a:t>　</a:t>
                </a:r>
                <a:r>
                  <a:rPr lang="en-US" altLang="ja-JP" dirty="0" smtClean="0">
                    <a:solidFill>
                      <a:srgbClr val="FF33CC"/>
                    </a:solidFill>
                    <a:latin typeface="Calibri" pitchFamily="34" charset="0"/>
                  </a:rPr>
                  <a:t>  MC sum</a:t>
                </a:r>
              </a:p>
            </p:txBody>
          </p:sp>
          <p:grpSp>
            <p:nvGrpSpPr>
              <p:cNvPr id="44" name="グループ化 43"/>
              <p:cNvGrpSpPr/>
              <p:nvPr/>
            </p:nvGrpSpPr>
            <p:grpSpPr>
              <a:xfrm>
                <a:off x="5572132" y="1437489"/>
                <a:ext cx="500066" cy="348437"/>
                <a:chOff x="7143768" y="142852"/>
                <a:chExt cx="500066" cy="348437"/>
              </a:xfrm>
            </p:grpSpPr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7143768" y="142852"/>
                  <a:ext cx="500066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dirty="0" smtClean="0">
                      <a:solidFill>
                        <a:srgbClr val="00B050"/>
                      </a:solidFill>
                    </a:rPr>
                    <a:t>－</a:t>
                  </a:r>
                  <a:endParaRPr kumimoji="1" lang="ja-JP" altLang="en-US" sz="12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7143768" y="214290"/>
                  <a:ext cx="42862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dirty="0" smtClean="0">
                      <a:solidFill>
                        <a:srgbClr val="00B050"/>
                      </a:solidFill>
                    </a:rPr>
                    <a:t>＋</a:t>
                  </a:r>
                  <a:endParaRPr kumimoji="1" lang="ja-JP" altLang="en-US" sz="1200" dirty="0">
                    <a:solidFill>
                      <a:srgbClr val="00B050"/>
                    </a:solidFill>
                  </a:endParaRPr>
                </a:p>
              </p:txBody>
            </p:sp>
          </p:grpSp>
        </p:grpSp>
        <p:sp>
          <p:nvSpPr>
            <p:cNvPr id="60" name="テキスト ボックス 59"/>
            <p:cNvSpPr txBox="1"/>
            <p:nvPr/>
          </p:nvSpPr>
          <p:spPr>
            <a:xfrm>
              <a:off x="6572264" y="3500438"/>
              <a:ext cx="4286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rgbClr val="00B050"/>
                  </a:solidFill>
                </a:rPr>
                <a:t>＋</a:t>
              </a:r>
              <a:endParaRPr kumimoji="1" lang="ja-JP" alt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6572264" y="3437753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00B0F0"/>
                  </a:solidFill>
                </a:rPr>
                <a:t>―</a:t>
              </a:r>
              <a:endParaRPr kumimoji="1" lang="ja-JP" altLang="en-US" sz="1200" dirty="0">
                <a:solidFill>
                  <a:srgbClr val="00B0F0"/>
                </a:solidFill>
              </a:endParaRPr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 rot="16200000">
            <a:off x="-473665" y="4188417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3741145" y="397410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3143240" y="4565856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285984" y="3786190"/>
            <a:ext cx="1357322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中性モード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2214546" y="650083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16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cxnSp>
        <p:nvCxnSpPr>
          <p:cNvPr id="86" name="直線矢印コネクタ 85"/>
          <p:cNvCxnSpPr/>
          <p:nvPr/>
        </p:nvCxnSpPr>
        <p:spPr>
          <a:xfrm rot="10800000" flipV="1">
            <a:off x="1285852" y="4357694"/>
            <a:ext cx="285752" cy="142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>
            <a:off x="2500298" y="5929330"/>
            <a:ext cx="285752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1500166" y="41433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baseline="30000" dirty="0" smtClean="0">
                <a:latin typeface="Calibri" pitchFamily="34" charset="0"/>
              </a:rPr>
              <a:t>0</a:t>
            </a:r>
            <a:endParaRPr kumimoji="1" lang="ja-JP" altLang="en-US" baseline="30000" dirty="0">
              <a:latin typeface="Symbol" pitchFamily="18" charset="2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214546" y="56435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h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428860" y="450057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:</a:t>
            </a:r>
            <a:r>
              <a:rPr lang="ja-JP" altLang="en-US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コア中性子</a:t>
            </a:r>
            <a:r>
              <a:rPr lang="en-US" altLang="ja-JP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(MC)</a:t>
            </a:r>
            <a:endParaRPr kumimoji="1" lang="ja-JP" altLang="en-US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91" name="グループ化 65"/>
          <p:cNvGrpSpPr/>
          <p:nvPr/>
        </p:nvGrpSpPr>
        <p:grpSpPr>
          <a:xfrm>
            <a:off x="2214546" y="4286256"/>
            <a:ext cx="1357322" cy="1155150"/>
            <a:chOff x="2571736" y="4143380"/>
            <a:chExt cx="1357322" cy="1155150"/>
          </a:xfrm>
        </p:grpSpPr>
        <p:cxnSp>
          <p:nvCxnSpPr>
            <p:cNvPr id="109" name="直線コネクタ 18"/>
            <p:cNvCxnSpPr/>
            <p:nvPr/>
          </p:nvCxnSpPr>
          <p:spPr>
            <a:xfrm>
              <a:off x="2571736" y="4357694"/>
              <a:ext cx="28575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テキスト ボックス 109"/>
            <p:cNvSpPr txBox="1"/>
            <p:nvPr/>
          </p:nvSpPr>
          <p:spPr>
            <a:xfrm>
              <a:off x="2786050" y="414338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ＭＳ ゴシック" pitchFamily="49" charset="-128"/>
                  <a:ea typeface="ＭＳ ゴシック" pitchFamily="49" charset="-128"/>
                </a:rPr>
                <a:t>:</a:t>
              </a:r>
              <a:r>
                <a:rPr kumimoji="1" lang="ja-JP" altLang="en-US" b="1" dirty="0" smtClean="0">
                  <a:latin typeface="ＭＳ ゴシック" pitchFamily="49" charset="-128"/>
                  <a:ea typeface="ＭＳ ゴシック" pitchFamily="49" charset="-128"/>
                </a:rPr>
                <a:t>データ</a:t>
              </a:r>
              <a:endParaRPr kumimoji="1" lang="ja-JP" altLang="en-US" b="1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cxnSp>
          <p:nvCxnSpPr>
            <p:cNvPr id="111" name="直線コネクタ 20"/>
            <p:cNvCxnSpPr/>
            <p:nvPr/>
          </p:nvCxnSpPr>
          <p:spPr>
            <a:xfrm>
              <a:off x="2571736" y="4857760"/>
              <a:ext cx="285752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テキスト ボックス 21"/>
            <p:cNvSpPr txBox="1"/>
            <p:nvPr/>
          </p:nvSpPr>
          <p:spPr>
            <a:xfrm>
              <a:off x="2786050" y="4692859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B050"/>
                  </a:solidFill>
                  <a:latin typeface="ＭＳ ゴシック" pitchFamily="49" charset="-128"/>
                  <a:ea typeface="ＭＳ ゴシック" pitchFamily="49" charset="-128"/>
                </a:rPr>
                <a:t>:Ke3(MC)</a:t>
              </a:r>
              <a:endParaRPr kumimoji="1" lang="ja-JP" altLang="en-US" b="1" dirty="0">
                <a:solidFill>
                  <a:srgbClr val="00B05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cxnSp>
          <p:nvCxnSpPr>
            <p:cNvPr id="113" name="直線コネクタ 112"/>
            <p:cNvCxnSpPr/>
            <p:nvPr/>
          </p:nvCxnSpPr>
          <p:spPr>
            <a:xfrm>
              <a:off x="2571736" y="4572008"/>
              <a:ext cx="285752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>
              <a:off x="2571736" y="5143512"/>
              <a:ext cx="285752" cy="1588"/>
            </a:xfrm>
            <a:prstGeom prst="lin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テキスト ボックス 114"/>
            <p:cNvSpPr txBox="1"/>
            <p:nvPr/>
          </p:nvSpPr>
          <p:spPr>
            <a:xfrm>
              <a:off x="2786050" y="492919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33CC"/>
                  </a:solidFill>
                  <a:latin typeface="ＭＳ ゴシック" pitchFamily="49" charset="-128"/>
                  <a:ea typeface="ＭＳ ゴシック" pitchFamily="49" charset="-128"/>
                </a:rPr>
                <a:t>:MC sum</a:t>
              </a:r>
              <a:endParaRPr kumimoji="1" lang="ja-JP" altLang="en-US" b="1" dirty="0">
                <a:solidFill>
                  <a:srgbClr val="FF33CC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28596" y="4286256"/>
            <a:ext cx="8358246" cy="2176153"/>
            <a:chOff x="428596" y="4286256"/>
            <a:chExt cx="8358246" cy="2176153"/>
          </a:xfrm>
        </p:grpSpPr>
        <p:sp>
          <p:nvSpPr>
            <p:cNvPr id="5" name="正方形/長方形 4"/>
            <p:cNvSpPr/>
            <p:nvPr/>
          </p:nvSpPr>
          <p:spPr>
            <a:xfrm>
              <a:off x="428596" y="4319293"/>
              <a:ext cx="8358246" cy="21431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00034" y="4286256"/>
              <a:ext cx="6643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m</a:t>
              </a:r>
              <a:r>
                <a:rPr kumimoji="1" lang="en-US" altLang="ja-JP" sz="2400" dirty="0" smtClean="0">
                  <a:latin typeface="Calibri" pitchFamily="34" charset="0"/>
                </a:rPr>
                <a:t>={(E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1</a:t>
              </a:r>
              <a:r>
                <a:rPr kumimoji="1" lang="en-US" altLang="ja-JP" sz="2400" dirty="0" smtClean="0">
                  <a:latin typeface="Calibri" pitchFamily="34" charset="0"/>
                </a:rPr>
                <a:t>+E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)</a:t>
              </a:r>
              <a:r>
                <a:rPr kumimoji="1" lang="en-US" altLang="ja-JP" sz="2400" baseline="30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-(Px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1</a:t>
              </a:r>
              <a:r>
                <a:rPr kumimoji="1" lang="en-US" altLang="ja-JP" sz="2400" dirty="0" smtClean="0">
                  <a:latin typeface="Calibri" pitchFamily="34" charset="0"/>
                </a:rPr>
                <a:t>+Px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)</a:t>
              </a:r>
              <a:r>
                <a:rPr kumimoji="1" lang="en-US" altLang="ja-JP" sz="2400" baseline="30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-(Py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1</a:t>
              </a:r>
              <a:r>
                <a:rPr kumimoji="1" lang="en-US" altLang="ja-JP" sz="2400" dirty="0" smtClean="0">
                  <a:latin typeface="Calibri" pitchFamily="34" charset="0"/>
                </a:rPr>
                <a:t>+Py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)</a:t>
              </a:r>
              <a:r>
                <a:rPr kumimoji="1" lang="en-US" altLang="ja-JP" sz="2400" baseline="30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-(Pz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1</a:t>
              </a:r>
              <a:r>
                <a:rPr kumimoji="1" lang="en-US" altLang="ja-JP" sz="2400" dirty="0" smtClean="0">
                  <a:latin typeface="Calibri" pitchFamily="34" charset="0"/>
                </a:rPr>
                <a:t>+Pz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)</a:t>
              </a:r>
              <a:r>
                <a:rPr kumimoji="1" lang="en-US" altLang="ja-JP" sz="2400" baseline="30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}</a:t>
              </a:r>
              <a:r>
                <a:rPr kumimoji="1" lang="en-US" altLang="ja-JP" sz="2400" baseline="30000" dirty="0" smtClean="0">
                  <a:latin typeface="Calibri" pitchFamily="34" charset="0"/>
                </a:rPr>
                <a:t>1/2</a:t>
              </a:r>
              <a:endParaRPr kumimoji="1" lang="ja-JP" altLang="en-US" sz="2400" baseline="30000" dirty="0">
                <a:latin typeface="Calibri" pitchFamily="34" charset="0"/>
              </a:endParaRPr>
            </a:p>
          </p:txBody>
        </p:sp>
        <p:grpSp>
          <p:nvGrpSpPr>
            <p:cNvPr id="7" name="グループ化 90"/>
            <p:cNvGrpSpPr/>
            <p:nvPr/>
          </p:nvGrpSpPr>
          <p:grpSpPr>
            <a:xfrm>
              <a:off x="2643174" y="4735779"/>
              <a:ext cx="6072230" cy="797960"/>
              <a:chOff x="2643174" y="5429264"/>
              <a:chExt cx="6072230" cy="797960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2643174" y="5715016"/>
                <a:ext cx="1643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Calibri" pitchFamily="34" charset="0"/>
                  </a:rPr>
                  <a:t>(Px</a:t>
                </a:r>
                <a:r>
                  <a:rPr lang="en-US" altLang="ja-JP" baseline="-25000" dirty="0" smtClean="0">
                    <a:latin typeface="Calibri" pitchFamily="34" charset="0"/>
                  </a:rPr>
                  <a:t>1</a:t>
                </a:r>
                <a:r>
                  <a:rPr lang="en-US" altLang="ja-JP" dirty="0" smtClean="0">
                    <a:latin typeface="Calibri" pitchFamily="34" charset="0"/>
                  </a:rPr>
                  <a:t>,Py</a:t>
                </a:r>
                <a:r>
                  <a:rPr lang="en-US" altLang="ja-JP" baseline="-25000" dirty="0" smtClean="0">
                    <a:latin typeface="Calibri" pitchFamily="34" charset="0"/>
                  </a:rPr>
                  <a:t>1</a:t>
                </a:r>
                <a:r>
                  <a:rPr lang="en-US" altLang="ja-JP" dirty="0" smtClean="0">
                    <a:latin typeface="Calibri" pitchFamily="34" charset="0"/>
                  </a:rPr>
                  <a:t>,Pz</a:t>
                </a:r>
                <a:r>
                  <a:rPr lang="en-US" altLang="ja-JP" baseline="-25000" dirty="0" smtClean="0">
                    <a:latin typeface="Calibri" pitchFamily="34" charset="0"/>
                  </a:rPr>
                  <a:t>1</a:t>
                </a:r>
                <a:r>
                  <a:rPr lang="en-US" altLang="ja-JP" dirty="0" smtClean="0">
                    <a:latin typeface="Calibri" pitchFamily="34" charset="0"/>
                  </a:rPr>
                  <a:t>)=</a:t>
                </a:r>
                <a:endParaRPr kumimoji="1" lang="ja-JP" altLang="en-US" baseline="-25000" dirty="0"/>
              </a:p>
            </p:txBody>
          </p:sp>
          <p:grpSp>
            <p:nvGrpSpPr>
              <p:cNvPr id="28" name="グループ化 77"/>
              <p:cNvGrpSpPr/>
              <p:nvPr/>
            </p:nvGrpSpPr>
            <p:grpSpPr>
              <a:xfrm>
                <a:off x="4071934" y="5429264"/>
                <a:ext cx="1571636" cy="797960"/>
                <a:chOff x="4071934" y="5429264"/>
                <a:chExt cx="1571636" cy="797960"/>
              </a:xfrm>
            </p:grpSpPr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4071934" y="5857892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+d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endParaRPr kumimoji="1" lang="ja-JP" altLang="en-US" baseline="30000" dirty="0"/>
                </a:p>
              </p:txBody>
            </p:sp>
            <p:sp>
              <p:nvSpPr>
                <p:cNvPr id="42" name="正方形/長方形 41"/>
                <p:cNvSpPr/>
                <p:nvPr/>
              </p:nvSpPr>
              <p:spPr>
                <a:xfrm>
                  <a:off x="4126600" y="5429264"/>
                  <a:ext cx="14526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(E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-m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e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 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r>
                    <a:rPr lang="en-US" altLang="ja-JP" dirty="0" smtClean="0">
                      <a:latin typeface="Calibri" pitchFamily="34" charset="0"/>
                    </a:rPr>
                    <a:t>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endParaRPr lang="ja-JP" altLang="en-US" dirty="0"/>
                </a:p>
              </p:txBody>
            </p:sp>
            <p:cxnSp>
              <p:nvCxnSpPr>
                <p:cNvPr id="43" name="直線コネクタ 42"/>
                <p:cNvCxnSpPr/>
                <p:nvPr/>
              </p:nvCxnSpPr>
              <p:spPr>
                <a:xfrm>
                  <a:off x="4143372" y="5857892"/>
                  <a:ext cx="135732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グループ化 78"/>
              <p:cNvGrpSpPr/>
              <p:nvPr/>
            </p:nvGrpSpPr>
            <p:grpSpPr>
              <a:xfrm>
                <a:off x="5572132" y="5857892"/>
                <a:ext cx="1571636" cy="369332"/>
                <a:chOff x="4071934" y="5857892"/>
                <a:chExt cx="1571636" cy="369332"/>
              </a:xfrm>
            </p:grpSpPr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4071934" y="5857892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+d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endParaRPr kumimoji="1" lang="ja-JP" altLang="en-US" baseline="30000" dirty="0"/>
                </a:p>
              </p:txBody>
            </p:sp>
            <p:cxnSp>
              <p:nvCxnSpPr>
                <p:cNvPr id="40" name="直線コネクタ 39"/>
                <p:cNvCxnSpPr/>
                <p:nvPr/>
              </p:nvCxnSpPr>
              <p:spPr>
                <a:xfrm>
                  <a:off x="4143372" y="5857892"/>
                  <a:ext cx="135732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グループ化 82"/>
              <p:cNvGrpSpPr/>
              <p:nvPr/>
            </p:nvGrpSpPr>
            <p:grpSpPr>
              <a:xfrm>
                <a:off x="7072330" y="5857892"/>
                <a:ext cx="1571636" cy="369332"/>
                <a:chOff x="4071934" y="5857892"/>
                <a:chExt cx="1571636" cy="369332"/>
              </a:xfrm>
            </p:grpSpPr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4071934" y="5857892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+d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endParaRPr kumimoji="1" lang="ja-JP" altLang="en-US" baseline="30000" dirty="0"/>
                </a:p>
              </p:txBody>
            </p:sp>
            <p:cxnSp>
              <p:nvCxnSpPr>
                <p:cNvPr id="37" name="直線コネクタ 36"/>
                <p:cNvCxnSpPr/>
                <p:nvPr/>
              </p:nvCxnSpPr>
              <p:spPr>
                <a:xfrm>
                  <a:off x="4143372" y="5857892"/>
                  <a:ext cx="135732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テキスト ボックス 30"/>
              <p:cNvSpPr txBox="1"/>
              <p:nvPr/>
            </p:nvSpPr>
            <p:spPr>
              <a:xfrm>
                <a:off x="5429256" y="5857892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,</a:t>
                </a:r>
                <a:endParaRPr kumimoji="1" lang="ja-JP" altLang="en-US" dirty="0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6929454" y="5857892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,</a:t>
                </a:r>
                <a:endParaRPr kumimoji="1" lang="ja-JP" altLang="en-US" dirty="0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3929058" y="5507196"/>
                <a:ext cx="2857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dirty="0" smtClean="0"/>
                  <a:t>{</a:t>
                </a:r>
                <a:endParaRPr kumimoji="1" lang="ja-JP" altLang="en-US" sz="4000" dirty="0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8429652" y="5500702"/>
                <a:ext cx="2857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 smtClean="0"/>
                  <a:t>}</a:t>
                </a:r>
                <a:endParaRPr kumimoji="1" lang="ja-JP" altLang="en-US" sz="4000" dirty="0"/>
              </a:p>
            </p:txBody>
          </p:sp>
        </p:grpSp>
        <p:grpSp>
          <p:nvGrpSpPr>
            <p:cNvPr id="8" name="グループ化 91"/>
            <p:cNvGrpSpPr/>
            <p:nvPr/>
          </p:nvGrpSpPr>
          <p:grpSpPr>
            <a:xfrm>
              <a:off x="2652698" y="5664473"/>
              <a:ext cx="6072230" cy="726522"/>
              <a:chOff x="2643174" y="5500702"/>
              <a:chExt cx="6072230" cy="726522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2643174" y="5715016"/>
                <a:ext cx="1643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Calibri" pitchFamily="34" charset="0"/>
                  </a:rPr>
                  <a:t>(Px</a:t>
                </a:r>
                <a:r>
                  <a:rPr lang="en-US" altLang="ja-JP" baseline="-25000" dirty="0" smtClean="0">
                    <a:latin typeface="Calibri" pitchFamily="34" charset="0"/>
                  </a:rPr>
                  <a:t>2</a:t>
                </a:r>
                <a:r>
                  <a:rPr lang="en-US" altLang="ja-JP" dirty="0" smtClean="0">
                    <a:latin typeface="Calibri" pitchFamily="34" charset="0"/>
                  </a:rPr>
                  <a:t>,Py</a:t>
                </a:r>
                <a:r>
                  <a:rPr lang="en-US" altLang="ja-JP" baseline="-25000" dirty="0" smtClean="0">
                    <a:latin typeface="Calibri" pitchFamily="34" charset="0"/>
                  </a:rPr>
                  <a:t>2</a:t>
                </a:r>
                <a:r>
                  <a:rPr lang="en-US" altLang="ja-JP" dirty="0" smtClean="0">
                    <a:latin typeface="Calibri" pitchFamily="34" charset="0"/>
                  </a:rPr>
                  <a:t>,Pz</a:t>
                </a:r>
                <a:r>
                  <a:rPr lang="en-US" altLang="ja-JP" baseline="-25000" dirty="0" smtClean="0">
                    <a:latin typeface="Calibri" pitchFamily="34" charset="0"/>
                  </a:rPr>
                  <a:t>2</a:t>
                </a:r>
                <a:r>
                  <a:rPr lang="en-US" altLang="ja-JP" dirty="0" smtClean="0">
                    <a:latin typeface="Calibri" pitchFamily="34" charset="0"/>
                  </a:rPr>
                  <a:t>)=</a:t>
                </a:r>
                <a:endParaRPr kumimoji="1" lang="ja-JP" altLang="en-US" baseline="-25000" dirty="0"/>
              </a:p>
            </p:txBody>
          </p:sp>
          <p:grpSp>
            <p:nvGrpSpPr>
              <p:cNvPr id="11" name="グループ化 77"/>
              <p:cNvGrpSpPr/>
              <p:nvPr/>
            </p:nvGrpSpPr>
            <p:grpSpPr>
              <a:xfrm>
                <a:off x="4071934" y="5857892"/>
                <a:ext cx="1571636" cy="369332"/>
                <a:chOff x="4071934" y="5857892"/>
                <a:chExt cx="1571636" cy="369332"/>
              </a:xfrm>
            </p:grpSpPr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4071934" y="5857892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+d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endParaRPr kumimoji="1" lang="ja-JP" altLang="en-US" baseline="30000" dirty="0"/>
                </a:p>
              </p:txBody>
            </p:sp>
            <p:cxnSp>
              <p:nvCxnSpPr>
                <p:cNvPr id="26" name="直線コネクタ 25"/>
                <p:cNvCxnSpPr/>
                <p:nvPr/>
              </p:nvCxnSpPr>
              <p:spPr>
                <a:xfrm>
                  <a:off x="4143372" y="5857892"/>
                  <a:ext cx="135732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グループ化 78"/>
              <p:cNvGrpSpPr/>
              <p:nvPr/>
            </p:nvGrpSpPr>
            <p:grpSpPr>
              <a:xfrm>
                <a:off x="5572132" y="5857892"/>
                <a:ext cx="1571636" cy="369332"/>
                <a:chOff x="4071934" y="5857892"/>
                <a:chExt cx="1571636" cy="369332"/>
              </a:xfrm>
            </p:grpSpPr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4071934" y="5857892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+d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endParaRPr kumimoji="1" lang="ja-JP" altLang="en-US" baseline="30000" dirty="0"/>
                </a:p>
              </p:txBody>
            </p: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4143372" y="5857892"/>
                  <a:ext cx="135732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グループ化 82"/>
              <p:cNvGrpSpPr/>
              <p:nvPr/>
            </p:nvGrpSpPr>
            <p:grpSpPr>
              <a:xfrm>
                <a:off x="7072330" y="5857892"/>
                <a:ext cx="1571636" cy="369332"/>
                <a:chOff x="4071934" y="5857892"/>
                <a:chExt cx="1571636" cy="369332"/>
              </a:xfrm>
            </p:grpSpPr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4071934" y="5857892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+d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endParaRPr kumimoji="1" lang="ja-JP" altLang="en-US" baseline="30000" dirty="0"/>
                </a:p>
              </p:txBody>
            </p: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4143372" y="5857892"/>
                  <a:ext cx="135732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テキスト ボックス 13"/>
              <p:cNvSpPr txBox="1"/>
              <p:nvPr/>
            </p:nvSpPr>
            <p:spPr>
              <a:xfrm>
                <a:off x="5429256" y="5857892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,</a:t>
                </a:r>
                <a:endParaRPr kumimoji="1" lang="ja-JP" altLang="en-US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6929454" y="5857892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,</a:t>
                </a:r>
                <a:endParaRPr kumimoji="1" lang="ja-JP" altLang="en-US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3929058" y="5507196"/>
                <a:ext cx="2857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dirty="0" smtClean="0"/>
                  <a:t>{</a:t>
                </a:r>
                <a:endParaRPr kumimoji="1" lang="ja-JP" altLang="en-US" sz="4000" dirty="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8429652" y="5500702"/>
                <a:ext cx="2857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 smtClean="0"/>
                  <a:t>}</a:t>
                </a:r>
                <a:endParaRPr kumimoji="1" lang="ja-JP" altLang="en-US" sz="4000" dirty="0"/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1714480" y="5021531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ＭＳ ゴシック" pitchFamily="49" charset="-128"/>
                  <a:ea typeface="ＭＳ ゴシック" pitchFamily="49" charset="-128"/>
                </a:rPr>
                <a:t>ただし、</a:t>
              </a:r>
              <a:endParaRPr kumimoji="1" lang="ja-JP" altLang="en-US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76" name="テキスト ボックス 75"/>
          <p:cNvSpPr txBox="1"/>
          <p:nvPr/>
        </p:nvSpPr>
        <p:spPr>
          <a:xfrm>
            <a:off x="2214546" y="-2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Event</a:t>
            </a:r>
            <a:r>
              <a:rPr kumimoji="1" lang="ja-JP" altLang="en-US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の再構成</a:t>
            </a:r>
            <a:endParaRPr kumimoji="1" lang="ja-JP" altLang="en-US" sz="4000" dirty="0">
              <a:solidFill>
                <a:schemeClr val="accent5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77" name="グループ化 76"/>
          <p:cNvGrpSpPr/>
          <p:nvPr/>
        </p:nvGrpSpPr>
        <p:grpSpPr>
          <a:xfrm>
            <a:off x="428596" y="1357298"/>
            <a:ext cx="8358246" cy="2176153"/>
            <a:chOff x="428596" y="4286256"/>
            <a:chExt cx="8358246" cy="2176153"/>
          </a:xfrm>
        </p:grpSpPr>
        <p:sp>
          <p:nvSpPr>
            <p:cNvPr id="78" name="正方形/長方形 77"/>
            <p:cNvSpPr/>
            <p:nvPr/>
          </p:nvSpPr>
          <p:spPr>
            <a:xfrm>
              <a:off x="428596" y="4319293"/>
              <a:ext cx="8358246" cy="21431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500034" y="4286256"/>
              <a:ext cx="6643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m</a:t>
              </a:r>
              <a:r>
                <a:rPr kumimoji="1" lang="en-US" altLang="ja-JP" sz="2400" dirty="0" smtClean="0">
                  <a:latin typeface="Calibri" pitchFamily="34" charset="0"/>
                </a:rPr>
                <a:t>={(E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1</a:t>
              </a:r>
              <a:r>
                <a:rPr kumimoji="1" lang="en-US" altLang="ja-JP" sz="2400" dirty="0" smtClean="0">
                  <a:latin typeface="Calibri" pitchFamily="34" charset="0"/>
                </a:rPr>
                <a:t>+E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)</a:t>
              </a:r>
              <a:r>
                <a:rPr kumimoji="1" lang="en-US" altLang="ja-JP" sz="2400" baseline="30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-(Px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1</a:t>
              </a:r>
              <a:r>
                <a:rPr kumimoji="1" lang="en-US" altLang="ja-JP" sz="2400" dirty="0" smtClean="0">
                  <a:latin typeface="Calibri" pitchFamily="34" charset="0"/>
                </a:rPr>
                <a:t>+Px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)</a:t>
              </a:r>
              <a:r>
                <a:rPr kumimoji="1" lang="en-US" altLang="ja-JP" sz="2400" baseline="30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-(Py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1</a:t>
              </a:r>
              <a:r>
                <a:rPr kumimoji="1" lang="en-US" altLang="ja-JP" sz="2400" dirty="0" smtClean="0">
                  <a:latin typeface="Calibri" pitchFamily="34" charset="0"/>
                </a:rPr>
                <a:t>+Py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)</a:t>
              </a:r>
              <a:r>
                <a:rPr kumimoji="1" lang="en-US" altLang="ja-JP" sz="2400" baseline="30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-(Pz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1</a:t>
              </a:r>
              <a:r>
                <a:rPr kumimoji="1" lang="en-US" altLang="ja-JP" sz="2400" dirty="0" smtClean="0">
                  <a:latin typeface="Calibri" pitchFamily="34" charset="0"/>
                </a:rPr>
                <a:t>+Pz</a:t>
              </a:r>
              <a:r>
                <a:rPr kumimoji="1" lang="en-US" altLang="ja-JP" sz="2400" baseline="-25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)</a:t>
              </a:r>
              <a:r>
                <a:rPr kumimoji="1" lang="en-US" altLang="ja-JP" sz="2400" baseline="30000" dirty="0" smtClean="0">
                  <a:latin typeface="Calibri" pitchFamily="34" charset="0"/>
                </a:rPr>
                <a:t>2</a:t>
              </a:r>
              <a:r>
                <a:rPr kumimoji="1" lang="en-US" altLang="ja-JP" sz="2400" dirty="0" smtClean="0">
                  <a:latin typeface="Calibri" pitchFamily="34" charset="0"/>
                </a:rPr>
                <a:t>}</a:t>
              </a:r>
              <a:r>
                <a:rPr kumimoji="1" lang="en-US" altLang="ja-JP" sz="2400" baseline="30000" dirty="0" smtClean="0">
                  <a:latin typeface="Calibri" pitchFamily="34" charset="0"/>
                </a:rPr>
                <a:t>1/2</a:t>
              </a:r>
              <a:endParaRPr kumimoji="1" lang="ja-JP" altLang="en-US" sz="2400" baseline="30000" dirty="0">
                <a:latin typeface="Calibri" pitchFamily="34" charset="0"/>
              </a:endParaRPr>
            </a:p>
          </p:txBody>
        </p:sp>
        <p:grpSp>
          <p:nvGrpSpPr>
            <p:cNvPr id="80" name="グループ化 90"/>
            <p:cNvGrpSpPr/>
            <p:nvPr/>
          </p:nvGrpSpPr>
          <p:grpSpPr>
            <a:xfrm>
              <a:off x="2643174" y="4735779"/>
              <a:ext cx="6072230" cy="797960"/>
              <a:chOff x="2643174" y="5429264"/>
              <a:chExt cx="6072230" cy="797960"/>
            </a:xfrm>
          </p:grpSpPr>
          <p:sp>
            <p:nvSpPr>
              <p:cNvPr id="100" name="テキスト ボックス 99"/>
              <p:cNvSpPr txBox="1"/>
              <p:nvPr/>
            </p:nvSpPr>
            <p:spPr>
              <a:xfrm>
                <a:off x="2643174" y="5715016"/>
                <a:ext cx="1643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Calibri" pitchFamily="34" charset="0"/>
                  </a:rPr>
                  <a:t>(Px</a:t>
                </a:r>
                <a:r>
                  <a:rPr lang="en-US" altLang="ja-JP" baseline="-25000" dirty="0" smtClean="0">
                    <a:latin typeface="Calibri" pitchFamily="34" charset="0"/>
                  </a:rPr>
                  <a:t>1</a:t>
                </a:r>
                <a:r>
                  <a:rPr lang="en-US" altLang="ja-JP" dirty="0" smtClean="0">
                    <a:latin typeface="Calibri" pitchFamily="34" charset="0"/>
                  </a:rPr>
                  <a:t>,Py</a:t>
                </a:r>
                <a:r>
                  <a:rPr lang="en-US" altLang="ja-JP" baseline="-25000" dirty="0" smtClean="0">
                    <a:latin typeface="Calibri" pitchFamily="34" charset="0"/>
                  </a:rPr>
                  <a:t>1</a:t>
                </a:r>
                <a:r>
                  <a:rPr lang="en-US" altLang="ja-JP" dirty="0" smtClean="0">
                    <a:latin typeface="Calibri" pitchFamily="34" charset="0"/>
                  </a:rPr>
                  <a:t>,Pz</a:t>
                </a:r>
                <a:r>
                  <a:rPr lang="en-US" altLang="ja-JP" baseline="-25000" dirty="0" smtClean="0">
                    <a:latin typeface="Calibri" pitchFamily="34" charset="0"/>
                  </a:rPr>
                  <a:t>1</a:t>
                </a:r>
                <a:r>
                  <a:rPr lang="en-US" altLang="ja-JP" dirty="0" smtClean="0">
                    <a:latin typeface="Calibri" pitchFamily="34" charset="0"/>
                  </a:rPr>
                  <a:t>)=</a:t>
                </a:r>
                <a:endParaRPr kumimoji="1" lang="ja-JP" altLang="en-US" baseline="-25000" dirty="0"/>
              </a:p>
            </p:txBody>
          </p:sp>
          <p:grpSp>
            <p:nvGrpSpPr>
              <p:cNvPr id="101" name="グループ化 77"/>
              <p:cNvGrpSpPr/>
              <p:nvPr/>
            </p:nvGrpSpPr>
            <p:grpSpPr>
              <a:xfrm>
                <a:off x="4071934" y="5429264"/>
                <a:ext cx="1571636" cy="797960"/>
                <a:chOff x="4071934" y="5429264"/>
                <a:chExt cx="1571636" cy="797960"/>
              </a:xfrm>
            </p:grpSpPr>
            <p:sp>
              <p:nvSpPr>
                <p:cNvPr id="114" name="テキスト ボックス 113"/>
                <p:cNvSpPr txBox="1"/>
                <p:nvPr/>
              </p:nvSpPr>
              <p:spPr>
                <a:xfrm>
                  <a:off x="4071934" y="5857892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+d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endParaRPr kumimoji="1" lang="ja-JP" altLang="en-US" baseline="30000" dirty="0"/>
                </a:p>
              </p:txBody>
            </p:sp>
            <p:sp>
              <p:nvSpPr>
                <p:cNvPr id="115" name="正方形/長方形 114"/>
                <p:cNvSpPr/>
                <p:nvPr/>
              </p:nvSpPr>
              <p:spPr>
                <a:xfrm>
                  <a:off x="4429124" y="5429264"/>
                  <a:ext cx="5533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E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dirty="0" smtClean="0">
                      <a:latin typeface="Calibri" pitchFamily="34" charset="0"/>
                    </a:rPr>
                    <a:t>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endParaRPr lang="ja-JP" altLang="en-US" dirty="0"/>
                </a:p>
              </p:txBody>
            </p:sp>
            <p:cxnSp>
              <p:nvCxnSpPr>
                <p:cNvPr id="116" name="直線コネクタ 115"/>
                <p:cNvCxnSpPr/>
                <p:nvPr/>
              </p:nvCxnSpPr>
              <p:spPr>
                <a:xfrm>
                  <a:off x="4143372" y="5857892"/>
                  <a:ext cx="135732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グループ化 78"/>
              <p:cNvGrpSpPr/>
              <p:nvPr/>
            </p:nvGrpSpPr>
            <p:grpSpPr>
              <a:xfrm>
                <a:off x="5572132" y="5429264"/>
                <a:ext cx="1571636" cy="797960"/>
                <a:chOff x="4071934" y="5429264"/>
                <a:chExt cx="1571636" cy="797960"/>
              </a:xfrm>
            </p:grpSpPr>
            <p:sp>
              <p:nvSpPr>
                <p:cNvPr id="111" name="テキスト ボックス 110"/>
                <p:cNvSpPr txBox="1"/>
                <p:nvPr/>
              </p:nvSpPr>
              <p:spPr>
                <a:xfrm>
                  <a:off x="4071934" y="5857892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+d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endParaRPr kumimoji="1" lang="ja-JP" altLang="en-US" baseline="30000" dirty="0"/>
                </a:p>
              </p:txBody>
            </p:sp>
            <p:sp>
              <p:nvSpPr>
                <p:cNvPr id="112" name="正方形/長方形 111"/>
                <p:cNvSpPr/>
                <p:nvPr/>
              </p:nvSpPr>
              <p:spPr>
                <a:xfrm>
                  <a:off x="4429124" y="5429264"/>
                  <a:ext cx="5581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E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dirty="0" smtClean="0">
                      <a:latin typeface="Calibri" pitchFamily="34" charset="0"/>
                    </a:rPr>
                    <a:t>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endParaRPr lang="ja-JP" altLang="en-US" dirty="0"/>
                </a:p>
              </p:txBody>
            </p:sp>
            <p:cxnSp>
              <p:nvCxnSpPr>
                <p:cNvPr id="113" name="直線コネクタ 112"/>
                <p:cNvCxnSpPr/>
                <p:nvPr/>
              </p:nvCxnSpPr>
              <p:spPr>
                <a:xfrm>
                  <a:off x="4143372" y="5857892"/>
                  <a:ext cx="135732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グループ化 82"/>
              <p:cNvGrpSpPr/>
              <p:nvPr/>
            </p:nvGrpSpPr>
            <p:grpSpPr>
              <a:xfrm>
                <a:off x="7072330" y="5429264"/>
                <a:ext cx="1571636" cy="797960"/>
                <a:chOff x="4071934" y="5429264"/>
                <a:chExt cx="1571636" cy="797960"/>
              </a:xfrm>
            </p:grpSpPr>
            <p:sp>
              <p:nvSpPr>
                <p:cNvPr id="108" name="テキスト ボックス 107"/>
                <p:cNvSpPr txBox="1"/>
                <p:nvPr/>
              </p:nvSpPr>
              <p:spPr>
                <a:xfrm>
                  <a:off x="4071934" y="5857892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+d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endParaRPr kumimoji="1" lang="ja-JP" altLang="en-US" baseline="30000" dirty="0"/>
                </a:p>
              </p:txBody>
            </p:sp>
            <p:sp>
              <p:nvSpPr>
                <p:cNvPr id="109" name="正方形/長方形 108"/>
                <p:cNvSpPr/>
                <p:nvPr/>
              </p:nvSpPr>
              <p:spPr>
                <a:xfrm>
                  <a:off x="4429124" y="5429264"/>
                  <a:ext cx="4972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E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1</a:t>
                  </a:r>
                  <a:r>
                    <a:rPr lang="en-US" altLang="ja-JP" dirty="0" smtClean="0">
                      <a:latin typeface="Calibri" pitchFamily="34" charset="0"/>
                    </a:rPr>
                    <a:t>d</a:t>
                  </a:r>
                  <a:endParaRPr lang="ja-JP" altLang="en-US" dirty="0"/>
                </a:p>
              </p:txBody>
            </p:sp>
            <p:cxnSp>
              <p:nvCxnSpPr>
                <p:cNvPr id="110" name="直線コネクタ 109"/>
                <p:cNvCxnSpPr/>
                <p:nvPr/>
              </p:nvCxnSpPr>
              <p:spPr>
                <a:xfrm>
                  <a:off x="4143372" y="5857892"/>
                  <a:ext cx="135732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テキスト ボックス 103"/>
              <p:cNvSpPr txBox="1"/>
              <p:nvPr/>
            </p:nvSpPr>
            <p:spPr>
              <a:xfrm>
                <a:off x="5429256" y="5857892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,</a:t>
                </a:r>
                <a:endParaRPr kumimoji="1" lang="ja-JP" altLang="en-US" dirty="0"/>
              </a:p>
            </p:txBody>
          </p:sp>
          <p:sp>
            <p:nvSpPr>
              <p:cNvPr id="105" name="テキスト ボックス 104"/>
              <p:cNvSpPr txBox="1"/>
              <p:nvPr/>
            </p:nvSpPr>
            <p:spPr>
              <a:xfrm>
                <a:off x="6929454" y="5857892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,</a:t>
                </a:r>
                <a:endParaRPr kumimoji="1" lang="ja-JP" altLang="en-US" dirty="0"/>
              </a:p>
            </p:txBody>
          </p:sp>
          <p:sp>
            <p:nvSpPr>
              <p:cNvPr id="106" name="テキスト ボックス 105"/>
              <p:cNvSpPr txBox="1"/>
              <p:nvPr/>
            </p:nvSpPr>
            <p:spPr>
              <a:xfrm>
                <a:off x="3929058" y="5507196"/>
                <a:ext cx="2857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dirty="0" smtClean="0"/>
                  <a:t>{</a:t>
                </a:r>
                <a:endParaRPr kumimoji="1" lang="ja-JP" altLang="en-US" sz="4000" dirty="0"/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8429652" y="5500702"/>
                <a:ext cx="2857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 smtClean="0"/>
                  <a:t>}</a:t>
                </a:r>
                <a:endParaRPr kumimoji="1" lang="ja-JP" altLang="en-US" sz="4000" dirty="0"/>
              </a:p>
            </p:txBody>
          </p:sp>
        </p:grpSp>
        <p:grpSp>
          <p:nvGrpSpPr>
            <p:cNvPr id="81" name="グループ化 91"/>
            <p:cNvGrpSpPr/>
            <p:nvPr/>
          </p:nvGrpSpPr>
          <p:grpSpPr>
            <a:xfrm>
              <a:off x="2652698" y="5593035"/>
              <a:ext cx="6072230" cy="797960"/>
              <a:chOff x="2643174" y="5429264"/>
              <a:chExt cx="6072230" cy="797960"/>
            </a:xfrm>
          </p:grpSpPr>
          <p:sp>
            <p:nvSpPr>
              <p:cNvPr id="83" name="テキスト ボックス 82"/>
              <p:cNvSpPr txBox="1"/>
              <p:nvPr/>
            </p:nvSpPr>
            <p:spPr>
              <a:xfrm>
                <a:off x="2643174" y="5715016"/>
                <a:ext cx="1643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Calibri" pitchFamily="34" charset="0"/>
                  </a:rPr>
                  <a:t>(Px</a:t>
                </a:r>
                <a:r>
                  <a:rPr lang="en-US" altLang="ja-JP" baseline="-25000" dirty="0" smtClean="0">
                    <a:latin typeface="Calibri" pitchFamily="34" charset="0"/>
                  </a:rPr>
                  <a:t>2</a:t>
                </a:r>
                <a:r>
                  <a:rPr lang="en-US" altLang="ja-JP" dirty="0" smtClean="0">
                    <a:latin typeface="Calibri" pitchFamily="34" charset="0"/>
                  </a:rPr>
                  <a:t>,Py</a:t>
                </a:r>
                <a:r>
                  <a:rPr lang="en-US" altLang="ja-JP" baseline="-25000" dirty="0" smtClean="0">
                    <a:latin typeface="Calibri" pitchFamily="34" charset="0"/>
                  </a:rPr>
                  <a:t>2</a:t>
                </a:r>
                <a:r>
                  <a:rPr lang="en-US" altLang="ja-JP" dirty="0" smtClean="0">
                    <a:latin typeface="Calibri" pitchFamily="34" charset="0"/>
                  </a:rPr>
                  <a:t>,Pz</a:t>
                </a:r>
                <a:r>
                  <a:rPr lang="en-US" altLang="ja-JP" baseline="-25000" dirty="0" smtClean="0">
                    <a:latin typeface="Calibri" pitchFamily="34" charset="0"/>
                  </a:rPr>
                  <a:t>2</a:t>
                </a:r>
                <a:r>
                  <a:rPr lang="en-US" altLang="ja-JP" dirty="0" smtClean="0">
                    <a:latin typeface="Calibri" pitchFamily="34" charset="0"/>
                  </a:rPr>
                  <a:t>)=</a:t>
                </a:r>
                <a:endParaRPr kumimoji="1" lang="ja-JP" altLang="en-US" baseline="-25000" dirty="0"/>
              </a:p>
            </p:txBody>
          </p:sp>
          <p:grpSp>
            <p:nvGrpSpPr>
              <p:cNvPr id="84" name="グループ化 77"/>
              <p:cNvGrpSpPr/>
              <p:nvPr/>
            </p:nvGrpSpPr>
            <p:grpSpPr>
              <a:xfrm>
                <a:off x="4071934" y="5429264"/>
                <a:ext cx="1571636" cy="797960"/>
                <a:chOff x="4071934" y="5429264"/>
                <a:chExt cx="1571636" cy="797960"/>
              </a:xfrm>
            </p:grpSpPr>
            <p:sp>
              <p:nvSpPr>
                <p:cNvPr id="97" name="テキスト ボックス 96"/>
                <p:cNvSpPr txBox="1"/>
                <p:nvPr/>
              </p:nvSpPr>
              <p:spPr>
                <a:xfrm>
                  <a:off x="4071934" y="5857892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+d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endParaRPr kumimoji="1" lang="ja-JP" altLang="en-US" baseline="30000" dirty="0"/>
                </a:p>
              </p:txBody>
            </p:sp>
            <p:sp>
              <p:nvSpPr>
                <p:cNvPr id="98" name="正方形/長方形 97"/>
                <p:cNvSpPr/>
                <p:nvPr/>
              </p:nvSpPr>
              <p:spPr>
                <a:xfrm>
                  <a:off x="4429124" y="5429264"/>
                  <a:ext cx="5533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E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endParaRPr lang="ja-JP" altLang="en-US" dirty="0"/>
                </a:p>
              </p:txBody>
            </p:sp>
            <p:cxnSp>
              <p:nvCxnSpPr>
                <p:cNvPr id="99" name="直線コネクタ 98"/>
                <p:cNvCxnSpPr/>
                <p:nvPr/>
              </p:nvCxnSpPr>
              <p:spPr>
                <a:xfrm>
                  <a:off x="4143372" y="5857892"/>
                  <a:ext cx="135732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グループ化 78"/>
              <p:cNvGrpSpPr/>
              <p:nvPr/>
            </p:nvGrpSpPr>
            <p:grpSpPr>
              <a:xfrm>
                <a:off x="5572132" y="5429264"/>
                <a:ext cx="1571636" cy="797960"/>
                <a:chOff x="4071934" y="5429264"/>
                <a:chExt cx="1571636" cy="797960"/>
              </a:xfrm>
            </p:grpSpPr>
            <p:sp>
              <p:nvSpPr>
                <p:cNvPr id="94" name="テキスト ボックス 93"/>
                <p:cNvSpPr txBox="1"/>
                <p:nvPr/>
              </p:nvSpPr>
              <p:spPr>
                <a:xfrm>
                  <a:off x="4071934" y="5857892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+d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endParaRPr kumimoji="1" lang="ja-JP" altLang="en-US" baseline="30000" dirty="0"/>
                </a:p>
              </p:txBody>
            </p:sp>
            <p:sp>
              <p:nvSpPr>
                <p:cNvPr id="95" name="正方形/長方形 94"/>
                <p:cNvSpPr/>
                <p:nvPr/>
              </p:nvSpPr>
              <p:spPr>
                <a:xfrm>
                  <a:off x="4429124" y="5429264"/>
                  <a:ext cx="5581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E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endParaRPr lang="ja-JP" altLang="en-US" dirty="0"/>
                </a:p>
              </p:txBody>
            </p:sp>
            <p:cxnSp>
              <p:nvCxnSpPr>
                <p:cNvPr id="96" name="直線コネクタ 95"/>
                <p:cNvCxnSpPr/>
                <p:nvPr/>
              </p:nvCxnSpPr>
              <p:spPr>
                <a:xfrm>
                  <a:off x="4143372" y="5857892"/>
                  <a:ext cx="135732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グループ化 82"/>
              <p:cNvGrpSpPr/>
              <p:nvPr/>
            </p:nvGrpSpPr>
            <p:grpSpPr>
              <a:xfrm>
                <a:off x="7072330" y="5429264"/>
                <a:ext cx="1571636" cy="797960"/>
                <a:chOff x="4071934" y="5429264"/>
                <a:chExt cx="1571636" cy="797960"/>
              </a:xfrm>
            </p:grpSpPr>
            <p:sp>
              <p:nvSpPr>
                <p:cNvPr id="91" name="テキスト ボックス 90"/>
                <p:cNvSpPr txBox="1"/>
                <p:nvPr/>
              </p:nvSpPr>
              <p:spPr>
                <a:xfrm>
                  <a:off x="4071934" y="5857892"/>
                  <a:ext cx="1571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(x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+y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+d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)</a:t>
                  </a:r>
                  <a:r>
                    <a:rPr lang="en-US" altLang="ja-JP" baseline="30000" dirty="0" smtClean="0">
                      <a:latin typeface="Calibri" pitchFamily="34" charset="0"/>
                    </a:rPr>
                    <a:t>1/2</a:t>
                  </a:r>
                  <a:endParaRPr kumimoji="1" lang="ja-JP" altLang="en-US" baseline="30000" dirty="0"/>
                </a:p>
              </p:txBody>
            </p:sp>
            <p:sp>
              <p:nvSpPr>
                <p:cNvPr id="92" name="正方形/長方形 91"/>
                <p:cNvSpPr/>
                <p:nvPr/>
              </p:nvSpPr>
              <p:spPr>
                <a:xfrm>
                  <a:off x="4429124" y="5429264"/>
                  <a:ext cx="4972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 smtClean="0">
                      <a:latin typeface="Calibri" pitchFamily="34" charset="0"/>
                    </a:rPr>
                    <a:t>E</a:t>
                  </a:r>
                  <a:r>
                    <a:rPr lang="en-US" altLang="ja-JP" baseline="-25000" dirty="0" smtClean="0">
                      <a:latin typeface="Calibri" pitchFamily="34" charset="0"/>
                    </a:rPr>
                    <a:t>2</a:t>
                  </a:r>
                  <a:r>
                    <a:rPr lang="en-US" altLang="ja-JP" dirty="0" smtClean="0">
                      <a:latin typeface="Calibri" pitchFamily="34" charset="0"/>
                    </a:rPr>
                    <a:t>d</a:t>
                  </a:r>
                  <a:endParaRPr lang="ja-JP" altLang="en-US" dirty="0"/>
                </a:p>
              </p:txBody>
            </p:sp>
            <p:cxnSp>
              <p:nvCxnSpPr>
                <p:cNvPr id="93" name="直線コネクタ 92"/>
                <p:cNvCxnSpPr/>
                <p:nvPr/>
              </p:nvCxnSpPr>
              <p:spPr>
                <a:xfrm>
                  <a:off x="4143372" y="5857892"/>
                  <a:ext cx="135732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テキスト ボックス 86"/>
              <p:cNvSpPr txBox="1"/>
              <p:nvPr/>
            </p:nvSpPr>
            <p:spPr>
              <a:xfrm>
                <a:off x="5429256" y="5857892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,</a:t>
                </a:r>
                <a:endParaRPr kumimoji="1" lang="ja-JP" altLang="en-US" dirty="0"/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6929454" y="5857892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,</a:t>
                </a:r>
                <a:endParaRPr kumimoji="1" lang="ja-JP" altLang="en-US" dirty="0"/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3929058" y="5507196"/>
                <a:ext cx="2857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dirty="0" smtClean="0"/>
                  <a:t>{</a:t>
                </a:r>
                <a:endParaRPr kumimoji="1" lang="ja-JP" altLang="en-US" sz="4000" dirty="0"/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8429652" y="5500702"/>
                <a:ext cx="2857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 smtClean="0"/>
                  <a:t>}</a:t>
                </a:r>
                <a:endParaRPr kumimoji="1" lang="ja-JP" altLang="en-US" sz="4000" dirty="0"/>
              </a:p>
            </p:txBody>
          </p:sp>
        </p:grpSp>
        <p:sp>
          <p:nvSpPr>
            <p:cNvPr id="82" name="テキスト ボックス 81"/>
            <p:cNvSpPr txBox="1"/>
            <p:nvPr/>
          </p:nvSpPr>
          <p:spPr>
            <a:xfrm>
              <a:off x="1714480" y="5021531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ＭＳ ゴシック" pitchFamily="49" charset="-128"/>
                  <a:ea typeface="ＭＳ ゴシック" pitchFamily="49" charset="-128"/>
                </a:rPr>
                <a:t>ただし、</a:t>
              </a:r>
              <a:endParaRPr kumimoji="1" lang="ja-JP" altLang="en-US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117" name="正方形/長方形 116"/>
          <p:cNvSpPr/>
          <p:nvPr/>
        </p:nvSpPr>
        <p:spPr>
          <a:xfrm>
            <a:off x="5621988" y="477418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(E</a:t>
            </a:r>
            <a:r>
              <a:rPr lang="en-US" altLang="ja-JP" baseline="-25000" dirty="0" smtClean="0">
                <a:latin typeface="Calibri" pitchFamily="34" charset="0"/>
              </a:rPr>
              <a:t>1</a:t>
            </a:r>
            <a:r>
              <a:rPr lang="en-US" altLang="ja-JP" baseline="30000" dirty="0" smtClean="0">
                <a:latin typeface="Calibri" pitchFamily="34" charset="0"/>
              </a:rPr>
              <a:t>2</a:t>
            </a:r>
            <a:r>
              <a:rPr lang="en-US" altLang="ja-JP" dirty="0" smtClean="0">
                <a:latin typeface="Calibri" pitchFamily="34" charset="0"/>
              </a:rPr>
              <a:t>-m</a:t>
            </a:r>
            <a:r>
              <a:rPr lang="en-US" altLang="ja-JP" baseline="-25000" dirty="0" smtClean="0">
                <a:latin typeface="Calibri" pitchFamily="34" charset="0"/>
              </a:rPr>
              <a:t>e</a:t>
            </a:r>
            <a:r>
              <a:rPr lang="en-US" altLang="ja-JP" baseline="30000" dirty="0" smtClean="0">
                <a:latin typeface="Calibri" pitchFamily="34" charset="0"/>
              </a:rPr>
              <a:t>2</a:t>
            </a:r>
            <a:r>
              <a:rPr lang="en-US" altLang="ja-JP" dirty="0" smtClean="0">
                <a:latin typeface="Calibri" pitchFamily="34" charset="0"/>
              </a:rPr>
              <a:t>) </a:t>
            </a:r>
            <a:r>
              <a:rPr lang="en-US" altLang="ja-JP" baseline="30000" dirty="0" smtClean="0">
                <a:latin typeface="Calibri" pitchFamily="34" charset="0"/>
              </a:rPr>
              <a:t>1/2</a:t>
            </a:r>
            <a:r>
              <a:rPr lang="en-US" altLang="ja-JP" dirty="0" smtClean="0">
                <a:latin typeface="Calibri" pitchFamily="34" charset="0"/>
              </a:rPr>
              <a:t>y</a:t>
            </a:r>
            <a:r>
              <a:rPr lang="en-US" altLang="ja-JP" baseline="-25000" dirty="0" smtClean="0">
                <a:latin typeface="Calibri" pitchFamily="34" charset="0"/>
              </a:rPr>
              <a:t>1</a:t>
            </a:r>
            <a:endParaRPr lang="ja-JP" altLang="en-US" dirty="0"/>
          </a:p>
        </p:txBody>
      </p:sp>
      <p:sp>
        <p:nvSpPr>
          <p:cNvPr id="118" name="正方形/長方形 117"/>
          <p:cNvSpPr/>
          <p:nvPr/>
        </p:nvSpPr>
        <p:spPr>
          <a:xfrm>
            <a:off x="7122186" y="4774180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(E</a:t>
            </a:r>
            <a:r>
              <a:rPr lang="en-US" altLang="ja-JP" baseline="-25000" dirty="0" smtClean="0">
                <a:latin typeface="Calibri" pitchFamily="34" charset="0"/>
              </a:rPr>
              <a:t>1</a:t>
            </a:r>
            <a:r>
              <a:rPr lang="en-US" altLang="ja-JP" baseline="30000" dirty="0" smtClean="0">
                <a:latin typeface="Calibri" pitchFamily="34" charset="0"/>
              </a:rPr>
              <a:t>2</a:t>
            </a:r>
            <a:r>
              <a:rPr lang="en-US" altLang="ja-JP" dirty="0" smtClean="0">
                <a:latin typeface="Calibri" pitchFamily="34" charset="0"/>
              </a:rPr>
              <a:t>-m</a:t>
            </a:r>
            <a:r>
              <a:rPr lang="en-US" altLang="ja-JP" baseline="-25000" dirty="0" smtClean="0">
                <a:latin typeface="Calibri" pitchFamily="34" charset="0"/>
              </a:rPr>
              <a:t>e</a:t>
            </a:r>
            <a:r>
              <a:rPr lang="en-US" altLang="ja-JP" baseline="30000" dirty="0" smtClean="0">
                <a:latin typeface="Calibri" pitchFamily="34" charset="0"/>
              </a:rPr>
              <a:t>2</a:t>
            </a:r>
            <a:r>
              <a:rPr lang="en-US" altLang="ja-JP" dirty="0" smtClean="0">
                <a:latin typeface="Calibri" pitchFamily="34" charset="0"/>
              </a:rPr>
              <a:t>) </a:t>
            </a:r>
            <a:r>
              <a:rPr lang="en-US" altLang="ja-JP" baseline="30000" dirty="0" smtClean="0">
                <a:latin typeface="Calibri" pitchFamily="34" charset="0"/>
              </a:rPr>
              <a:t>1/2</a:t>
            </a:r>
            <a:r>
              <a:rPr lang="en-US" altLang="ja-JP" dirty="0" smtClean="0">
                <a:latin typeface="Calibri" pitchFamily="34" charset="0"/>
              </a:rPr>
              <a:t>d</a:t>
            </a:r>
            <a:endParaRPr lang="ja-JP" altLang="en-US" dirty="0"/>
          </a:p>
        </p:txBody>
      </p:sp>
      <p:sp>
        <p:nvSpPr>
          <p:cNvPr id="119" name="正方形/長方形 118"/>
          <p:cNvSpPr/>
          <p:nvPr/>
        </p:nvSpPr>
        <p:spPr>
          <a:xfrm>
            <a:off x="7143768" y="563143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(E</a:t>
            </a:r>
            <a:r>
              <a:rPr lang="en-US" altLang="ja-JP" baseline="-25000" dirty="0" smtClean="0">
                <a:latin typeface="Calibri" pitchFamily="34" charset="0"/>
              </a:rPr>
              <a:t>2</a:t>
            </a:r>
            <a:r>
              <a:rPr lang="en-US" altLang="ja-JP" baseline="30000" dirty="0" smtClean="0">
                <a:latin typeface="Calibri" pitchFamily="34" charset="0"/>
              </a:rPr>
              <a:t>2</a:t>
            </a:r>
            <a:r>
              <a:rPr lang="en-US" altLang="ja-JP" dirty="0" smtClean="0">
                <a:latin typeface="Calibri" pitchFamily="34" charset="0"/>
              </a:rPr>
              <a:t>-m</a:t>
            </a:r>
            <a:r>
              <a:rPr lang="en-US" altLang="ja-JP" baseline="-25000" dirty="0" smtClean="0">
                <a:latin typeface="Calibri" pitchFamily="34" charset="0"/>
              </a:rPr>
              <a:t>e</a:t>
            </a:r>
            <a:r>
              <a:rPr lang="en-US" altLang="ja-JP" baseline="30000" dirty="0" smtClean="0">
                <a:latin typeface="Calibri" pitchFamily="34" charset="0"/>
              </a:rPr>
              <a:t>2</a:t>
            </a:r>
            <a:r>
              <a:rPr lang="en-US" altLang="ja-JP" dirty="0" smtClean="0">
                <a:latin typeface="Calibri" pitchFamily="34" charset="0"/>
              </a:rPr>
              <a:t>) </a:t>
            </a:r>
            <a:r>
              <a:rPr lang="en-US" altLang="ja-JP" baseline="30000" dirty="0" smtClean="0">
                <a:latin typeface="Calibri" pitchFamily="34" charset="0"/>
              </a:rPr>
              <a:t>1/2</a:t>
            </a:r>
            <a:r>
              <a:rPr lang="en-US" altLang="ja-JP" dirty="0" smtClean="0">
                <a:latin typeface="Calibri" pitchFamily="34" charset="0"/>
              </a:rPr>
              <a:t>d</a:t>
            </a:r>
            <a:endParaRPr lang="ja-JP" altLang="en-US" dirty="0"/>
          </a:p>
        </p:txBody>
      </p:sp>
      <p:sp>
        <p:nvSpPr>
          <p:cNvPr id="120" name="正方形/長方形 119"/>
          <p:cNvSpPr/>
          <p:nvPr/>
        </p:nvSpPr>
        <p:spPr>
          <a:xfrm>
            <a:off x="5643570" y="5631436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(E</a:t>
            </a:r>
            <a:r>
              <a:rPr lang="en-US" altLang="ja-JP" baseline="-25000" dirty="0" smtClean="0">
                <a:latin typeface="Calibri" pitchFamily="34" charset="0"/>
              </a:rPr>
              <a:t>2</a:t>
            </a:r>
            <a:r>
              <a:rPr lang="en-US" altLang="ja-JP" baseline="30000" dirty="0" smtClean="0">
                <a:latin typeface="Calibri" pitchFamily="34" charset="0"/>
              </a:rPr>
              <a:t>2</a:t>
            </a:r>
            <a:r>
              <a:rPr lang="en-US" altLang="ja-JP" dirty="0" smtClean="0">
                <a:latin typeface="Calibri" pitchFamily="34" charset="0"/>
              </a:rPr>
              <a:t>-m</a:t>
            </a:r>
            <a:r>
              <a:rPr lang="en-US" altLang="ja-JP" baseline="-25000" dirty="0" smtClean="0">
                <a:latin typeface="Calibri" pitchFamily="34" charset="0"/>
              </a:rPr>
              <a:t>e</a:t>
            </a:r>
            <a:r>
              <a:rPr lang="en-US" altLang="ja-JP" baseline="30000" dirty="0" smtClean="0">
                <a:latin typeface="Calibri" pitchFamily="34" charset="0"/>
              </a:rPr>
              <a:t>2</a:t>
            </a:r>
            <a:r>
              <a:rPr lang="en-US" altLang="ja-JP" dirty="0" smtClean="0">
                <a:latin typeface="Calibri" pitchFamily="34" charset="0"/>
              </a:rPr>
              <a:t>) </a:t>
            </a:r>
            <a:r>
              <a:rPr lang="en-US" altLang="ja-JP" baseline="30000" dirty="0" smtClean="0">
                <a:latin typeface="Calibri" pitchFamily="34" charset="0"/>
              </a:rPr>
              <a:t>1/2</a:t>
            </a:r>
            <a:r>
              <a:rPr lang="en-US" altLang="ja-JP" dirty="0" smtClean="0">
                <a:latin typeface="Calibri" pitchFamily="34" charset="0"/>
              </a:rPr>
              <a:t>y</a:t>
            </a:r>
            <a:r>
              <a:rPr lang="en-US" altLang="ja-JP" baseline="-25000" dirty="0" smtClean="0">
                <a:latin typeface="Calibri" pitchFamily="34" charset="0"/>
              </a:rPr>
              <a:t>1</a:t>
            </a:r>
            <a:endParaRPr lang="ja-JP" altLang="en-US" dirty="0"/>
          </a:p>
        </p:txBody>
      </p:sp>
      <p:sp>
        <p:nvSpPr>
          <p:cNvPr id="121" name="正方形/長方形 120"/>
          <p:cNvSpPr/>
          <p:nvPr/>
        </p:nvSpPr>
        <p:spPr>
          <a:xfrm>
            <a:off x="4126600" y="5643578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(E</a:t>
            </a:r>
            <a:r>
              <a:rPr lang="en-US" altLang="ja-JP" baseline="-25000" dirty="0" smtClean="0">
                <a:latin typeface="Calibri" pitchFamily="34" charset="0"/>
              </a:rPr>
              <a:t>2</a:t>
            </a:r>
            <a:r>
              <a:rPr lang="en-US" altLang="ja-JP" baseline="30000" dirty="0" smtClean="0">
                <a:latin typeface="Calibri" pitchFamily="34" charset="0"/>
              </a:rPr>
              <a:t>2</a:t>
            </a:r>
            <a:r>
              <a:rPr lang="en-US" altLang="ja-JP" dirty="0" smtClean="0">
                <a:latin typeface="Calibri" pitchFamily="34" charset="0"/>
              </a:rPr>
              <a:t>-m</a:t>
            </a:r>
            <a:r>
              <a:rPr lang="en-US" altLang="ja-JP" baseline="-25000" dirty="0" smtClean="0">
                <a:latin typeface="Calibri" pitchFamily="34" charset="0"/>
              </a:rPr>
              <a:t>e</a:t>
            </a:r>
            <a:r>
              <a:rPr lang="en-US" altLang="ja-JP" baseline="30000" dirty="0" smtClean="0">
                <a:latin typeface="Calibri" pitchFamily="34" charset="0"/>
              </a:rPr>
              <a:t>2</a:t>
            </a:r>
            <a:r>
              <a:rPr lang="en-US" altLang="ja-JP" dirty="0" smtClean="0">
                <a:latin typeface="Calibri" pitchFamily="34" charset="0"/>
              </a:rPr>
              <a:t>) </a:t>
            </a:r>
            <a:r>
              <a:rPr lang="en-US" altLang="ja-JP" baseline="30000" dirty="0" smtClean="0">
                <a:latin typeface="Calibri" pitchFamily="34" charset="0"/>
              </a:rPr>
              <a:t>1/2</a:t>
            </a:r>
            <a:r>
              <a:rPr lang="en-US" altLang="ja-JP" dirty="0" smtClean="0">
                <a:latin typeface="Calibri" pitchFamily="34" charset="0"/>
              </a:rPr>
              <a:t>x</a:t>
            </a:r>
            <a:r>
              <a:rPr lang="en-US" altLang="ja-JP" baseline="-25000" dirty="0" smtClean="0">
                <a:latin typeface="Calibri" pitchFamily="34" charset="0"/>
              </a:rPr>
              <a:t>1</a:t>
            </a:r>
            <a:endParaRPr lang="ja-JP" altLang="en-US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357158" y="10001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中性モード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357158" y="39290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荷電モード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7467600" cy="64293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 smtClean="0">
                <a:solidFill>
                  <a:schemeClr val="accent5">
                    <a:lumMod val="7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MC</a:t>
            </a:r>
            <a:r>
              <a:rPr kumimoji="1" lang="ja-JP" altLang="en-US" sz="3600" dirty="0" smtClean="0">
                <a:solidFill>
                  <a:schemeClr val="accent5">
                    <a:lumMod val="7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との比較</a:t>
            </a:r>
            <a:r>
              <a:rPr kumimoji="1" lang="en-US" altLang="ja-JP" sz="3600" dirty="0" smtClean="0">
                <a:solidFill>
                  <a:schemeClr val="accent5">
                    <a:lumMod val="7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(</a:t>
            </a:r>
            <a:r>
              <a:rPr kumimoji="1" lang="ja-JP" altLang="en-US" sz="3600" dirty="0" smtClean="0">
                <a:solidFill>
                  <a:schemeClr val="accent5">
                    <a:lumMod val="7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荷電モード</a:t>
            </a:r>
            <a:r>
              <a:rPr kumimoji="1" lang="en-US" altLang="ja-JP" sz="3600" dirty="0" smtClean="0">
                <a:solidFill>
                  <a:schemeClr val="accent5">
                    <a:lumMod val="7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endParaRPr kumimoji="1" lang="ja-JP" altLang="en-US" sz="3600" dirty="0">
              <a:solidFill>
                <a:schemeClr val="accent5">
                  <a:lumMod val="75000"/>
                </a:schemeClr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7" name="Picture 3" descr="C:\Documents and Settings\quarkstudent\デスクトップ\U\eps\pseps\charged\opti-c-cut-no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1142984"/>
            <a:ext cx="3597253" cy="3202260"/>
          </a:xfrm>
          <a:prstGeom prst="rect">
            <a:avLst/>
          </a:prstGeom>
          <a:noFill/>
        </p:spPr>
      </p:pic>
      <p:pic>
        <p:nvPicPr>
          <p:cNvPr id="1029" name="Picture 5" descr="C:\Documents and Settings\quarkstudent\デスクトップ\U\eps\pseps\charged\opti-c-cut-pt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14422"/>
            <a:ext cx="3571900" cy="3179691"/>
          </a:xfrm>
          <a:prstGeom prst="rect">
            <a:avLst/>
          </a:prstGeom>
          <a:noFill/>
        </p:spPr>
      </p:pic>
      <p:pic>
        <p:nvPicPr>
          <p:cNvPr id="1030" name="Picture 6" descr="C:\Documents and Settings\quarkstudent\デスクトップ\U\eps\pseps\charged\opti-c-cut-cv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214422"/>
            <a:ext cx="3613139" cy="3216401"/>
          </a:xfrm>
          <a:prstGeom prst="rect">
            <a:avLst/>
          </a:prstGeom>
          <a:noFill/>
        </p:spPr>
      </p:pic>
      <p:pic>
        <p:nvPicPr>
          <p:cNvPr id="1031" name="Picture 7" descr="C:\Documents and Settings\quarkstudent\デスクトップ\U\eps\pseps\charged\opti-c-cut-veto.ep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908" y="3786190"/>
            <a:ext cx="3633767" cy="3234764"/>
          </a:xfrm>
          <a:prstGeom prst="rect">
            <a:avLst/>
          </a:prstGeom>
          <a:noFill/>
        </p:spPr>
      </p:pic>
      <p:pic>
        <p:nvPicPr>
          <p:cNvPr id="1032" name="Picture 8" descr="C:\Documents and Settings\quarkstudent\デスクトップ\U\eps\pseps\charged\opti-c-cut-em.ep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786190"/>
            <a:ext cx="3630612" cy="3231956"/>
          </a:xfrm>
          <a:prstGeom prst="rect">
            <a:avLst/>
          </a:prstGeom>
          <a:noFill/>
        </p:spPr>
      </p:pic>
      <p:pic>
        <p:nvPicPr>
          <p:cNvPr id="1033" name="Picture 9" descr="C:\Documents and Settings\quarkstudent\デスクトップ\U\eps\pseps\charged\opti-c-cut-kine-cvhit.ep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11864" y="3786190"/>
            <a:ext cx="3660796" cy="3258826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857224" y="77365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黒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:DATA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kumimoji="1" lang="ja-JP" altLang="en-US" dirty="0" smtClean="0">
                <a:solidFill>
                  <a:srgbClr val="FF3300"/>
                </a:solidFill>
                <a:latin typeface="HG創英角ﾎﾟｯﾌﾟ体" pitchFamily="49" charset="-128"/>
                <a:ea typeface="HG創英角ﾎﾟｯﾌﾟ体" pitchFamily="49" charset="-128"/>
              </a:rPr>
              <a:t>赤</a:t>
            </a:r>
            <a:r>
              <a:rPr kumimoji="1" lang="en-US" altLang="ja-JP" dirty="0" smtClean="0">
                <a:solidFill>
                  <a:srgbClr val="FF3300"/>
                </a:solidFill>
                <a:latin typeface="HG創英角ﾎﾟｯﾌﾟ体" pitchFamily="49" charset="-128"/>
                <a:ea typeface="HG創英角ﾎﾟｯﾌﾟ体" pitchFamily="49" charset="-128"/>
              </a:rPr>
              <a:t>:</a:t>
            </a:r>
            <a:r>
              <a:rPr kumimoji="1" lang="ja-JP" altLang="en-US" dirty="0" smtClean="0">
                <a:solidFill>
                  <a:srgbClr val="FF3300"/>
                </a:solidFill>
                <a:latin typeface="HG創英角ﾎﾟｯﾌﾟ体" pitchFamily="49" charset="-128"/>
                <a:ea typeface="HG創英角ﾎﾟｯﾌﾟ体" pitchFamily="49" charset="-128"/>
              </a:rPr>
              <a:t>コア中性子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ja-JP" altLang="en-US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青</a:t>
            </a:r>
            <a:r>
              <a:rPr lang="en-US" altLang="ja-JP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:K</a:t>
            </a:r>
            <a:r>
              <a:rPr lang="ja-JP" altLang="en-US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lang="en-US" altLang="ja-JP" b="1" dirty="0" smtClean="0">
                <a:solidFill>
                  <a:srgbClr val="0070C0"/>
                </a:solidFill>
                <a:latin typeface="Symbol" pitchFamily="18" charset="2"/>
                <a:ea typeface="HG創英角ﾎﾟｯﾌﾟ体" pitchFamily="49" charset="-128"/>
              </a:rPr>
              <a:t>gg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ja-JP" altLang="en-US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緑</a:t>
            </a:r>
            <a:r>
              <a:rPr lang="en-US" altLang="ja-JP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:Ke3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ja-JP" altLang="en-US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水</a:t>
            </a:r>
            <a:r>
              <a:rPr lang="en-US" altLang="ja-JP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:K</a:t>
            </a:r>
            <a:r>
              <a:rPr lang="en-US" altLang="ja-JP" b="1" dirty="0" smtClean="0">
                <a:solidFill>
                  <a:srgbClr val="00B0F0"/>
                </a:solidFill>
                <a:latin typeface="Symbol" pitchFamily="18" charset="2"/>
                <a:ea typeface="HG創英角ﾎﾟｯﾌﾟ体" pitchFamily="49" charset="-128"/>
              </a:rPr>
              <a:t>m</a:t>
            </a:r>
            <a:r>
              <a:rPr lang="en-US" altLang="ja-JP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3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ja-JP" altLang="en-US" dirty="0" smtClean="0">
                <a:solidFill>
                  <a:srgbClr val="FF33CC"/>
                </a:solidFill>
                <a:latin typeface="HG創英角ﾎﾟｯﾌﾟ体" pitchFamily="49" charset="-128"/>
                <a:ea typeface="HG創英角ﾎﾟｯﾌﾟ体" pitchFamily="49" charset="-128"/>
              </a:rPr>
              <a:t>桃</a:t>
            </a:r>
            <a:r>
              <a:rPr lang="en-US" altLang="ja-JP" dirty="0" smtClean="0">
                <a:solidFill>
                  <a:srgbClr val="FF33CC"/>
                </a:solidFill>
                <a:latin typeface="HG創英角ﾎﾟｯﾌﾟ体" pitchFamily="49" charset="-128"/>
                <a:ea typeface="HG創英角ﾎﾟｯﾌﾟ体" pitchFamily="49" charset="-128"/>
              </a:rPr>
              <a:t>:</a:t>
            </a:r>
            <a:r>
              <a:rPr lang="ja-JP" altLang="en-US" dirty="0" smtClean="0">
                <a:solidFill>
                  <a:srgbClr val="FF33CC"/>
                </a:solidFill>
                <a:latin typeface="HG創英角ﾎﾟｯﾌﾟ体" pitchFamily="49" charset="-128"/>
                <a:ea typeface="HG創英角ﾎﾟｯﾌﾟ体" pitchFamily="49" charset="-128"/>
              </a:rPr>
              <a:t>全</a:t>
            </a:r>
            <a:r>
              <a:rPr lang="en-US" altLang="ja-JP" dirty="0" smtClean="0">
                <a:solidFill>
                  <a:srgbClr val="FF33CC"/>
                </a:solidFill>
                <a:latin typeface="HG創英角ﾎﾟｯﾌﾟ体" pitchFamily="49" charset="-128"/>
                <a:ea typeface="HG創英角ﾎﾟｯﾌﾟ体" pitchFamily="49" charset="-128"/>
              </a:rPr>
              <a:t>MC</a:t>
            </a:r>
            <a:endParaRPr kumimoji="1" lang="ja-JP" altLang="en-US" dirty="0">
              <a:solidFill>
                <a:srgbClr val="FF33CC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85918" y="1630908"/>
            <a:ext cx="11430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Cut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なし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00562" y="1773784"/>
            <a:ext cx="14287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P</a:t>
            </a:r>
            <a:r>
              <a:rPr kumimoji="1"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T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&gt;0.2GeV/c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43900" y="1773784"/>
            <a:ext cx="5715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CV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00232" y="4357694"/>
            <a:ext cx="7858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VETO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14942" y="4416990"/>
            <a:ext cx="5715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EM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00958" y="4345552"/>
            <a:ext cx="14287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kinematics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quarkstudent\デスクトップ\U\eps\pseps\neutarl\opti-n-cut-no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071546"/>
            <a:ext cx="3643338" cy="3243285"/>
          </a:xfrm>
          <a:prstGeom prst="rect">
            <a:avLst/>
          </a:prstGeom>
          <a:noFill/>
        </p:spPr>
      </p:pic>
      <p:pic>
        <p:nvPicPr>
          <p:cNvPr id="2051" name="Picture 3" descr="C:\Documents and Settings\quarkstudent\デスクトップ\U\eps\pseps\neutarl\opti-n-cut-pt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071546"/>
            <a:ext cx="3624265" cy="3226306"/>
          </a:xfrm>
          <a:prstGeom prst="rect">
            <a:avLst/>
          </a:prstGeom>
          <a:noFill/>
        </p:spPr>
      </p:pic>
      <p:pic>
        <p:nvPicPr>
          <p:cNvPr id="2052" name="Picture 4" descr="C:\Documents and Settings\quarkstudent\デスクトップ\U\eps\pseps\neutarl\opti-n-cut-cv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071546"/>
            <a:ext cx="3627436" cy="3229129"/>
          </a:xfrm>
          <a:prstGeom prst="rect">
            <a:avLst/>
          </a:prstGeom>
          <a:noFill/>
        </p:spPr>
      </p:pic>
      <p:pic>
        <p:nvPicPr>
          <p:cNvPr id="2053" name="Picture 5" descr="C:\Documents and Settings\quarkstudent\デスクトップ\U\eps\pseps\neutarl\opti-n-cut-veto.ep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46" y="3786190"/>
            <a:ext cx="3643338" cy="3243285"/>
          </a:xfrm>
          <a:prstGeom prst="rect">
            <a:avLst/>
          </a:prstGeom>
          <a:noFill/>
        </p:spPr>
      </p:pic>
      <p:pic>
        <p:nvPicPr>
          <p:cNvPr id="2054" name="Picture 6" descr="C:\Documents and Settings\quarkstudent\デスクトップ\U\eps\pseps\neutarl\opti-n-cut-em.ep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3786190"/>
            <a:ext cx="3624278" cy="3226318"/>
          </a:xfrm>
          <a:prstGeom prst="rect">
            <a:avLst/>
          </a:prstGeom>
          <a:noFill/>
        </p:spPr>
      </p:pic>
      <p:pic>
        <p:nvPicPr>
          <p:cNvPr id="2055" name="Picture 7" descr="C:\Documents and Settings\quarkstudent\デスクトップ\U\eps\pseps\neutarl\opti-n-cut-kine.ep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3786190"/>
            <a:ext cx="3583008" cy="3189579"/>
          </a:xfrm>
          <a:prstGeom prst="rect">
            <a:avLst/>
          </a:prstGeom>
          <a:noFill/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7467600" cy="64293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 smtClean="0">
                <a:solidFill>
                  <a:schemeClr val="accent5">
                    <a:lumMod val="7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MC</a:t>
            </a:r>
            <a:r>
              <a:rPr kumimoji="1" lang="ja-JP" altLang="en-US" sz="3600" dirty="0" smtClean="0">
                <a:solidFill>
                  <a:schemeClr val="accent5">
                    <a:lumMod val="7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との比較</a:t>
            </a:r>
            <a:r>
              <a:rPr kumimoji="1" lang="en-US" altLang="ja-JP" sz="3600" dirty="0" smtClean="0">
                <a:solidFill>
                  <a:schemeClr val="accent5">
                    <a:lumMod val="7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(</a:t>
            </a:r>
            <a:r>
              <a:rPr kumimoji="1" lang="ja-JP" altLang="en-US" sz="3600" dirty="0" smtClean="0">
                <a:solidFill>
                  <a:schemeClr val="accent5">
                    <a:lumMod val="7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中性モード</a:t>
            </a:r>
            <a:r>
              <a:rPr kumimoji="1" lang="en-US" altLang="ja-JP" sz="3600" dirty="0" smtClean="0">
                <a:solidFill>
                  <a:schemeClr val="accent5">
                    <a:lumMod val="7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endParaRPr kumimoji="1" lang="ja-JP" altLang="en-US" sz="3600" dirty="0">
              <a:solidFill>
                <a:schemeClr val="accent5">
                  <a:lumMod val="75000"/>
                </a:schemeClr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7224" y="77365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黒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:DATA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kumimoji="1" lang="ja-JP" altLang="en-US" dirty="0" smtClean="0">
                <a:solidFill>
                  <a:srgbClr val="FF3300"/>
                </a:solidFill>
                <a:latin typeface="HG創英角ﾎﾟｯﾌﾟ体" pitchFamily="49" charset="-128"/>
                <a:ea typeface="HG創英角ﾎﾟｯﾌﾟ体" pitchFamily="49" charset="-128"/>
              </a:rPr>
              <a:t>赤</a:t>
            </a:r>
            <a:r>
              <a:rPr kumimoji="1" lang="en-US" altLang="ja-JP" dirty="0" smtClean="0">
                <a:solidFill>
                  <a:srgbClr val="FF3300"/>
                </a:solidFill>
                <a:latin typeface="HG創英角ﾎﾟｯﾌﾟ体" pitchFamily="49" charset="-128"/>
                <a:ea typeface="HG創英角ﾎﾟｯﾌﾟ体" pitchFamily="49" charset="-128"/>
              </a:rPr>
              <a:t>:</a:t>
            </a:r>
            <a:r>
              <a:rPr kumimoji="1" lang="ja-JP" altLang="en-US" dirty="0" smtClean="0">
                <a:solidFill>
                  <a:srgbClr val="FF3300"/>
                </a:solidFill>
                <a:latin typeface="HG創英角ﾎﾟｯﾌﾟ体" pitchFamily="49" charset="-128"/>
                <a:ea typeface="HG創英角ﾎﾟｯﾌﾟ体" pitchFamily="49" charset="-128"/>
              </a:rPr>
              <a:t>コア中性子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ja-JP" altLang="en-US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青</a:t>
            </a:r>
            <a:r>
              <a:rPr lang="en-US" altLang="ja-JP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:K</a:t>
            </a:r>
            <a:r>
              <a:rPr lang="ja-JP" altLang="en-US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lang="en-US" altLang="ja-JP" b="1" dirty="0" smtClean="0">
                <a:solidFill>
                  <a:srgbClr val="0070C0"/>
                </a:solidFill>
                <a:latin typeface="Symbol" pitchFamily="18" charset="2"/>
                <a:ea typeface="HG創英角ﾎﾟｯﾌﾟ体" pitchFamily="49" charset="-128"/>
              </a:rPr>
              <a:t>gg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ja-JP" altLang="en-US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緑</a:t>
            </a:r>
            <a:r>
              <a:rPr lang="en-US" altLang="ja-JP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:Ke3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ja-JP" altLang="en-US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水</a:t>
            </a:r>
            <a:r>
              <a:rPr lang="en-US" altLang="ja-JP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:K</a:t>
            </a:r>
            <a:r>
              <a:rPr lang="en-US" altLang="ja-JP" b="1" dirty="0" smtClean="0">
                <a:solidFill>
                  <a:srgbClr val="00B0F0"/>
                </a:solidFill>
                <a:latin typeface="Symbol" pitchFamily="18" charset="2"/>
                <a:ea typeface="HG創英角ﾎﾟｯﾌﾟ体" pitchFamily="49" charset="-128"/>
              </a:rPr>
              <a:t>m</a:t>
            </a:r>
            <a:r>
              <a:rPr lang="en-US" altLang="ja-JP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3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ja-JP" altLang="en-US" dirty="0" smtClean="0">
                <a:solidFill>
                  <a:srgbClr val="FF33CC"/>
                </a:solidFill>
                <a:latin typeface="HG創英角ﾎﾟｯﾌﾟ体" pitchFamily="49" charset="-128"/>
                <a:ea typeface="HG創英角ﾎﾟｯﾌﾟ体" pitchFamily="49" charset="-128"/>
              </a:rPr>
              <a:t>桃</a:t>
            </a:r>
            <a:r>
              <a:rPr lang="en-US" altLang="ja-JP" dirty="0" smtClean="0">
                <a:solidFill>
                  <a:srgbClr val="FF33CC"/>
                </a:solidFill>
                <a:latin typeface="HG創英角ﾎﾟｯﾌﾟ体" pitchFamily="49" charset="-128"/>
                <a:ea typeface="HG創英角ﾎﾟｯﾌﾟ体" pitchFamily="49" charset="-128"/>
              </a:rPr>
              <a:t>:</a:t>
            </a:r>
            <a:r>
              <a:rPr lang="ja-JP" altLang="en-US" dirty="0" smtClean="0">
                <a:solidFill>
                  <a:srgbClr val="FF33CC"/>
                </a:solidFill>
                <a:latin typeface="HG創英角ﾎﾟｯﾌﾟ体" pitchFamily="49" charset="-128"/>
                <a:ea typeface="HG創英角ﾎﾟｯﾌﾟ体" pitchFamily="49" charset="-128"/>
              </a:rPr>
              <a:t>全</a:t>
            </a:r>
            <a:r>
              <a:rPr lang="en-US" altLang="ja-JP" dirty="0" smtClean="0">
                <a:solidFill>
                  <a:srgbClr val="FF33CC"/>
                </a:solidFill>
                <a:latin typeface="HG創英角ﾎﾟｯﾌﾟ体" pitchFamily="49" charset="-128"/>
                <a:ea typeface="HG創英角ﾎﾟｯﾌﾟ体" pitchFamily="49" charset="-128"/>
              </a:rPr>
              <a:t>MC</a:t>
            </a:r>
            <a:endParaRPr kumimoji="1" lang="ja-JP" altLang="en-US" dirty="0">
              <a:solidFill>
                <a:srgbClr val="FF33CC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85918" y="1630908"/>
            <a:ext cx="11430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Cut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なし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57686" y="1571612"/>
            <a:ext cx="15716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P</a:t>
            </a:r>
            <a:r>
              <a:rPr kumimoji="1"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T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&gt;0.16GeV/c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43900" y="1773784"/>
            <a:ext cx="5715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CV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00232" y="4357694"/>
            <a:ext cx="7858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VETO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14942" y="4416990"/>
            <a:ext cx="5715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EM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00958" y="4345552"/>
            <a:ext cx="14287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kinematics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42844" y="428604"/>
            <a:ext cx="3022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Position matching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latin typeface="Calibri" pitchFamily="34" charset="0"/>
              </a:rPr>
              <a:t>CV(PMCV)</a:t>
            </a:r>
          </a:p>
          <a:p>
            <a:r>
              <a:rPr lang="en-US" altLang="ja-JP" dirty="0" smtClean="0">
                <a:latin typeface="Calibri" pitchFamily="34" charset="0"/>
              </a:rPr>
              <a:t>54.6ns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63.4ns,1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3MeV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-285784" y="1985272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CC02   73.6ns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94.0ns, 2MeV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CC03   1.5MeV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CC04    91.0ns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99.5ns,0.8MeV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CC04scinti layer   93.0ns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99.2ns,0.7MeV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CC05    2.0MeV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CC05scinti layer   0.7MeV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CC06    81.7ns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97.4ns,2.0MeV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CC07    94.5ns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126.0ns,25.0MeV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FB        79.5ns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92.4ns,1.0MeV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Inner CV   57.3ns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64.5ns,0.1MeV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MB    69.4ns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87.0ns,5.0MeV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BAveto</a:t>
            </a:r>
            <a:r>
              <a:rPr lang="en-US" altLang="ja-JP" dirty="0" smtClean="0">
                <a:latin typeface="Calibri" pitchFamily="34" charset="0"/>
              </a:rPr>
              <a:t>   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dt</a:t>
            </a:r>
            <a:r>
              <a:rPr lang="en-US" altLang="ja-JP" dirty="0" smtClean="0">
                <a:latin typeface="Calibri" pitchFamily="34" charset="0"/>
              </a:rPr>
              <a:t>      -9.117ns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6.129ns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Sandwich   65.2ns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76.2ns,2MeV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BCV    74.7ns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89.7ns,1.0MeV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BHCV    0.1MeV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572032" y="428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RMS &lt;5.9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nergy</a:t>
            </a:r>
            <a:r>
              <a:rPr lang="en-US" altLang="ja-JP" dirty="0" smtClean="0">
                <a:latin typeface="Calibri" pitchFamily="34" charset="0"/>
              </a:rPr>
              <a:t>  ratio&gt;0.85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TDI&lt;3.0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gnid</a:t>
            </a:r>
            <a:r>
              <a:rPr lang="en-US" altLang="ja-JP" dirty="0" smtClean="0">
                <a:latin typeface="Calibri" pitchFamily="34" charset="0"/>
              </a:rPr>
              <a:t>&gt;0.3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Δtheta</a:t>
            </a:r>
            <a:r>
              <a:rPr lang="en-US" altLang="ja-JP" dirty="0" smtClean="0">
                <a:latin typeface="Calibri" pitchFamily="34" charset="0"/>
              </a:rPr>
              <a:t>&gt;-40.0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Fusion&gt;0.5   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072066" y="3857628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err="1" smtClean="0">
                <a:latin typeface="Calibri" pitchFamily="34" charset="0"/>
              </a:rPr>
              <a:t>Rcut</a:t>
            </a:r>
            <a:r>
              <a:rPr lang="en-US" altLang="ja-JP" dirty="0" smtClean="0">
                <a:latin typeface="Calibri" pitchFamily="34" charset="0"/>
              </a:rPr>
              <a:t>   CsI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ea typeface="ＭＳ ゴシック" pitchFamily="49" charset="-128"/>
              </a:rPr>
              <a:t>radius</a:t>
            </a:r>
            <a:r>
              <a:rPr lang="en-US" altLang="ja-JP" dirty="0" smtClean="0">
                <a:latin typeface="Calibri" pitchFamily="34" charset="0"/>
              </a:rPr>
              <a:t>&lt;80.5cm</a:t>
            </a:r>
          </a:p>
          <a:p>
            <a:r>
              <a:rPr lang="en-US" altLang="ja-JP" dirty="0" smtClean="0"/>
              <a:t> </a:t>
            </a:r>
            <a:r>
              <a:rPr lang="ja-JP" altLang="en-US" dirty="0" smtClean="0"/>
              <a:t>　　　　　　　　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and</a:t>
            </a:r>
          </a:p>
          <a:p>
            <a:r>
              <a:rPr lang="ja-JP" altLang="en-US" dirty="0" smtClean="0"/>
              <a:t>　　　　</a:t>
            </a:r>
            <a:r>
              <a:rPr lang="en-US" altLang="ja-JP" dirty="0" smtClean="0">
                <a:latin typeface="Calibri" pitchFamily="34" charset="0"/>
              </a:rPr>
              <a:t>-17.5cm&lt;</a:t>
            </a:r>
            <a:r>
              <a:rPr lang="en-US" altLang="ja-JP" dirty="0" err="1" smtClean="0">
                <a:latin typeface="Calibri" pitchFamily="34" charset="0"/>
              </a:rPr>
              <a:t>gamx</a:t>
            </a:r>
            <a:r>
              <a:rPr lang="en-US" altLang="ja-JP" dirty="0" smtClean="0">
                <a:latin typeface="Calibri" pitchFamily="34" charset="0"/>
              </a:rPr>
              <a:t>&lt;17.5cm,</a:t>
            </a:r>
          </a:p>
          <a:p>
            <a:r>
              <a:rPr lang="ja-JP" altLang="en-US" dirty="0" smtClean="0">
                <a:latin typeface="Calibri" pitchFamily="34" charset="0"/>
              </a:rPr>
              <a:t>　　　　</a:t>
            </a:r>
            <a:r>
              <a:rPr lang="en-US" altLang="ja-JP" dirty="0" smtClean="0">
                <a:latin typeface="Calibri" pitchFamily="34" charset="0"/>
              </a:rPr>
              <a:t>-17.5cm&lt;gamy&lt;17.5cm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72000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R12&gt;23.5cm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Erat&gt;0.045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072066" y="3631172"/>
            <a:ext cx="126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Pt&gt;0.2GeV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14744" y="5657695"/>
            <a:ext cx="5429288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Charged mode </a:t>
            </a:r>
          </a:p>
          <a:p>
            <a:pPr algn="ctr"/>
            <a:r>
              <a:rPr lang="en-US" altLang="ja-JP" sz="36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optimize cut(P</a:t>
            </a:r>
            <a:r>
              <a:rPr lang="en-US" altLang="ja-JP" sz="3600" baseline="-250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T</a:t>
            </a:r>
            <a:r>
              <a:rPr lang="en-US" altLang="ja-JP" sz="36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&gt;0.2GeV)</a:t>
            </a:r>
            <a:endParaRPr kumimoji="1" lang="ja-JP" altLang="en-US" sz="3600" dirty="0">
              <a:solidFill>
                <a:schemeClr val="bg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406" y="71414"/>
            <a:ext cx="3143272" cy="369332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荷電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/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中性モード分類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00628" y="71414"/>
            <a:ext cx="24288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EM shower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選択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72066" y="2643182"/>
            <a:ext cx="2000264" cy="369332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Kinematics cut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406" y="1643050"/>
            <a:ext cx="27146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粒子選択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020836" y="2071678"/>
            <a:ext cx="398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MIP   cluster(1),(2)  115MeV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250MeV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143636" y="3071810"/>
            <a:ext cx="1779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>
                <a:latin typeface="Calibri" pitchFamily="34" charset="0"/>
              </a:rPr>
              <a:t>acp&gt;20°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55748" y="487900"/>
            <a:ext cx="336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Outer CV  51.7s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67.2ns,0.1MeV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2844" y="773652"/>
            <a:ext cx="3022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Position matching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latin typeface="Calibri" pitchFamily="34" charset="0"/>
              </a:rPr>
              <a:t>CV(PMCV)</a:t>
            </a:r>
          </a:p>
          <a:p>
            <a:r>
              <a:rPr lang="en-US" altLang="ja-JP" dirty="0" smtClean="0">
                <a:latin typeface="Calibri" pitchFamily="34" charset="0"/>
              </a:rPr>
              <a:t>54.6ns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63.4ns,1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3Me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-285784" y="1985272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CC02   83.6ns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95.0ns, 2MeV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CC03   1.5MeV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CC04    90.9ns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100.0ns,0.8MeV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CC04scinti layer   91.9ns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100.51ns,0.7MeV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CC05    2.0MeV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CC05scinti layer   0.7MeV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CC06    81.7ns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94.6ns,2.0MeV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CC07    93.9ns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120.9ns,25.0MeV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FB        79.0ns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92.4ns,1.0MeV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Inner CV   48.6ns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67.0ns,0.1MeV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MB    66.7ns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92.4ns,5.0MeV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BAveto</a:t>
            </a:r>
            <a:r>
              <a:rPr lang="en-US" altLang="ja-JP" dirty="0" smtClean="0">
                <a:latin typeface="Calibri" pitchFamily="34" charset="0"/>
              </a:rPr>
              <a:t>   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dt</a:t>
            </a:r>
            <a:r>
              <a:rPr lang="en-US" altLang="ja-JP" dirty="0" smtClean="0">
                <a:latin typeface="Calibri" pitchFamily="34" charset="0"/>
              </a:rPr>
              <a:t>      -</a:t>
            </a:r>
            <a:r>
              <a:rPr lang="en-US" altLang="ja-JP" dirty="0">
                <a:latin typeface="Calibri" pitchFamily="34" charset="0"/>
              </a:rPr>
              <a:t>9.117ns</a:t>
            </a:r>
            <a:r>
              <a:rPr lang="ja-JP" altLang="en-US" dirty="0">
                <a:latin typeface="Calibri" pitchFamily="34" charset="0"/>
              </a:rPr>
              <a:t>～</a:t>
            </a:r>
            <a:r>
              <a:rPr lang="en-US" altLang="ja-JP" dirty="0">
                <a:latin typeface="Calibri" pitchFamily="34" charset="0"/>
              </a:rPr>
              <a:t>6.129ns</a:t>
            </a:r>
            <a:endParaRPr lang="en-US" altLang="ja-JP" dirty="0" smtClean="0">
              <a:latin typeface="Calibri" pitchFamily="34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Sandwich   60.4ns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76.6ns,2MeV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BCV    69.4ns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92.4ns,1.0MeV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BHCV    0.1MeV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572032" y="428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RMS &lt;5.3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nergy</a:t>
            </a:r>
            <a:r>
              <a:rPr lang="en-US" altLang="ja-JP" dirty="0" smtClean="0">
                <a:latin typeface="Calibri" pitchFamily="34" charset="0"/>
              </a:rPr>
              <a:t>  ratio&gt;0.85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TDI&lt;3.0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gnid</a:t>
            </a:r>
            <a:r>
              <a:rPr lang="en-US" altLang="ja-JP" dirty="0" smtClean="0">
                <a:latin typeface="Calibri" pitchFamily="34" charset="0"/>
              </a:rPr>
              <a:t>&gt;0.3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Δtheta</a:t>
            </a:r>
            <a:r>
              <a:rPr lang="en-US" altLang="ja-JP" dirty="0" smtClean="0">
                <a:latin typeface="Calibri" pitchFamily="34" charset="0"/>
              </a:rPr>
              <a:t>&gt;-40.0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Fusion&gt;0.5   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072066" y="4014621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err="1" smtClean="0">
                <a:latin typeface="Calibri" pitchFamily="34" charset="0"/>
              </a:rPr>
              <a:t>Rcut</a:t>
            </a:r>
            <a:r>
              <a:rPr lang="en-US" altLang="ja-JP" dirty="0" smtClean="0">
                <a:latin typeface="Calibri" pitchFamily="34" charset="0"/>
              </a:rPr>
              <a:t>   CsI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ea typeface="ＭＳ ゴシック" pitchFamily="49" charset="-128"/>
              </a:rPr>
              <a:t>radius</a:t>
            </a:r>
            <a:r>
              <a:rPr lang="en-US" altLang="ja-JP" dirty="0" smtClean="0">
                <a:latin typeface="Calibri" pitchFamily="34" charset="0"/>
              </a:rPr>
              <a:t>&lt;80.5cm</a:t>
            </a:r>
          </a:p>
          <a:p>
            <a:r>
              <a:rPr lang="en-US" altLang="ja-JP" dirty="0" smtClean="0"/>
              <a:t> </a:t>
            </a:r>
            <a:r>
              <a:rPr lang="ja-JP" altLang="en-US" dirty="0" smtClean="0"/>
              <a:t>　　　　　　　　</a:t>
            </a:r>
            <a:r>
              <a:rPr lang="en-US" altLang="ja-JP" dirty="0" smtClean="0">
                <a:ea typeface="ＭＳ ゴシック" pitchFamily="49" charset="-128"/>
              </a:rPr>
              <a:t>and</a:t>
            </a:r>
          </a:p>
          <a:p>
            <a:r>
              <a:rPr lang="ja-JP" altLang="en-US" dirty="0" smtClean="0"/>
              <a:t>　　　　</a:t>
            </a:r>
            <a:r>
              <a:rPr lang="en-US" altLang="ja-JP" dirty="0" smtClean="0">
                <a:latin typeface="Calibri" pitchFamily="34" charset="0"/>
              </a:rPr>
              <a:t>-17.5cm&lt;</a:t>
            </a:r>
            <a:r>
              <a:rPr lang="en-US" altLang="ja-JP" dirty="0" err="1" smtClean="0">
                <a:latin typeface="Calibri" pitchFamily="34" charset="0"/>
              </a:rPr>
              <a:t>gamx</a:t>
            </a:r>
            <a:r>
              <a:rPr lang="en-US" altLang="ja-JP" dirty="0" smtClean="0">
                <a:latin typeface="Calibri" pitchFamily="34" charset="0"/>
              </a:rPr>
              <a:t>&lt;17.5cm,</a:t>
            </a:r>
          </a:p>
          <a:p>
            <a:r>
              <a:rPr lang="ja-JP" altLang="en-US" dirty="0" smtClean="0">
                <a:latin typeface="Calibri" pitchFamily="34" charset="0"/>
              </a:rPr>
              <a:t>　　　　</a:t>
            </a:r>
            <a:r>
              <a:rPr lang="en-US" altLang="ja-JP" dirty="0" smtClean="0">
                <a:latin typeface="Calibri" pitchFamily="34" charset="0"/>
              </a:rPr>
              <a:t>-17.5cm&lt;gamy&lt;17.5cm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72000" y="31398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R12&gt;23.5cm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Erat&gt;0.04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050741" y="3714752"/>
            <a:ext cx="1378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Pt&gt;0.16GeV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00430" y="5643578"/>
            <a:ext cx="5643602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latin typeface="HG創英角ﾎﾟｯﾌﾟ体" pitchFamily="49" charset="-128"/>
                <a:ea typeface="HG創英角ﾎﾟｯﾌﾟ体" pitchFamily="49" charset="-128"/>
              </a:rPr>
              <a:t>Neutral mode</a:t>
            </a:r>
          </a:p>
          <a:p>
            <a:pPr algn="ctr"/>
            <a:r>
              <a:rPr kumimoji="1" lang="en-US" altLang="ja-JP" sz="3600" dirty="0" smtClean="0">
                <a:latin typeface="HG創英角ﾎﾟｯﾌﾟ体" pitchFamily="49" charset="-128"/>
                <a:ea typeface="HG創英角ﾎﾟｯﾌﾟ体" pitchFamily="49" charset="-128"/>
              </a:rPr>
              <a:t>optimize cut(P</a:t>
            </a:r>
            <a:r>
              <a:rPr kumimoji="1" lang="en-US" altLang="ja-JP" sz="3600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T</a:t>
            </a:r>
            <a:r>
              <a:rPr kumimoji="1" lang="en-US" altLang="ja-JP" sz="3600" dirty="0" smtClean="0">
                <a:latin typeface="HG創英角ﾎﾟｯﾌﾟ体" pitchFamily="49" charset="-128"/>
                <a:ea typeface="HG創英角ﾎﾟｯﾌﾟ体" pitchFamily="49" charset="-128"/>
              </a:rPr>
              <a:t>&gt;0.16GeV)</a:t>
            </a:r>
            <a:endParaRPr kumimoji="1" lang="ja-JP" altLang="en-US" sz="36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72066" y="2786058"/>
            <a:ext cx="2000264" cy="369332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Kinematics cut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020836" y="2071678"/>
            <a:ext cx="398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MIP   cluster(1),(2)  115MeV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250MeV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072198" y="3143248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>
                <a:latin typeface="Calibri" pitchFamily="34" charset="0"/>
              </a:rPr>
              <a:t>acp&gt;20°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406" y="71414"/>
            <a:ext cx="3143272" cy="369332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荷電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/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中性モード分類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406" y="1643050"/>
            <a:ext cx="27146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粒子選択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00628" y="71414"/>
            <a:ext cx="24288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EM shower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選択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55748" y="487900"/>
            <a:ext cx="348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Outer CV  47.3ns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68.7ns,0.1MeV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2844" y="773652"/>
            <a:ext cx="3022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Position matching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latin typeface="Calibri" pitchFamily="34" charset="0"/>
              </a:rPr>
              <a:t>CV(PMCV)</a:t>
            </a:r>
          </a:p>
          <a:p>
            <a:r>
              <a:rPr lang="en-US" altLang="ja-JP" dirty="0" smtClean="0">
                <a:latin typeface="Calibri" pitchFamily="34" charset="0"/>
              </a:rPr>
              <a:t>54.6ns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63.4ns,1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3MeV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-285784" y="1985272"/>
            <a:ext cx="47863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CC02   78.3ns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96.0ns, 2MeV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CC03   1.5MeV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CC04    84.8ns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101.9ns,0.8MeV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CC04scinti layer   83.5ns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102.2ns,0.7MeV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CC05    2.0MeV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CC05scinti layer   0.7MeV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CC06    70.6ns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97.9ns,2.0MeV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CC07    75.1ns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129.7ns,25.0MeV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FB        59.0ns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118.6ns,1.0MeV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Inner CV   45.1ns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70.3ns,0.1MeV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MB    57.8ns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95.6ns,1.0MeV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BAveto</a:t>
            </a:r>
            <a:r>
              <a:rPr lang="en-US" altLang="ja-JP" dirty="0" smtClean="0">
                <a:latin typeface="Calibri" pitchFamily="34" charset="0"/>
              </a:rPr>
              <a:t>   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dt</a:t>
            </a:r>
            <a:r>
              <a:rPr lang="en-US" altLang="ja-JP" dirty="0" smtClean="0">
                <a:latin typeface="Calibri" pitchFamily="34" charset="0"/>
              </a:rPr>
              <a:t>     -</a:t>
            </a:r>
            <a:r>
              <a:rPr lang="en-US" altLang="ja-JP" dirty="0">
                <a:latin typeface="Calibri" pitchFamily="34" charset="0"/>
              </a:rPr>
              <a:t>9.117ns</a:t>
            </a:r>
            <a:r>
              <a:rPr lang="ja-JP" altLang="en-US" dirty="0">
                <a:latin typeface="Calibri" pitchFamily="34" charset="0"/>
              </a:rPr>
              <a:t>～</a:t>
            </a:r>
            <a:r>
              <a:rPr lang="en-US" altLang="ja-JP" dirty="0">
                <a:latin typeface="Calibri" pitchFamily="34" charset="0"/>
              </a:rPr>
              <a:t>6.129ns</a:t>
            </a:r>
            <a:endParaRPr lang="en-US" altLang="ja-JP" dirty="0" smtClean="0">
              <a:latin typeface="Calibri" pitchFamily="34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Sandwich   51.5ns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81.1ns,2MeV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BCV    59.5ns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95.3ns,0.5MeV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BHCV    0.1MeV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CsI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32" y="428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RMS &lt;5.0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nergy</a:t>
            </a:r>
            <a:r>
              <a:rPr lang="en-US" altLang="ja-JP" dirty="0" smtClean="0">
                <a:latin typeface="Calibri" pitchFamily="34" charset="0"/>
              </a:rPr>
              <a:t>  ratio&gt;0.9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TDI&lt;3.0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gnid</a:t>
            </a:r>
            <a:r>
              <a:rPr lang="en-US" altLang="ja-JP" dirty="0" smtClean="0">
                <a:latin typeface="Calibri" pitchFamily="34" charset="0"/>
              </a:rPr>
              <a:t>&gt;0.5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Δtheta</a:t>
            </a:r>
            <a:r>
              <a:rPr lang="en-US" altLang="ja-JP" dirty="0" smtClean="0">
                <a:latin typeface="Calibri" pitchFamily="34" charset="0"/>
              </a:rPr>
              <a:t>&gt;-20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Fusion&gt;0.5   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000628" y="4357694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err="1" smtClean="0">
                <a:latin typeface="Calibri" pitchFamily="34" charset="0"/>
              </a:rPr>
              <a:t>Rcut</a:t>
            </a:r>
            <a:r>
              <a:rPr lang="en-US" altLang="ja-JP" dirty="0" smtClean="0">
                <a:latin typeface="Calibri" pitchFamily="34" charset="0"/>
              </a:rPr>
              <a:t>   CsI 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ea typeface="ＭＳ ゴシック" pitchFamily="49" charset="-128"/>
              </a:rPr>
              <a:t>radius</a:t>
            </a:r>
            <a:r>
              <a:rPr lang="en-US" altLang="ja-JP" dirty="0" smtClean="0">
                <a:latin typeface="Calibri" pitchFamily="34" charset="0"/>
              </a:rPr>
              <a:t>&lt;80.5cm</a:t>
            </a:r>
          </a:p>
          <a:p>
            <a:r>
              <a:rPr lang="en-US" altLang="ja-JP" dirty="0" smtClean="0"/>
              <a:t> </a:t>
            </a:r>
            <a:r>
              <a:rPr lang="ja-JP" altLang="en-US" dirty="0" smtClean="0"/>
              <a:t>　　　　　　　　</a:t>
            </a:r>
            <a:r>
              <a:rPr lang="en-US" altLang="ja-JP" dirty="0" smtClean="0">
                <a:ea typeface="ＭＳ ゴシック" pitchFamily="49" charset="-128"/>
              </a:rPr>
              <a:t>and</a:t>
            </a:r>
          </a:p>
          <a:p>
            <a:r>
              <a:rPr lang="ja-JP" altLang="en-US" dirty="0" smtClean="0"/>
              <a:t>　　　　</a:t>
            </a:r>
            <a:r>
              <a:rPr lang="en-US" altLang="ja-JP" dirty="0" smtClean="0">
                <a:latin typeface="Calibri" pitchFamily="34" charset="0"/>
              </a:rPr>
              <a:t>-17.5cm&lt;</a:t>
            </a:r>
            <a:r>
              <a:rPr lang="en-US" altLang="ja-JP" dirty="0" err="1" smtClean="0">
                <a:latin typeface="Calibri" pitchFamily="34" charset="0"/>
              </a:rPr>
              <a:t>gamx</a:t>
            </a:r>
            <a:r>
              <a:rPr lang="en-US" altLang="ja-JP" dirty="0" smtClean="0">
                <a:latin typeface="Calibri" pitchFamily="34" charset="0"/>
              </a:rPr>
              <a:t>&lt;17.5cm,</a:t>
            </a:r>
          </a:p>
          <a:p>
            <a:r>
              <a:rPr lang="ja-JP" altLang="en-US" dirty="0" smtClean="0">
                <a:latin typeface="Calibri" pitchFamily="34" charset="0"/>
              </a:rPr>
              <a:t>　　　　</a:t>
            </a:r>
            <a:r>
              <a:rPr lang="en-US" altLang="ja-JP" dirty="0" smtClean="0">
                <a:latin typeface="Calibri" pitchFamily="34" charset="0"/>
              </a:rPr>
              <a:t>-17.5cm&lt;gamy&lt;17.5cm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72000" y="3143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R12&gt;25.0cm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Erat&gt;0.3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acp&gt;20°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024885" y="4000504"/>
            <a:ext cx="126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Pt&gt;0.1GeV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406" y="71414"/>
            <a:ext cx="3643338" cy="369332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ＭＳ ゴシック" pitchFamily="49" charset="-128"/>
              </a:rPr>
              <a:t>Selection of neutral or charged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406" y="1643050"/>
            <a:ext cx="27146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ea typeface="ＭＳ ゴシック" pitchFamily="49" charset="-128"/>
              </a:rPr>
              <a:t>Selection of two particle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0628" y="71414"/>
            <a:ext cx="29289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ＭＳ ゴシック" pitchFamily="49" charset="-128"/>
              </a:rPr>
              <a:t>Selection of EM shower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72066" y="2714620"/>
            <a:ext cx="2000264" cy="369332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ＭＳ ゴシック" pitchFamily="49" charset="-128"/>
              </a:rPr>
              <a:t>Kinematics cut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72264" y="6143644"/>
            <a:ext cx="2571768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/>
              <a:t>Experiment</a:t>
            </a:r>
            <a:endParaRPr kumimoji="1" lang="ja-JP" altLang="en-US" sz="4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072066" y="2143116"/>
            <a:ext cx="398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MIP   cluster(1),(2)  115MeV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250MeV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631844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研究の目的</a:t>
            </a:r>
            <a:endParaRPr kumimoji="1" lang="ja-JP" altLang="en-US" sz="4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747738" y="1214422"/>
            <a:ext cx="7467600" cy="3000396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kumimoji="1"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質量が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数</a:t>
            </a:r>
            <a:r>
              <a:rPr kumimoji="1"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MeV/c</a:t>
            </a:r>
            <a:r>
              <a:rPr kumimoji="1" lang="en-US" altLang="ja-JP" sz="28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kumimoji="1"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～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数百</a:t>
            </a:r>
            <a:r>
              <a:rPr kumimoji="1"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MeV/c</a:t>
            </a:r>
            <a:r>
              <a:rPr kumimoji="1" lang="en-US" altLang="ja-JP" sz="28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kumimoji="1"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領域における</a:t>
            </a:r>
            <a:endParaRPr kumimoji="1"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None/>
            </a:pP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kumimoji="1"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短寿命の新粒子</a:t>
            </a:r>
            <a:r>
              <a:rPr kumimoji="1"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(U-boson)</a:t>
            </a:r>
            <a:r>
              <a:rPr kumimoji="1"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を探索</a:t>
            </a:r>
            <a:endParaRPr kumimoji="1"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None/>
            </a:pPr>
            <a:endParaRPr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Blip>
                <a:blip r:embed="rId3"/>
              </a:buBlip>
            </a:pP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KEK-PS E391a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実験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(K</a:t>
            </a:r>
            <a:r>
              <a:rPr lang="en-US" altLang="ja-JP" sz="2800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L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lang="en-US" altLang="ja-JP" sz="2800" b="1" dirty="0" smtClean="0">
                <a:latin typeface="Symbol" pitchFamily="18" charset="2"/>
                <a:ea typeface="HG創英角ﾎﾟｯﾌﾟ体" pitchFamily="49" charset="-128"/>
              </a:rPr>
              <a:t>p</a:t>
            </a:r>
            <a:r>
              <a:rPr lang="en-US" altLang="ja-JP" sz="28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0</a:t>
            </a:r>
            <a:r>
              <a:rPr lang="en-US" altLang="ja-JP" sz="2800" b="1" dirty="0" smtClean="0">
                <a:latin typeface="Symbol" pitchFamily="18" charset="2"/>
                <a:ea typeface="HG創英角ﾎﾟｯﾌﾟ体" pitchFamily="49" charset="-128"/>
              </a:rPr>
              <a:t>nn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探索実験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の</a:t>
            </a:r>
            <a:endParaRPr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None/>
            </a:pP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Al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標的データを利用</a:t>
            </a:r>
            <a:endParaRPr kumimoji="1"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None/>
            </a:pPr>
            <a:endParaRPr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endParaRPr lang="en-US" altLang="ja-JP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357818" y="2927346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>
            <a:off x="1000100" y="4214818"/>
            <a:ext cx="6858048" cy="2143140"/>
            <a:chOff x="571472" y="4214818"/>
            <a:chExt cx="6858048" cy="2143140"/>
          </a:xfrm>
        </p:grpSpPr>
        <p:sp>
          <p:nvSpPr>
            <p:cNvPr id="9" name="正方形/長方形 8"/>
            <p:cNvSpPr/>
            <p:nvPr/>
          </p:nvSpPr>
          <p:spPr>
            <a:xfrm>
              <a:off x="571472" y="4214818"/>
              <a:ext cx="6858048" cy="2143140"/>
            </a:xfrm>
            <a:prstGeom prst="rect">
              <a:avLst/>
            </a:prstGeom>
            <a:ln w="28575"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3000364" y="5286388"/>
              <a:ext cx="415766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4000" dirty="0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 </a:t>
              </a:r>
              <a:r>
                <a:rPr lang="en-US" altLang="ja-JP" sz="4000" dirty="0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U </a:t>
              </a:r>
              <a:r>
                <a:rPr lang="ja-JP" altLang="en-US" sz="4000" dirty="0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→ </a:t>
              </a:r>
              <a:r>
                <a:rPr lang="en-US" altLang="ja-JP" sz="4000" dirty="0" err="1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e</a:t>
              </a:r>
              <a:r>
                <a:rPr lang="en-US" altLang="ja-JP" sz="4000" baseline="30000" dirty="0" err="1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+</a:t>
              </a:r>
              <a:r>
                <a:rPr lang="en-US" altLang="ja-JP" sz="4000" dirty="0" err="1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e</a:t>
              </a:r>
              <a:r>
                <a:rPr lang="en-US" altLang="ja-JP" sz="4000" baseline="30000" dirty="0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-</a:t>
              </a:r>
              <a:r>
                <a:rPr lang="en-US" altLang="ja-JP" sz="4000" dirty="0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  or  </a:t>
              </a:r>
              <a:r>
                <a:rPr lang="en-US" altLang="ja-JP" sz="4000" b="1" dirty="0" smtClean="0">
                  <a:solidFill>
                    <a:prstClr val="black"/>
                  </a:solidFill>
                  <a:latin typeface="Symbol" pitchFamily="18" charset="2"/>
                  <a:ea typeface="HGP創英角ﾎﾟｯﾌﾟ体" pitchFamily="50" charset="-128"/>
                </a:rPr>
                <a:t>gg</a:t>
              </a:r>
              <a:r>
                <a:rPr lang="en-US" altLang="ja-JP" sz="4000" dirty="0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 </a:t>
              </a:r>
              <a:endParaRPr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14348" y="4429132"/>
              <a:ext cx="47863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4000" dirty="0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 n + Al </a:t>
              </a:r>
              <a:r>
                <a:rPr lang="ja-JP" altLang="en-US" sz="4000" dirty="0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→ </a:t>
              </a:r>
              <a:r>
                <a:rPr lang="en-US" altLang="ja-JP" sz="4000" dirty="0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U + </a:t>
              </a:r>
              <a:r>
                <a:rPr lang="ja-JP" altLang="en-US" sz="4000" dirty="0" smtClean="0">
                  <a:solidFill>
                    <a:prstClr val="black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・・・</a:t>
              </a:r>
              <a:endParaRPr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55748" y="487900"/>
            <a:ext cx="3441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Outer CV  -3.4ns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18.0ns,0.1MeV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2844" y="773652"/>
            <a:ext cx="3022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Position matching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latin typeface="Calibri" pitchFamily="34" charset="0"/>
              </a:rPr>
              <a:t>CV(PMCV)</a:t>
            </a:r>
          </a:p>
          <a:p>
            <a:endParaRPr lang="en-US" altLang="ja-JP" dirty="0" smtClean="0">
              <a:latin typeface="Calibri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285784" y="1985272"/>
            <a:ext cx="47863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CC02   -15.0ns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2.7ns, 2MeV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CC03   1.5MeV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CC04    1.4ns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18.5ns,0.8MeV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CC04scinti layer   2.17ns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20.87ns,0.7MeV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CC05    2.0MeV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CC05scinti layer   0.7MeV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CC06    8.35ns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35.65ns,2.0MeV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CC07    11.5ns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66.1ns,25.0MeV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FB        7.3ns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66.9ns,1.0MeV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Inner CV   -6.9ns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18.3ns,0.1MeV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MB    4.1ns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41.9ns,1.0MeV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BAveto</a:t>
            </a:r>
            <a:r>
              <a:rPr lang="en-US" altLang="ja-JP" dirty="0" smtClean="0">
                <a:latin typeface="Calibri" pitchFamily="34" charset="0"/>
              </a:rPr>
              <a:t>   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dt</a:t>
            </a:r>
            <a:r>
              <a:rPr lang="en-US" altLang="ja-JP" dirty="0" smtClean="0">
                <a:latin typeface="Calibri" pitchFamily="34" charset="0"/>
              </a:rPr>
              <a:t>      -</a:t>
            </a:r>
            <a:r>
              <a:rPr lang="en-US" altLang="ja-JP" dirty="0">
                <a:latin typeface="Calibri" pitchFamily="34" charset="0"/>
              </a:rPr>
              <a:t>9.117ns</a:t>
            </a:r>
            <a:r>
              <a:rPr lang="ja-JP" altLang="en-US" dirty="0">
                <a:latin typeface="Calibri" pitchFamily="34" charset="0"/>
              </a:rPr>
              <a:t>～</a:t>
            </a:r>
            <a:r>
              <a:rPr lang="en-US" altLang="ja-JP" dirty="0">
                <a:latin typeface="Calibri" pitchFamily="34" charset="0"/>
              </a:rPr>
              <a:t>6.129ns</a:t>
            </a:r>
            <a:endParaRPr lang="en-US" altLang="ja-JP" dirty="0" smtClean="0">
              <a:latin typeface="Calibri" pitchFamily="34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Sandwich   -0.6ns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29.0ns,2MeV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BCV    9.1ns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44.9ns,0.5MeV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BHCV    0.1MeV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CsI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32" y="428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RMS &lt;5.0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nergy</a:t>
            </a:r>
            <a:r>
              <a:rPr lang="en-US" altLang="ja-JP" dirty="0" smtClean="0">
                <a:latin typeface="Calibri" pitchFamily="34" charset="0"/>
              </a:rPr>
              <a:t>  ratio&gt;0.9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TDI&lt;3.0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gnid</a:t>
            </a:r>
            <a:r>
              <a:rPr lang="en-US" altLang="ja-JP" dirty="0" smtClean="0">
                <a:latin typeface="Calibri" pitchFamily="34" charset="0"/>
              </a:rPr>
              <a:t>&gt;0.5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Δtheta</a:t>
            </a:r>
            <a:r>
              <a:rPr lang="en-US" altLang="ja-JP" dirty="0" smtClean="0">
                <a:latin typeface="Calibri" pitchFamily="34" charset="0"/>
              </a:rPr>
              <a:t>&gt;-20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Fusion&gt;0.5   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072098" y="4138016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err="1" smtClean="0">
                <a:latin typeface="Calibri" pitchFamily="34" charset="0"/>
              </a:rPr>
              <a:t>Rcut</a:t>
            </a:r>
            <a:r>
              <a:rPr lang="en-US" altLang="ja-JP" dirty="0" smtClean="0">
                <a:latin typeface="Calibri" pitchFamily="34" charset="0"/>
              </a:rPr>
              <a:t>   CsI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ea typeface="ＭＳ ゴシック" pitchFamily="49" charset="-128"/>
              </a:rPr>
              <a:t>radius</a:t>
            </a:r>
            <a:r>
              <a:rPr lang="en-US" altLang="ja-JP" dirty="0" smtClean="0">
                <a:latin typeface="Calibri" pitchFamily="34" charset="0"/>
              </a:rPr>
              <a:t>&lt;80.5cm</a:t>
            </a:r>
          </a:p>
          <a:p>
            <a:r>
              <a:rPr lang="en-US" altLang="ja-JP" dirty="0" smtClean="0"/>
              <a:t> </a:t>
            </a:r>
            <a:r>
              <a:rPr lang="ja-JP" altLang="en-US" dirty="0" smtClean="0"/>
              <a:t>　　　　　　　　</a:t>
            </a:r>
            <a:r>
              <a:rPr lang="en-US" altLang="ja-JP" dirty="0" smtClean="0">
                <a:ea typeface="ＭＳ ゴシック" pitchFamily="49" charset="-128"/>
              </a:rPr>
              <a:t>and</a:t>
            </a:r>
          </a:p>
          <a:p>
            <a:r>
              <a:rPr lang="ja-JP" altLang="en-US" dirty="0" smtClean="0"/>
              <a:t>　　　　</a:t>
            </a:r>
            <a:r>
              <a:rPr lang="en-US" altLang="ja-JP" dirty="0" smtClean="0">
                <a:latin typeface="Calibri" pitchFamily="34" charset="0"/>
              </a:rPr>
              <a:t>-17.5cm&lt;</a:t>
            </a:r>
            <a:r>
              <a:rPr lang="en-US" altLang="ja-JP" dirty="0" err="1" smtClean="0">
                <a:latin typeface="Calibri" pitchFamily="34" charset="0"/>
              </a:rPr>
              <a:t>gamx</a:t>
            </a:r>
            <a:r>
              <a:rPr lang="en-US" altLang="ja-JP" dirty="0" smtClean="0">
                <a:latin typeface="Calibri" pitchFamily="34" charset="0"/>
              </a:rPr>
              <a:t>&lt;17.5cm,</a:t>
            </a:r>
          </a:p>
          <a:p>
            <a:r>
              <a:rPr lang="ja-JP" altLang="en-US" dirty="0" smtClean="0">
                <a:latin typeface="Calibri" pitchFamily="34" charset="0"/>
              </a:rPr>
              <a:t>　　　　</a:t>
            </a:r>
            <a:r>
              <a:rPr lang="en-US" altLang="ja-JP" dirty="0" smtClean="0">
                <a:latin typeface="Calibri" pitchFamily="34" charset="0"/>
              </a:rPr>
              <a:t>-17.5cm&lt;gamy&lt;17.5cm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72000" y="30003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R12&gt;25.0cm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Erat&gt;0.3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acp&gt;20°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072066" y="3852264"/>
            <a:ext cx="126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Pt&gt;0.1GeV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406" y="71414"/>
            <a:ext cx="3786214" cy="369332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ea typeface="ＭＳ ゴシック" pitchFamily="49" charset="-128"/>
              </a:rPr>
              <a:t>Selection of neutral or charged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406" y="1630908"/>
            <a:ext cx="27146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ea typeface="ＭＳ ゴシック" pitchFamily="49" charset="-128"/>
              </a:rPr>
              <a:t>Selection of two particle 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0628" y="71414"/>
            <a:ext cx="29289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ＭＳ ゴシック" pitchFamily="49" charset="-128"/>
              </a:rPr>
              <a:t>Selection of EM shower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72066" y="2643182"/>
            <a:ext cx="2428892" cy="369332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ＭＳ ゴシック" pitchFamily="49" charset="-128"/>
              </a:rPr>
              <a:t>Kinematics cut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43768" y="6143644"/>
            <a:ext cx="2000264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/>
              <a:t>MC</a:t>
            </a:r>
            <a:endParaRPr kumimoji="1" lang="ja-JP" altLang="en-US" sz="4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14282" y="1059404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2.3ns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smtClean="0">
                <a:latin typeface="Calibri" pitchFamily="34" charset="0"/>
              </a:rPr>
              <a:t>8.8ns,1</a:t>
            </a:r>
            <a:r>
              <a:rPr lang="ja-JP" altLang="en-US" dirty="0" smtClean="0">
                <a:latin typeface="Calibri" pitchFamily="34" charset="0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3MeV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020836" y="2071678"/>
            <a:ext cx="398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MIP   cluster(1),(2)  115MeV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250MeV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4"/>
          <p:cNvGrpSpPr/>
          <p:nvPr/>
        </p:nvGrpSpPr>
        <p:grpSpPr>
          <a:xfrm>
            <a:off x="1" y="357166"/>
            <a:ext cx="4643437" cy="4143404"/>
            <a:chOff x="1" y="214290"/>
            <a:chExt cx="4071933" cy="3571900"/>
          </a:xfrm>
        </p:grpSpPr>
        <p:pic>
          <p:nvPicPr>
            <p:cNvPr id="5" name="Picture 2" descr="C:\Documents and Settings\quarkstudent\デスクトップ\jumnocutmc-kmu3_gcv.ep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219" y="214290"/>
              <a:ext cx="4030715" cy="3571900"/>
            </a:xfrm>
            <a:prstGeom prst="rect">
              <a:avLst/>
            </a:prstGeom>
            <a:noFill/>
          </p:spPr>
        </p:pic>
        <p:sp>
          <p:nvSpPr>
            <p:cNvPr id="6" name="テキスト ボックス 5"/>
            <p:cNvSpPr txBox="1"/>
            <p:nvPr/>
          </p:nvSpPr>
          <p:spPr>
            <a:xfrm rot="16200000">
              <a:off x="-502382" y="994858"/>
              <a:ext cx="1352075" cy="347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Calibri" pitchFamily="34" charset="0"/>
                </a:rPr>
                <a:t>No. of Event</a:t>
              </a:r>
              <a:endParaRPr kumimoji="1" lang="ja-JP" altLang="en-US" sz="1600" dirty="0">
                <a:latin typeface="Calibri" pitchFamily="34" charset="0"/>
              </a:endParaRPr>
            </a:p>
          </p:txBody>
        </p:sp>
        <p:grpSp>
          <p:nvGrpSpPr>
            <p:cNvPr id="3" name="グループ化 54"/>
            <p:cNvGrpSpPr/>
            <p:nvPr/>
          </p:nvGrpSpPr>
          <p:grpSpPr>
            <a:xfrm>
              <a:off x="1214886" y="770663"/>
              <a:ext cx="646656" cy="292255"/>
              <a:chOff x="1142976" y="714356"/>
              <a:chExt cx="826548" cy="375254"/>
            </a:xfrm>
          </p:grpSpPr>
          <p:cxnSp>
            <p:nvCxnSpPr>
              <p:cNvPr id="13" name="直線矢印コネクタ 12"/>
              <p:cNvCxnSpPr/>
              <p:nvPr/>
            </p:nvCxnSpPr>
            <p:spPr>
              <a:xfrm rot="10800000">
                <a:off x="1142976" y="928670"/>
                <a:ext cx="285752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/>
              <p:cNvSpPr txBox="1"/>
              <p:nvPr/>
            </p:nvSpPr>
            <p:spPr>
              <a:xfrm>
                <a:off x="1357290" y="714356"/>
                <a:ext cx="612234" cy="375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Symbol" pitchFamily="18" charset="2"/>
                  </a:rPr>
                  <a:t>p</a:t>
                </a:r>
                <a:r>
                  <a:rPr kumimoji="1" lang="en-US" altLang="ja-JP" baseline="30000" dirty="0" smtClean="0">
                    <a:latin typeface="Calibri" pitchFamily="34" charset="0"/>
                  </a:rPr>
                  <a:t>0</a:t>
                </a:r>
                <a:endParaRPr kumimoji="1" lang="ja-JP" altLang="en-US" baseline="30000" dirty="0">
                  <a:latin typeface="Symbol" pitchFamily="18" charset="2"/>
                </a:endParaRPr>
              </a:p>
            </p:txBody>
          </p:sp>
        </p:grpSp>
        <p:grpSp>
          <p:nvGrpSpPr>
            <p:cNvPr id="4" name="グループ化 55"/>
            <p:cNvGrpSpPr/>
            <p:nvPr/>
          </p:nvGrpSpPr>
          <p:grpSpPr>
            <a:xfrm>
              <a:off x="3115148" y="1716498"/>
              <a:ext cx="167670" cy="445099"/>
              <a:chOff x="2928926" y="1571612"/>
              <a:chExt cx="214314" cy="571504"/>
            </a:xfrm>
          </p:grpSpPr>
          <p:cxnSp>
            <p:nvCxnSpPr>
              <p:cNvPr id="11" name="直線矢印コネクタ 10"/>
              <p:cNvCxnSpPr/>
              <p:nvPr/>
            </p:nvCxnSpPr>
            <p:spPr>
              <a:xfrm rot="5400000">
                <a:off x="2821769" y="1964521"/>
                <a:ext cx="285752" cy="7143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テキスト ボックス 11"/>
              <p:cNvSpPr txBox="1"/>
              <p:nvPr/>
            </p:nvSpPr>
            <p:spPr>
              <a:xfrm>
                <a:off x="2928926" y="1571612"/>
                <a:ext cx="214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Symbol" pitchFamily="18" charset="2"/>
                  </a:rPr>
                  <a:t>h</a:t>
                </a:r>
                <a:endParaRPr kumimoji="1" lang="ja-JP" altLang="en-US" dirty="0">
                  <a:latin typeface="Symbol" pitchFamily="18" charset="2"/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2234404" y="3387778"/>
              <a:ext cx="1837530" cy="32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latin typeface="Calibri" pitchFamily="34" charset="0"/>
                </a:rPr>
                <a:t>M</a:t>
              </a:r>
              <a:r>
                <a:rPr lang="en-US" altLang="ja-JP" sz="1600" baseline="-25000" dirty="0" smtClean="0">
                  <a:latin typeface="Calibri" pitchFamily="34" charset="0"/>
                </a:rPr>
                <a:t>2cluster</a:t>
              </a:r>
              <a:r>
                <a:rPr lang="en-US" altLang="ja-JP" sz="1600" dirty="0" smtClean="0">
                  <a:latin typeface="Calibri" pitchFamily="34" charset="0"/>
                </a:rPr>
                <a:t>(</a:t>
              </a:r>
              <a:r>
                <a:rPr lang="en-US" altLang="ja-JP" sz="1600" dirty="0" err="1" smtClean="0">
                  <a:latin typeface="Calibri" pitchFamily="34" charset="0"/>
                </a:rPr>
                <a:t>GeV</a:t>
              </a:r>
              <a:r>
                <a:rPr lang="en-US" altLang="ja-JP" sz="1600" dirty="0" smtClean="0">
                  <a:latin typeface="Calibri" pitchFamily="34" charset="0"/>
                </a:rPr>
                <a:t>/c</a:t>
              </a:r>
              <a:r>
                <a:rPr lang="en-US" altLang="ja-JP" sz="1600" baseline="30000" dirty="0" smtClean="0">
                  <a:latin typeface="Calibri" pitchFamily="34" charset="0"/>
                </a:rPr>
                <a:t>2</a:t>
              </a:r>
              <a:r>
                <a:rPr lang="en-US" altLang="ja-JP" sz="1600" dirty="0" smtClean="0">
                  <a:latin typeface="Calibri" pitchFamily="34" charset="0"/>
                </a:rPr>
                <a:t>)</a:t>
              </a:r>
              <a:endParaRPr kumimoji="1" lang="ja-JP" altLang="en-US" sz="1600" dirty="0">
                <a:latin typeface="Calibri" pitchFamily="34" charset="0"/>
              </a:endParaRPr>
            </a:p>
          </p:txBody>
        </p:sp>
      </p:grpSp>
      <p:grpSp>
        <p:nvGrpSpPr>
          <p:cNvPr id="7" name="グループ化 26"/>
          <p:cNvGrpSpPr/>
          <p:nvPr/>
        </p:nvGrpSpPr>
        <p:grpSpPr>
          <a:xfrm>
            <a:off x="71406" y="4398071"/>
            <a:ext cx="4357718" cy="2031325"/>
            <a:chOff x="4643438" y="683295"/>
            <a:chExt cx="4357718" cy="2031325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6500826" y="1763618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00B0F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―</a:t>
              </a:r>
              <a:endParaRPr kumimoji="1" lang="ja-JP" altLang="en-US" sz="1200" dirty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grpSp>
          <p:nvGrpSpPr>
            <p:cNvPr id="8" name="グループ化 48"/>
            <p:cNvGrpSpPr/>
            <p:nvPr/>
          </p:nvGrpSpPr>
          <p:grpSpPr>
            <a:xfrm>
              <a:off x="4643438" y="683295"/>
              <a:ext cx="4357718" cy="2031325"/>
              <a:chOff x="3786182" y="642918"/>
              <a:chExt cx="4357718" cy="2031325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86182" y="642918"/>
                <a:ext cx="4357718" cy="2031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err="1" smtClean="0">
                    <a:latin typeface="HG創英角ﾎﾟｯﾌﾟ体" pitchFamily="49" charset="-128"/>
                    <a:ea typeface="HG創英角ﾎﾟｯﾌﾟ体" pitchFamily="49" charset="-128"/>
                  </a:rPr>
                  <a:t>Black:experimental</a:t>
                </a:r>
                <a:r>
                  <a:rPr lang="en-US" altLang="ja-JP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 data</a:t>
                </a:r>
              </a:p>
              <a:p>
                <a:r>
                  <a:rPr lang="en-US" altLang="ja-JP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MC(GEANT3)</a:t>
                </a:r>
              </a:p>
              <a:p>
                <a:r>
                  <a:rPr lang="en-US" altLang="ja-JP" dirty="0" err="1" smtClean="0">
                    <a:solidFill>
                      <a:srgbClr val="FF000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Red</a:t>
                </a:r>
                <a:r>
                  <a:rPr lang="en-US" altLang="ja-JP" dirty="0" err="1" smtClean="0">
                    <a:latin typeface="HG創英角ﾎﾟｯﾌﾟ体" pitchFamily="49" charset="-128"/>
                    <a:ea typeface="HG創英角ﾎﾟｯﾌﾟ体" pitchFamily="49" charset="-128"/>
                  </a:rPr>
                  <a:t>:</a:t>
                </a:r>
                <a:r>
                  <a:rPr lang="en-US" altLang="ja-JP" dirty="0" err="1" smtClean="0">
                    <a:solidFill>
                      <a:srgbClr val="FF000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MC</a:t>
                </a:r>
                <a:r>
                  <a:rPr lang="en-US" altLang="ja-JP" dirty="0" smtClean="0">
                    <a:solidFill>
                      <a:srgbClr val="FF000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 ,core neutron</a:t>
                </a:r>
              </a:p>
              <a:p>
                <a:r>
                  <a:rPr lang="en-US" altLang="ja-JP" dirty="0" err="1" smtClean="0">
                    <a:solidFill>
                      <a:srgbClr val="00B05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Green</a:t>
                </a:r>
                <a:r>
                  <a:rPr lang="en-US" altLang="ja-JP" dirty="0" err="1" smtClean="0">
                    <a:latin typeface="HG創英角ﾎﾟｯﾌﾟ体" pitchFamily="49" charset="-128"/>
                    <a:ea typeface="HG創英角ﾎﾟｯﾌﾟ体" pitchFamily="49" charset="-128"/>
                  </a:rPr>
                  <a:t>:</a:t>
                </a:r>
                <a:r>
                  <a:rPr lang="en-US" altLang="ja-JP" dirty="0" err="1" smtClean="0">
                    <a:solidFill>
                      <a:srgbClr val="00B05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MC,K</a:t>
                </a:r>
                <a:r>
                  <a:rPr lang="en-US" altLang="ja-JP" baseline="-25000" dirty="0" err="1" smtClean="0">
                    <a:solidFill>
                      <a:srgbClr val="00B05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L</a:t>
                </a:r>
                <a:r>
                  <a:rPr lang="ja-JP" altLang="en-US" dirty="0" smtClean="0">
                    <a:solidFill>
                      <a:srgbClr val="00B05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→</a:t>
                </a:r>
                <a:r>
                  <a:rPr lang="en-US" altLang="ja-JP" b="1" dirty="0" err="1" smtClean="0">
                    <a:solidFill>
                      <a:srgbClr val="00B050"/>
                    </a:solidFill>
                    <a:latin typeface="Symbol" pitchFamily="18" charset="2"/>
                    <a:ea typeface="HG創英角ﾎﾟｯﾌﾟ体" pitchFamily="49" charset="-128"/>
                  </a:rPr>
                  <a:t>p</a:t>
                </a:r>
                <a:r>
                  <a:rPr lang="en-US" altLang="ja-JP" baseline="30000" dirty="0" err="1" smtClean="0">
                    <a:solidFill>
                      <a:srgbClr val="00B05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±</a:t>
                </a:r>
                <a:r>
                  <a:rPr lang="en-US" altLang="ja-JP" dirty="0" err="1" smtClean="0">
                    <a:solidFill>
                      <a:srgbClr val="00B05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e</a:t>
                </a:r>
                <a:r>
                  <a:rPr lang="ja-JP" altLang="en-US" dirty="0" smtClean="0">
                    <a:solidFill>
                      <a:srgbClr val="00B05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　</a:t>
                </a:r>
                <a:r>
                  <a:rPr lang="en-US" altLang="ja-JP" b="1" dirty="0" smtClean="0">
                    <a:solidFill>
                      <a:srgbClr val="00B050"/>
                    </a:solidFill>
                    <a:latin typeface="Symbol" pitchFamily="18" charset="2"/>
                    <a:ea typeface="HG創英角ﾎﾟｯﾌﾟ体" pitchFamily="49" charset="-128"/>
                  </a:rPr>
                  <a:t>n</a:t>
                </a:r>
                <a:r>
                  <a:rPr lang="en-US" altLang="ja-JP" baseline="-25000" dirty="0" smtClean="0">
                    <a:solidFill>
                      <a:srgbClr val="00B05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e</a:t>
                </a:r>
                <a:r>
                  <a:rPr lang="en-US" altLang="ja-JP" dirty="0" smtClean="0">
                    <a:solidFill>
                      <a:srgbClr val="00B05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 (Ke3), BR38.81%</a:t>
                </a:r>
              </a:p>
              <a:p>
                <a:r>
                  <a:rPr lang="en-US" altLang="ja-JP" dirty="0" err="1" smtClean="0">
                    <a:solidFill>
                      <a:srgbClr val="00B0F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Cyan</a:t>
                </a:r>
                <a:r>
                  <a:rPr lang="en-US" altLang="ja-JP" dirty="0" err="1" smtClean="0">
                    <a:latin typeface="HG創英角ﾎﾟｯﾌﾟ体" pitchFamily="49" charset="-128"/>
                    <a:ea typeface="HG創英角ﾎﾟｯﾌﾟ体" pitchFamily="49" charset="-128"/>
                  </a:rPr>
                  <a:t>:</a:t>
                </a:r>
                <a:r>
                  <a:rPr lang="en-US" altLang="ja-JP" dirty="0" err="1" smtClean="0">
                    <a:solidFill>
                      <a:srgbClr val="00B0F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MC,K</a:t>
                </a:r>
                <a:r>
                  <a:rPr lang="en-US" altLang="ja-JP" baseline="-25000" dirty="0" err="1" smtClean="0">
                    <a:solidFill>
                      <a:srgbClr val="00B0F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L</a:t>
                </a:r>
                <a:r>
                  <a:rPr lang="ja-JP" altLang="en-US" dirty="0" smtClean="0">
                    <a:solidFill>
                      <a:srgbClr val="00B0F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→</a:t>
                </a:r>
                <a:r>
                  <a:rPr lang="en-US" altLang="ja-JP" dirty="0" smtClean="0">
                    <a:solidFill>
                      <a:srgbClr val="00B0F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 </a:t>
                </a:r>
                <a:r>
                  <a:rPr lang="en-US" altLang="ja-JP" b="1" dirty="0" err="1" smtClean="0">
                    <a:solidFill>
                      <a:srgbClr val="00B0F0"/>
                    </a:solidFill>
                    <a:latin typeface="Symbol" pitchFamily="18" charset="2"/>
                    <a:ea typeface="HG創英角ﾎﾟｯﾌﾟ体" pitchFamily="49" charset="-128"/>
                  </a:rPr>
                  <a:t>p</a:t>
                </a:r>
                <a:r>
                  <a:rPr lang="en-US" altLang="ja-JP" baseline="30000" dirty="0" err="1" smtClean="0">
                    <a:solidFill>
                      <a:srgbClr val="00B0F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±</a:t>
                </a:r>
                <a:r>
                  <a:rPr lang="en-US" altLang="ja-JP" b="1" dirty="0" err="1" smtClean="0">
                    <a:solidFill>
                      <a:srgbClr val="00B0F0"/>
                    </a:solidFill>
                    <a:latin typeface="Symbol" pitchFamily="18" charset="2"/>
                    <a:ea typeface="HG創英角ﾎﾟｯﾌﾟ体" pitchFamily="49" charset="-128"/>
                  </a:rPr>
                  <a:t>m</a:t>
                </a:r>
                <a:r>
                  <a:rPr lang="en-US" altLang="ja-JP" dirty="0" smtClean="0">
                    <a:solidFill>
                      <a:srgbClr val="00B0F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  </a:t>
                </a:r>
                <a:r>
                  <a:rPr lang="en-US" altLang="ja-JP" b="1" dirty="0" smtClean="0">
                    <a:solidFill>
                      <a:srgbClr val="00B0F0"/>
                    </a:solidFill>
                    <a:latin typeface="Symbol" pitchFamily="18" charset="2"/>
                    <a:ea typeface="HG創英角ﾎﾟｯﾌﾟ体" pitchFamily="49" charset="-128"/>
                  </a:rPr>
                  <a:t>n</a:t>
                </a:r>
                <a:r>
                  <a:rPr lang="en-US" altLang="ja-JP" baseline="-25000" dirty="0" smtClean="0">
                    <a:solidFill>
                      <a:srgbClr val="00B0F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m</a:t>
                </a:r>
                <a:r>
                  <a:rPr lang="en-US" altLang="ja-JP" dirty="0" smtClean="0">
                    <a:solidFill>
                      <a:srgbClr val="00B0F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 (Km3), BR27.19%</a:t>
                </a:r>
              </a:p>
              <a:p>
                <a:r>
                  <a:rPr lang="en-US" altLang="ja-JP" dirty="0" err="1" smtClean="0">
                    <a:solidFill>
                      <a:srgbClr val="0070C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Blue</a:t>
                </a:r>
                <a:r>
                  <a:rPr lang="en-US" altLang="ja-JP" dirty="0" err="1" smtClean="0">
                    <a:latin typeface="HG創英角ﾎﾟｯﾌﾟ体" pitchFamily="49" charset="-128"/>
                    <a:ea typeface="HG創英角ﾎﾟｯﾌﾟ体" pitchFamily="49" charset="-128"/>
                  </a:rPr>
                  <a:t>:</a:t>
                </a:r>
                <a:r>
                  <a:rPr lang="en-US" altLang="ja-JP" dirty="0" err="1" smtClean="0">
                    <a:solidFill>
                      <a:srgbClr val="0070C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MC,K</a:t>
                </a:r>
                <a:r>
                  <a:rPr lang="en-US" altLang="ja-JP" baseline="-25000" dirty="0" err="1" smtClean="0">
                    <a:solidFill>
                      <a:srgbClr val="0070C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L</a:t>
                </a:r>
                <a:r>
                  <a:rPr lang="ja-JP" altLang="en-US" dirty="0" smtClean="0">
                    <a:solidFill>
                      <a:srgbClr val="0070C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→</a:t>
                </a:r>
                <a:r>
                  <a:rPr lang="en-US" altLang="ja-JP" b="1" dirty="0" err="1" smtClean="0">
                    <a:solidFill>
                      <a:srgbClr val="0070C0"/>
                    </a:solidFill>
                    <a:latin typeface="Symbol" pitchFamily="18" charset="2"/>
                    <a:ea typeface="HG創英角ﾎﾟｯﾌﾟ体" pitchFamily="49" charset="-128"/>
                  </a:rPr>
                  <a:t>gg</a:t>
                </a:r>
                <a:r>
                  <a:rPr lang="en-US" altLang="ja-JP" dirty="0" smtClean="0">
                    <a:solidFill>
                      <a:srgbClr val="0070C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, BR5.5×10</a:t>
                </a:r>
                <a:r>
                  <a:rPr lang="en-US" altLang="ja-JP" baseline="30000" dirty="0" smtClean="0">
                    <a:solidFill>
                      <a:srgbClr val="0070C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-4</a:t>
                </a:r>
                <a:r>
                  <a:rPr lang="ja-JP" altLang="en-US" baseline="30000" dirty="0" smtClean="0">
                    <a:solidFill>
                      <a:srgbClr val="0070C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 </a:t>
                </a:r>
                <a:endParaRPr lang="en-US" altLang="ja-JP" baseline="30000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endParaRPr>
              </a:p>
              <a:p>
                <a:r>
                  <a:rPr lang="en-US" altLang="ja-JP" dirty="0" err="1" smtClean="0">
                    <a:solidFill>
                      <a:srgbClr val="FF66CC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Pink</a:t>
                </a:r>
                <a:r>
                  <a:rPr lang="en-US" altLang="ja-JP" dirty="0" err="1" smtClean="0">
                    <a:latin typeface="HG創英角ﾎﾟｯﾌﾟ体" pitchFamily="49" charset="-128"/>
                    <a:ea typeface="HG創英角ﾎﾟｯﾌﾟ体" pitchFamily="49" charset="-128"/>
                  </a:rPr>
                  <a:t>:</a:t>
                </a:r>
                <a:r>
                  <a:rPr lang="en-US" altLang="ja-JP" dirty="0" err="1" smtClean="0">
                    <a:solidFill>
                      <a:srgbClr val="FF33CC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MC</a:t>
                </a:r>
                <a:r>
                  <a:rPr lang="en-US" altLang="ja-JP" dirty="0" smtClean="0">
                    <a:solidFill>
                      <a:srgbClr val="FF33CC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 sum</a:t>
                </a:r>
              </a:p>
            </p:txBody>
          </p:sp>
          <p:grpSp>
            <p:nvGrpSpPr>
              <p:cNvPr id="9" name="グループ化 43"/>
              <p:cNvGrpSpPr/>
              <p:nvPr/>
            </p:nvGrpSpPr>
            <p:grpSpPr>
              <a:xfrm>
                <a:off x="5643570" y="1437489"/>
                <a:ext cx="500066" cy="348437"/>
                <a:chOff x="7215206" y="142852"/>
                <a:chExt cx="500066" cy="348437"/>
              </a:xfrm>
            </p:grpSpPr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7215206" y="214290"/>
                  <a:ext cx="42862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dirty="0" smtClean="0">
                      <a:solidFill>
                        <a:srgbClr val="00B050"/>
                      </a:solidFill>
                      <a:latin typeface="HG創英角ﾎﾟｯﾌﾟ体" pitchFamily="49" charset="-128"/>
                      <a:ea typeface="HG創英角ﾎﾟｯﾌﾟ体" pitchFamily="49" charset="-128"/>
                    </a:rPr>
                    <a:t>＋</a:t>
                  </a:r>
                  <a:endParaRPr kumimoji="1" lang="ja-JP" altLang="en-US" sz="1200" dirty="0">
                    <a:solidFill>
                      <a:srgbClr val="00B050"/>
                    </a:solidFill>
                    <a:latin typeface="HG創英角ﾎﾟｯﾌﾟ体" pitchFamily="49" charset="-128"/>
                    <a:ea typeface="HG創英角ﾎﾟｯﾌﾟ体" pitchFamily="49" charset="-128"/>
                  </a:endParaRPr>
                </a:p>
              </p:txBody>
            </p:sp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7215206" y="142852"/>
                  <a:ext cx="500066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dirty="0" smtClean="0">
                      <a:solidFill>
                        <a:srgbClr val="00B050"/>
                      </a:solidFill>
                      <a:latin typeface="HG創英角ﾎﾟｯﾌﾟ体" pitchFamily="49" charset="-128"/>
                      <a:ea typeface="HG創英角ﾎﾟｯﾌﾟ体" pitchFamily="49" charset="-128"/>
                    </a:rPr>
                    <a:t>－</a:t>
                  </a:r>
                  <a:endParaRPr kumimoji="1" lang="ja-JP" altLang="en-US" sz="1200" dirty="0">
                    <a:solidFill>
                      <a:srgbClr val="00B050"/>
                    </a:solidFill>
                    <a:latin typeface="HG創英角ﾎﾟｯﾌﾟ体" pitchFamily="49" charset="-128"/>
                    <a:ea typeface="HG創英角ﾎﾟｯﾌﾟ体" pitchFamily="49" charset="-128"/>
                  </a:endParaRPr>
                </a:p>
              </p:txBody>
            </p:sp>
          </p:grpSp>
        </p:grpSp>
        <p:sp>
          <p:nvSpPr>
            <p:cNvPr id="30" name="テキスト ボックス 29"/>
            <p:cNvSpPr txBox="1"/>
            <p:nvPr/>
          </p:nvSpPr>
          <p:spPr>
            <a:xfrm>
              <a:off x="6500826" y="1826303"/>
              <a:ext cx="4286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＋</a:t>
              </a:r>
              <a:endParaRPr kumimoji="1" lang="ja-JP" altLang="en-US" sz="1200" dirty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2571736" y="857232"/>
            <a:ext cx="1571636" cy="369332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不変質量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15" name="グループ化 38"/>
          <p:cNvGrpSpPr/>
          <p:nvPr/>
        </p:nvGrpSpPr>
        <p:grpSpPr>
          <a:xfrm>
            <a:off x="4572000" y="357166"/>
            <a:ext cx="4500594" cy="4071966"/>
            <a:chOff x="4572000" y="357166"/>
            <a:chExt cx="4500594" cy="4071966"/>
          </a:xfrm>
        </p:grpSpPr>
        <p:grpSp>
          <p:nvGrpSpPr>
            <p:cNvPr id="18" name="グループ化 36"/>
            <p:cNvGrpSpPr/>
            <p:nvPr/>
          </p:nvGrpSpPr>
          <p:grpSpPr>
            <a:xfrm>
              <a:off x="4572000" y="357166"/>
              <a:ext cx="4500594" cy="4071966"/>
              <a:chOff x="4581880" y="343802"/>
              <a:chExt cx="4089057" cy="3585264"/>
            </a:xfrm>
          </p:grpSpPr>
          <p:pic>
            <p:nvPicPr>
              <p:cNvPr id="2050" name="Picture 2" descr="C:\Documents and Settings\quarkstudent\デスクトップ\collaboration\pt.eps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43438" y="343802"/>
                <a:ext cx="4027499" cy="3585264"/>
              </a:xfrm>
              <a:prstGeom prst="rect">
                <a:avLst/>
              </a:prstGeom>
              <a:noFill/>
            </p:spPr>
          </p:pic>
          <p:sp>
            <p:nvSpPr>
              <p:cNvPr id="16" name="テキスト ボックス 15"/>
              <p:cNvSpPr txBox="1"/>
              <p:nvPr/>
            </p:nvSpPr>
            <p:spPr>
              <a:xfrm rot="16200000">
                <a:off x="4079497" y="1079109"/>
                <a:ext cx="1352075" cy="34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Calibri" pitchFamily="34" charset="0"/>
                  </a:rPr>
                  <a:t>No. of Event</a:t>
                </a:r>
                <a:endParaRPr kumimoji="1" lang="ja-JP" altLang="en-US" sz="1600" dirty="0">
                  <a:latin typeface="Calibri" pitchFamily="34" charset="0"/>
                </a:endParaRPr>
              </a:p>
            </p:txBody>
          </p:sp>
          <p:sp>
            <p:nvSpPr>
              <p:cNvPr id="17" name="テキスト ボックス 30"/>
              <p:cNvSpPr txBox="1">
                <a:spLocks noChangeArrowheads="1"/>
              </p:cNvSpPr>
              <p:nvPr/>
            </p:nvSpPr>
            <p:spPr bwMode="auto">
              <a:xfrm>
                <a:off x="7429520" y="3590512"/>
                <a:ext cx="107157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1600" dirty="0" smtClean="0">
                    <a:latin typeface="Calibri" pitchFamily="34" charset="0"/>
                  </a:rPr>
                  <a:t>P</a:t>
                </a:r>
                <a:r>
                  <a:rPr lang="en-US" altLang="ja-JP" sz="1600" baseline="-25000" dirty="0" smtClean="0">
                    <a:latin typeface="Calibri" pitchFamily="34" charset="0"/>
                  </a:rPr>
                  <a:t>T</a:t>
                </a:r>
                <a:r>
                  <a:rPr lang="en-US" altLang="ja-JP" sz="1600" dirty="0" smtClean="0">
                    <a:latin typeface="Calibri" pitchFamily="34" charset="0"/>
                  </a:rPr>
                  <a:t>(</a:t>
                </a:r>
                <a:r>
                  <a:rPr lang="en-US" altLang="ja-JP" sz="1600" dirty="0" err="1" smtClean="0">
                    <a:latin typeface="Calibri" pitchFamily="34" charset="0"/>
                  </a:rPr>
                  <a:t>GeV</a:t>
                </a:r>
                <a:r>
                  <a:rPr lang="en-US" altLang="ja-JP" sz="1600" dirty="0" smtClean="0">
                    <a:latin typeface="Calibri" pitchFamily="34" charset="0"/>
                  </a:rPr>
                  <a:t>/c)</a:t>
                </a:r>
                <a:endParaRPr lang="ja-JP" alt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44" name="テキスト ボックス 43"/>
            <p:cNvSpPr txBox="1"/>
            <p:nvPr/>
          </p:nvSpPr>
          <p:spPr>
            <a:xfrm>
              <a:off x="7429520" y="857232"/>
              <a:ext cx="1143008" cy="369332"/>
            </a:xfrm>
            <a:prstGeom prst="rect">
              <a:avLst/>
            </a:prstGeom>
            <a:ln w="952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P</a:t>
              </a:r>
              <a:r>
                <a:rPr kumimoji="1" lang="en-US" altLang="ja-JP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T</a:t>
              </a:r>
              <a:endParaRPr kumimoji="1" lang="ja-JP" altLang="en-US" baseline="-250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 rot="10800000" flipV="1">
              <a:off x="5929322" y="1928802"/>
              <a:ext cx="714380" cy="64294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6572264" y="1559470"/>
              <a:ext cx="785818" cy="36933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Ke3</a:t>
              </a:r>
              <a:endParaRPr kumimoji="1" lang="ja-JP" altLang="en-US" dirty="0"/>
            </a:p>
          </p:txBody>
        </p:sp>
      </p:grpSp>
      <p:grpSp>
        <p:nvGrpSpPr>
          <p:cNvPr id="19" name="グループ化 44"/>
          <p:cNvGrpSpPr/>
          <p:nvPr/>
        </p:nvGrpSpPr>
        <p:grpSpPr>
          <a:xfrm>
            <a:off x="4286248" y="4643446"/>
            <a:ext cx="4714908" cy="1938992"/>
            <a:chOff x="4929190" y="4643446"/>
            <a:chExt cx="4071966" cy="1938992"/>
          </a:xfrm>
        </p:grpSpPr>
        <p:sp>
          <p:nvSpPr>
            <p:cNvPr id="38" name="正方形/長方形 37"/>
            <p:cNvSpPr/>
            <p:nvPr/>
          </p:nvSpPr>
          <p:spPr>
            <a:xfrm>
              <a:off x="4929190" y="4643446"/>
              <a:ext cx="4071966" cy="19389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ja-JP" sz="2400" dirty="0" err="1" smtClean="0">
                  <a:solidFill>
                    <a:schemeClr val="tx1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e</a:t>
              </a:r>
              <a:r>
                <a:rPr lang="en-US" altLang="ja-JP" sz="2400" baseline="30000" dirty="0" err="1" smtClean="0">
                  <a:solidFill>
                    <a:schemeClr val="tx1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+</a:t>
              </a:r>
              <a:r>
                <a:rPr lang="en-US" altLang="ja-JP" sz="2400" dirty="0" err="1" smtClean="0">
                  <a:solidFill>
                    <a:schemeClr val="tx1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e</a:t>
              </a:r>
              <a:r>
                <a:rPr lang="en-US" altLang="ja-JP" sz="2400" baseline="30000" dirty="0" smtClean="0">
                  <a:solidFill>
                    <a:schemeClr val="tx1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- </a:t>
              </a:r>
              <a:r>
                <a:rPr lang="en-US" altLang="ja-JP" sz="2400" dirty="0" smtClean="0">
                  <a:solidFill>
                    <a:schemeClr val="tx1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analysis (Charged </a:t>
              </a:r>
              <a:r>
                <a:rPr lang="en-US" altLang="ja-JP" sz="2400" dirty="0" smtClean="0">
                  <a:latin typeface="HG創英角ﾎﾟｯﾌﾟ体" pitchFamily="49" charset="-128"/>
                  <a:ea typeface="HG創英角ﾎﾟｯﾌﾟ体" pitchFamily="49" charset="-128"/>
                </a:rPr>
                <a:t>mode) </a:t>
              </a:r>
            </a:p>
            <a:p>
              <a:r>
                <a:rPr lang="en-US" altLang="ja-JP" sz="2400" dirty="0" smtClean="0">
                  <a:latin typeface="HG創英角ﾎﾟｯﾌﾟ体" pitchFamily="49" charset="-128"/>
                  <a:ea typeface="HG創英角ﾎﾟｯﾌﾟ体" pitchFamily="49" charset="-128"/>
                </a:rPr>
                <a:t>       P</a:t>
              </a:r>
              <a:r>
                <a:rPr lang="en-US" altLang="ja-JP" sz="2400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T</a:t>
              </a:r>
              <a:r>
                <a:rPr lang="en-US" altLang="ja-JP" sz="2400" dirty="0" smtClean="0">
                  <a:latin typeface="HG創英角ﾎﾟｯﾌﾟ体" pitchFamily="49" charset="-128"/>
                  <a:ea typeface="HG創英角ﾎﾟｯﾌﾟ体" pitchFamily="49" charset="-128"/>
                </a:rPr>
                <a:t>&gt;0.2GeV/c</a:t>
              </a:r>
            </a:p>
            <a:p>
              <a:endParaRPr lang="en-US" altLang="ja-JP" sz="2400" dirty="0" smtClean="0"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r>
                <a:rPr lang="en-US" altLang="ja-JP" sz="2400" dirty="0" smtClean="0">
                  <a:latin typeface="HG創英角ﾎﾟｯﾌﾟ体" pitchFamily="49" charset="-128"/>
                  <a:ea typeface="HG創英角ﾎﾟｯﾌﾟ体" pitchFamily="49" charset="-128"/>
                </a:rPr>
                <a:t>2</a:t>
              </a:r>
              <a:r>
                <a:rPr lang="en-US" altLang="ja-JP" sz="2400" b="1" dirty="0" smtClean="0">
                  <a:latin typeface="Symbol" pitchFamily="18" charset="2"/>
                  <a:ea typeface="HG創英角ﾎﾟｯﾌﾟ体" pitchFamily="49" charset="-128"/>
                </a:rPr>
                <a:t>g</a:t>
              </a:r>
              <a:r>
                <a:rPr lang="en-US" altLang="ja-JP" sz="24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 </a:t>
              </a:r>
              <a:r>
                <a:rPr lang="en-US" altLang="ja-JP" sz="2400" dirty="0" smtClean="0">
                  <a:latin typeface="HG創英角ﾎﾟｯﾌﾟ体" pitchFamily="49" charset="-128"/>
                  <a:ea typeface="HG創英角ﾎﾟｯﾌﾟ体" pitchFamily="49" charset="-128"/>
                </a:rPr>
                <a:t>analysis (Neutral mode)  </a:t>
              </a:r>
            </a:p>
            <a:p>
              <a:r>
                <a:rPr lang="en-US" altLang="ja-JP" sz="2400" dirty="0" smtClean="0">
                  <a:latin typeface="HG創英角ﾎﾟｯﾌﾟ体" pitchFamily="49" charset="-128"/>
                  <a:ea typeface="HG創英角ﾎﾟｯﾌﾟ体" pitchFamily="49" charset="-128"/>
                </a:rPr>
                <a:t>       P</a:t>
              </a:r>
              <a:r>
                <a:rPr lang="en-US" altLang="ja-JP" sz="2400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T</a:t>
              </a:r>
              <a:r>
                <a:rPr lang="en-US" altLang="ja-JP" sz="2400" dirty="0" smtClean="0">
                  <a:latin typeface="HG創英角ﾎﾟｯﾌﾟ体" pitchFamily="49" charset="-128"/>
                  <a:ea typeface="HG創英角ﾎﾟｯﾌﾟ体" pitchFamily="49" charset="-128"/>
                </a:rPr>
                <a:t>&gt;0.16GeV/c</a:t>
              </a:r>
              <a:endParaRPr lang="ja-JP" altLang="en-US" sz="24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40" name="右矢印 39"/>
            <p:cNvSpPr/>
            <p:nvPr/>
          </p:nvSpPr>
          <p:spPr>
            <a:xfrm>
              <a:off x="5422762" y="5072074"/>
              <a:ext cx="357190" cy="285752"/>
            </a:xfrm>
            <a:prstGeom prst="rightArrow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41" name="右矢印 40"/>
            <p:cNvSpPr/>
            <p:nvPr/>
          </p:nvSpPr>
          <p:spPr>
            <a:xfrm>
              <a:off x="5422762" y="6215082"/>
              <a:ext cx="357190" cy="285752"/>
            </a:xfrm>
            <a:prstGeom prst="rightArrow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1643042" y="-24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MC</a:t>
            </a:r>
            <a:r>
              <a:rPr kumimoji="1" lang="ja-JP" altLang="en-US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との比較</a:t>
            </a:r>
            <a:endParaRPr kumimoji="1" lang="ja-JP" altLang="en-US" sz="4000" dirty="0">
              <a:solidFill>
                <a:schemeClr val="accent5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quarkstudent\デスクトップ\U\eps\荷電\荷電highPT\opti-c-cut_nocvhit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500562" cy="4006383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928794" y="3441539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355events</a:t>
            </a:r>
          </a:p>
        </p:txBody>
      </p:sp>
      <p:pic>
        <p:nvPicPr>
          <p:cNvPr id="6" name="Picture 3" descr="C:\Documents and Settings\quarkstudent\デスクトップ\U\eps\荷電\highPT\opti-c-cut_newdatalastcut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000240"/>
            <a:ext cx="4413738" cy="3929091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6643702" y="3286124"/>
            <a:ext cx="177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8</a:t>
            </a:r>
            <a:r>
              <a:rPr kumimoji="1"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5events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8662" y="1714488"/>
            <a:ext cx="278608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CV position cut 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なし</a:t>
            </a:r>
            <a:endParaRPr lang="en-US" altLang="ja-JP" sz="20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の全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cut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57818" y="1720982"/>
            <a:ext cx="285752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CV position cut 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あり</a:t>
            </a:r>
            <a:endParaRPr kumimoji="1" lang="en-US" altLang="ja-JP" sz="20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の全</a:t>
            </a:r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cut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85918" y="785794"/>
            <a:ext cx="521497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High P</a:t>
            </a:r>
            <a:r>
              <a:rPr kumimoji="1" lang="en-US" altLang="ja-JP" sz="2800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T</a:t>
            </a: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&gt;200MeV/c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kumimoji="1"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荷電モード  </a:t>
            </a:r>
            <a:endParaRPr kumimoji="1" lang="ja-JP" altLang="en-US" sz="28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90883" y="5621509"/>
            <a:ext cx="2095431" cy="37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16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48569" y="5572140"/>
            <a:ext cx="2095431" cy="37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16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586207" y="2375330"/>
            <a:ext cx="1568407" cy="396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3804082" y="2372102"/>
            <a:ext cx="1568407" cy="396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00232" y="6470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CV position cut</a:t>
            </a:r>
            <a:endParaRPr kumimoji="1" lang="ja-JP" altLang="en-US" sz="4000" dirty="0">
              <a:solidFill>
                <a:schemeClr val="accent5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quarkstudent\デスクトップ\plot10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93" y="2928958"/>
            <a:ext cx="4565645" cy="4064319"/>
          </a:xfrm>
          <a:prstGeom prst="rect">
            <a:avLst/>
          </a:prstGeom>
          <a:noFill/>
        </p:spPr>
      </p:pic>
      <p:pic>
        <p:nvPicPr>
          <p:cNvPr id="3075" name="Picture 3" descr="C:\Documents and Settings\quarkstudent\デスクトップ\plot11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4850" y="2918188"/>
            <a:ext cx="4586306" cy="4082712"/>
          </a:xfrm>
          <a:prstGeom prst="rect">
            <a:avLst/>
          </a:prstGeom>
          <a:noFill/>
        </p:spPr>
      </p:pic>
      <p:pic>
        <p:nvPicPr>
          <p:cNvPr id="3076" name="Picture 4" descr="C:\Documents and Settings\quarkstudent\デスクトップ\plot3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47" y="571179"/>
            <a:ext cx="3611549" cy="3214987"/>
          </a:xfrm>
          <a:prstGeom prst="rect">
            <a:avLst/>
          </a:prstGeom>
          <a:noFill/>
        </p:spPr>
      </p:pic>
      <p:cxnSp>
        <p:nvCxnSpPr>
          <p:cNvPr id="8" name="直線コネクタ 7"/>
          <p:cNvCxnSpPr/>
          <p:nvPr/>
        </p:nvCxnSpPr>
        <p:spPr>
          <a:xfrm rot="5400000" flipH="1" flipV="1">
            <a:off x="4607719" y="4964941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矢印 8"/>
          <p:cNvSpPr/>
          <p:nvPr/>
        </p:nvSpPr>
        <p:spPr>
          <a:xfrm>
            <a:off x="6143636" y="3500438"/>
            <a:ext cx="714380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rot="5400000" flipH="1" flipV="1">
            <a:off x="-535817" y="4964941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矢印 11"/>
          <p:cNvSpPr/>
          <p:nvPr/>
        </p:nvSpPr>
        <p:spPr>
          <a:xfrm>
            <a:off x="1000100" y="3454743"/>
            <a:ext cx="642942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rot="10800000" flipV="1">
            <a:off x="1000100" y="1142984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428728" y="8572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kumimoji="1" lang="en-US" altLang="ja-JP" b="1" dirty="0" smtClean="0">
                <a:latin typeface="Symbol" pitchFamily="18" charset="2"/>
                <a:ea typeface="HG創英角ﾎﾟｯﾌﾟ体" pitchFamily="49" charset="-128"/>
              </a:rPr>
              <a:t>g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が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CsI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に入った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acceptance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10800000" flipV="1">
            <a:off x="928662" y="1500174"/>
            <a:ext cx="292895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786182" y="128586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2cluster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が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23.5cm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以上のときの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acceptance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rot="10800000">
            <a:off x="1000100" y="1928802"/>
            <a:ext cx="285752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786182" y="1928802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2cluster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が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23.5cm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以上</a:t>
            </a:r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                 ＋</a:t>
            </a:r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一つの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CV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の位置に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2cluster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がある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event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cut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した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acceptance </a:t>
            </a:r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71670" y="-2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Acceptance</a:t>
            </a:r>
            <a:endParaRPr kumimoji="1" lang="ja-JP" altLang="en-US" sz="4000" dirty="0">
              <a:solidFill>
                <a:schemeClr val="accent5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quarkstudent\デスクトップ\gamerat(1)vsmgg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78"/>
            <a:ext cx="3929090" cy="3497660"/>
          </a:xfrm>
          <a:prstGeom prst="rect">
            <a:avLst/>
          </a:prstGeom>
          <a:noFill/>
        </p:spPr>
      </p:pic>
      <p:pic>
        <p:nvPicPr>
          <p:cNvPr id="2052" name="Picture 4" descr="C:\Documents and Settings\quarkstudent\デスクトップ\gamtdi(1)vsmgg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286124"/>
            <a:ext cx="4009015" cy="3568809"/>
          </a:xfrm>
          <a:prstGeom prst="rect">
            <a:avLst/>
          </a:prstGeom>
          <a:noFill/>
        </p:spPr>
      </p:pic>
      <p:pic>
        <p:nvPicPr>
          <p:cNvPr id="2050" name="Picture 2" descr="C:\Documents and Settings\quarkstudent\デスクトップ\gamrms(1)vsmgg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932210" cy="3500438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071538" y="59272"/>
            <a:ext cx="19288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Gamrms1,5.0cm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86446" y="59272"/>
            <a:ext cx="15716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Gamerat1,0.9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14414" y="3357562"/>
            <a:ext cx="14287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Gamtdi1,3ns</a:t>
            </a:r>
            <a:endParaRPr kumimoji="1" lang="ja-JP" altLang="en-US" dirty="0">
              <a:latin typeface="Calibri" pitchFamily="34" charset="0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428596" y="6000768"/>
            <a:ext cx="3143272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500298" y="314324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24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00892" y="314324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24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85984" y="651944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24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3214678" y="6000768"/>
            <a:ext cx="142876" cy="28575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4314" y="13071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cm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85752" y="3416858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ns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22" name="上矢印 21"/>
          <p:cNvSpPr/>
          <p:nvPr/>
        </p:nvSpPr>
        <p:spPr>
          <a:xfrm>
            <a:off x="7858148" y="500042"/>
            <a:ext cx="142876" cy="357190"/>
          </a:xfrm>
          <a:prstGeom prst="upArrow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5072066" y="857232"/>
            <a:ext cx="3071834" cy="158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下矢印 19"/>
          <p:cNvSpPr/>
          <p:nvPr/>
        </p:nvSpPr>
        <p:spPr>
          <a:xfrm>
            <a:off x="3143240" y="2143116"/>
            <a:ext cx="188595" cy="571504"/>
          </a:xfrm>
          <a:prstGeom prst="downArrow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428596" y="2143116"/>
            <a:ext cx="3071834" cy="158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4143372" y="3571876"/>
            <a:ext cx="3071834" cy="928694"/>
            <a:chOff x="357158" y="3500438"/>
            <a:chExt cx="2500330" cy="1023286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57158" y="3857628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latin typeface="Calibri" pitchFamily="34" charset="0"/>
                </a:rPr>
                <a:t>gamrms</a:t>
              </a:r>
              <a:r>
                <a:rPr lang="en-US" altLang="ja-JP" dirty="0" smtClean="0">
                  <a:latin typeface="Calibri" pitchFamily="34" charset="0"/>
                </a:rPr>
                <a:t>=</a:t>
              </a:r>
              <a:endParaRPr kumimoji="1" lang="ja-JP" altLang="en-US" dirty="0">
                <a:latin typeface="Calibri" pitchFamily="34" charset="0"/>
              </a:endParaRPr>
            </a:p>
          </p:txBody>
        </p:sp>
        <p:grpSp>
          <p:nvGrpSpPr>
            <p:cNvPr id="27" name="グループ化 43"/>
            <p:cNvGrpSpPr/>
            <p:nvPr/>
          </p:nvGrpSpPr>
          <p:grpSpPr>
            <a:xfrm>
              <a:off x="1428728" y="3500428"/>
              <a:ext cx="1285884" cy="785817"/>
              <a:chOff x="2285984" y="4714884"/>
              <a:chExt cx="1285884" cy="500066"/>
            </a:xfrm>
          </p:grpSpPr>
          <p:cxnSp>
            <p:nvCxnSpPr>
              <p:cNvPr id="31" name="直線コネクタ 30"/>
              <p:cNvCxnSpPr/>
              <p:nvPr/>
            </p:nvCxnSpPr>
            <p:spPr>
              <a:xfrm rot="16200000" flipH="1">
                <a:off x="2250265" y="5107793"/>
                <a:ext cx="14287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rot="5400000" flipH="1" flipV="1">
                <a:off x="2143108" y="4929198"/>
                <a:ext cx="50006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2428860" y="4714884"/>
                <a:ext cx="114300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テキスト ボックス 27"/>
            <p:cNvSpPr txBox="1"/>
            <p:nvPr/>
          </p:nvSpPr>
          <p:spPr>
            <a:xfrm>
              <a:off x="1714480" y="3500438"/>
              <a:ext cx="1000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latin typeface="Calibri" pitchFamily="34" charset="0"/>
                  <a:ea typeface="ＭＳ ゴシック" pitchFamily="49" charset="-128"/>
                </a:rPr>
                <a:t>ΣE</a:t>
              </a:r>
              <a:r>
                <a:rPr lang="en-US" altLang="ja-JP" sz="2800" baseline="-25000" dirty="0" smtClean="0">
                  <a:latin typeface="Calibri" pitchFamily="34" charset="0"/>
                  <a:ea typeface="ＭＳ ゴシック" pitchFamily="49" charset="-128"/>
                </a:rPr>
                <a:t>i</a:t>
              </a:r>
              <a:r>
                <a:rPr lang="en-US" altLang="ja-JP" sz="2800" dirty="0" smtClean="0">
                  <a:latin typeface="Calibri" pitchFamily="34" charset="0"/>
                  <a:ea typeface="ＭＳ ゴシック" pitchFamily="49" charset="-128"/>
                </a:rPr>
                <a:t>r</a:t>
              </a:r>
              <a:r>
                <a:rPr lang="en-US" altLang="ja-JP" sz="2800" baseline="-25000" dirty="0" smtClean="0">
                  <a:latin typeface="Calibri" pitchFamily="34" charset="0"/>
                  <a:ea typeface="ＭＳ ゴシック" pitchFamily="49" charset="-128"/>
                </a:rPr>
                <a:t>i</a:t>
              </a:r>
              <a:endParaRPr kumimoji="1" lang="ja-JP" altLang="en-US" sz="2800" baseline="-25000" dirty="0">
                <a:latin typeface="Calibri" pitchFamily="34" charset="0"/>
                <a:ea typeface="ＭＳ ゴシック" pitchFamily="49" charset="-128"/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1714480" y="4000504"/>
              <a:ext cx="10001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1714480" y="4000504"/>
              <a:ext cx="1143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Calibri" pitchFamily="34" charset="0"/>
                </a:rPr>
                <a:t>E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total</a:t>
              </a:r>
              <a:endParaRPr kumimoji="1" lang="ja-JP" altLang="en-US" sz="2800" baseline="-25000" dirty="0">
                <a:latin typeface="Calibri" pitchFamily="34" charset="0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4143372" y="4714884"/>
            <a:ext cx="3643338" cy="928694"/>
            <a:chOff x="285720" y="4714884"/>
            <a:chExt cx="3071834" cy="1023286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1714480" y="5214950"/>
              <a:ext cx="1143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Calibri" pitchFamily="34" charset="0"/>
                </a:rPr>
                <a:t>E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total</a:t>
              </a:r>
              <a:endParaRPr kumimoji="1" lang="ja-JP" altLang="en-US" sz="2800" baseline="-25000" dirty="0">
                <a:latin typeface="Calibri" pitchFamily="34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85720" y="500063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>
                  <a:latin typeface="Calibri" pitchFamily="34" charset="0"/>
                </a:rPr>
                <a:t>gamerat</a:t>
              </a:r>
              <a:r>
                <a:rPr kumimoji="1" lang="en-US" altLang="ja-JP" dirty="0" smtClean="0">
                  <a:latin typeface="Calibri" pitchFamily="34" charset="0"/>
                </a:rPr>
                <a:t>=</a:t>
              </a:r>
              <a:endParaRPr kumimoji="1" lang="ja-JP" altLang="en-US" dirty="0">
                <a:latin typeface="Calibri" pitchFamily="34" charset="0"/>
              </a:endParaRPr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1500166" y="5214950"/>
              <a:ext cx="157163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1500166" y="4714884"/>
              <a:ext cx="1857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Calibri" pitchFamily="34" charset="0"/>
                </a:rPr>
                <a:t>E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1</a:t>
              </a:r>
              <a:r>
                <a:rPr kumimoji="1" lang="en-US" altLang="ja-JP" sz="2800" dirty="0" smtClean="0">
                  <a:latin typeface="Calibri" pitchFamily="34" charset="0"/>
                </a:rPr>
                <a:t>+E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2</a:t>
              </a:r>
              <a:r>
                <a:rPr kumimoji="1" lang="en-US" altLang="ja-JP" sz="2800" dirty="0" smtClean="0">
                  <a:latin typeface="Calibri" pitchFamily="34" charset="0"/>
                </a:rPr>
                <a:t>+E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3</a:t>
              </a:r>
              <a:endParaRPr kumimoji="1" lang="ja-JP" altLang="en-US" sz="2800" baseline="-25000" dirty="0">
                <a:latin typeface="Calibri" pitchFamily="34" charset="0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4286248" y="5929330"/>
            <a:ext cx="2643206" cy="619777"/>
            <a:chOff x="214282" y="5715016"/>
            <a:chExt cx="2643206" cy="619777"/>
          </a:xfrm>
        </p:grpSpPr>
        <p:grpSp>
          <p:nvGrpSpPr>
            <p:cNvPr id="40" name="グループ化 114"/>
            <p:cNvGrpSpPr/>
            <p:nvPr/>
          </p:nvGrpSpPr>
          <p:grpSpPr>
            <a:xfrm>
              <a:off x="214282" y="5715016"/>
              <a:ext cx="2643223" cy="619777"/>
              <a:chOff x="285720" y="5715016"/>
              <a:chExt cx="2643223" cy="619777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5720" y="5906176"/>
                <a:ext cx="1428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err="1" smtClean="0">
                    <a:latin typeface="Calibri" pitchFamily="34" charset="0"/>
                  </a:rPr>
                  <a:t>gamtdi</a:t>
                </a:r>
                <a:r>
                  <a:rPr lang="en-US" altLang="ja-JP" dirty="0" smtClean="0">
                    <a:latin typeface="Calibri" pitchFamily="34" charset="0"/>
                  </a:rPr>
                  <a:t>=</a:t>
                </a:r>
                <a:endParaRPr kumimoji="1" lang="ja-JP" altLang="en-US" dirty="0">
                  <a:latin typeface="Calibri" pitchFamily="34" charset="0"/>
                </a:endParaRPr>
              </a:p>
            </p:txBody>
          </p:sp>
          <p:grpSp>
            <p:nvGrpSpPr>
              <p:cNvPr id="43" name="グループ化 43"/>
              <p:cNvGrpSpPr/>
              <p:nvPr/>
            </p:nvGrpSpPr>
            <p:grpSpPr>
              <a:xfrm>
                <a:off x="1214425" y="5715016"/>
                <a:ext cx="1714518" cy="619777"/>
                <a:chOff x="2285984" y="4714884"/>
                <a:chExt cx="1285884" cy="500066"/>
              </a:xfrm>
            </p:grpSpPr>
            <p:cxnSp>
              <p:nvCxnSpPr>
                <p:cNvPr id="44" name="直線コネクタ 43"/>
                <p:cNvCxnSpPr/>
                <p:nvPr/>
              </p:nvCxnSpPr>
              <p:spPr>
                <a:xfrm rot="16200000" flipH="1">
                  <a:off x="2250265" y="5107793"/>
                  <a:ext cx="14287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 rot="5400000" flipH="1" flipV="1">
                  <a:off x="2143108" y="4929198"/>
                  <a:ext cx="50006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2428860" y="4714884"/>
                  <a:ext cx="1143008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テキスト ボックス 40"/>
            <p:cNvSpPr txBox="1"/>
            <p:nvPr/>
          </p:nvSpPr>
          <p:spPr>
            <a:xfrm>
              <a:off x="1357291" y="5715016"/>
              <a:ext cx="1428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latin typeface="Calibri" pitchFamily="34" charset="0"/>
                  <a:ea typeface="ＭＳ ゴシック" pitchFamily="49" charset="-128"/>
                </a:rPr>
                <a:t>Σ(T</a:t>
              </a:r>
              <a:r>
                <a:rPr lang="en-US" altLang="ja-JP" sz="2800" baseline="-25000" dirty="0" smtClean="0">
                  <a:latin typeface="Calibri" pitchFamily="34" charset="0"/>
                  <a:ea typeface="ＭＳ ゴシック" pitchFamily="49" charset="-128"/>
                </a:rPr>
                <a:t>i</a:t>
              </a:r>
              <a:r>
                <a:rPr lang="en-US" altLang="ja-JP" sz="2800" dirty="0" smtClean="0">
                  <a:latin typeface="Calibri" pitchFamily="34" charset="0"/>
                  <a:ea typeface="ＭＳ ゴシック" pitchFamily="49" charset="-128"/>
                </a:rPr>
                <a:t>-T</a:t>
              </a:r>
              <a:r>
                <a:rPr lang="en-US" altLang="ja-JP" sz="2800" baseline="-25000" dirty="0" smtClean="0">
                  <a:latin typeface="Calibri" pitchFamily="34" charset="0"/>
                  <a:ea typeface="ＭＳ ゴシック" pitchFamily="49" charset="-128"/>
                </a:rPr>
                <a:t>m</a:t>
              </a:r>
              <a:r>
                <a:rPr lang="en-US" altLang="ja-JP" sz="2800" dirty="0" smtClean="0">
                  <a:latin typeface="Calibri" pitchFamily="34" charset="0"/>
                  <a:ea typeface="ＭＳ ゴシック" pitchFamily="49" charset="-128"/>
                </a:rPr>
                <a:t>)</a:t>
              </a:r>
              <a:r>
                <a:rPr lang="en-US" altLang="ja-JP" sz="2800" baseline="30000" dirty="0" smtClean="0">
                  <a:latin typeface="Calibri" pitchFamily="34" charset="0"/>
                  <a:ea typeface="ＭＳ ゴシック" pitchFamily="49" charset="-128"/>
                </a:rPr>
                <a:t>2</a:t>
              </a:r>
              <a:endParaRPr kumimoji="1" lang="ja-JP" altLang="en-US" sz="2800" baseline="30000" dirty="0">
                <a:latin typeface="Calibri" pitchFamily="34" charset="0"/>
                <a:ea typeface="ＭＳ ゴシック" pitchFamily="49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quarkstudent\デスクトップ\gamtheta(1)vsmgg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52" y="-24"/>
            <a:ext cx="4032104" cy="3589363"/>
          </a:xfrm>
          <a:prstGeom prst="rect">
            <a:avLst/>
          </a:prstGeom>
          <a:noFill/>
        </p:spPr>
      </p:pic>
      <p:pic>
        <p:nvPicPr>
          <p:cNvPr id="3076" name="Picture 4" descr="C:\Documents and Settings\quarkstudent\デスクトップ\gamfuse(1)vsmgg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7" y="3286124"/>
            <a:ext cx="4071966" cy="3624848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5357818" y="59272"/>
            <a:ext cx="18573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Gamtheta1,-20°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7224" y="3357562"/>
            <a:ext cx="15716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Gamfuse1,0.5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0100" y="59272"/>
            <a:ext cx="15001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Gamgnid1,0.5</a:t>
            </a:r>
            <a:endParaRPr kumimoji="1" lang="ja-JP" altLang="en-US" dirty="0">
              <a:latin typeface="Calibri" pitchFamily="34" charset="0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285720" y="5143512"/>
            <a:ext cx="321471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357422" y="321468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24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2330" y="335756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24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43108" y="651944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lang="en-US" altLang="ja-JP" sz="2400" baseline="-25000" dirty="0" smtClean="0">
                <a:latin typeface="Calibri" pitchFamily="34" charset="0"/>
              </a:rPr>
              <a:t>2cluster</a:t>
            </a:r>
            <a:r>
              <a:rPr lang="en-US" altLang="ja-JP" sz="1600" dirty="0" smtClean="0">
                <a:latin typeface="Calibri" pitchFamily="34" charset="0"/>
              </a:rPr>
              <a:t>(</a:t>
            </a:r>
            <a:r>
              <a:rPr lang="en-US" altLang="ja-JP" sz="1600" dirty="0" err="1" smtClean="0">
                <a:latin typeface="Calibri" pitchFamily="34" charset="0"/>
              </a:rPr>
              <a:t>GeV</a:t>
            </a:r>
            <a:r>
              <a:rPr lang="en-US" altLang="ja-JP" sz="1600" dirty="0" smtClean="0">
                <a:latin typeface="Calibri" pitchFamily="34" charset="0"/>
              </a:rPr>
              <a:t>/c</a:t>
            </a:r>
            <a:r>
              <a:rPr lang="en-US" altLang="ja-JP" sz="1600" baseline="30000" dirty="0" smtClean="0">
                <a:latin typeface="Calibri" pitchFamily="34" charset="0"/>
              </a:rPr>
              <a:t>2</a:t>
            </a:r>
            <a:r>
              <a:rPr lang="en-US" altLang="ja-JP" sz="1600" dirty="0" smtClean="0">
                <a:latin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25" name="上矢印 24"/>
          <p:cNvSpPr/>
          <p:nvPr/>
        </p:nvSpPr>
        <p:spPr>
          <a:xfrm>
            <a:off x="3214678" y="4643446"/>
            <a:ext cx="142876" cy="500066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43438" y="13071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度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-71470" y="0"/>
            <a:ext cx="3932184" cy="3500414"/>
            <a:chOff x="-71470" y="0"/>
            <a:chExt cx="3932184" cy="3500414"/>
          </a:xfrm>
        </p:grpSpPr>
        <p:pic>
          <p:nvPicPr>
            <p:cNvPr id="10" name="Picture 5" descr="C:\Documents and Settings\quarkstudent\デスクトップ\gamgnid(1)vsmgg.ep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71470" y="0"/>
              <a:ext cx="3932184" cy="3500414"/>
            </a:xfrm>
            <a:prstGeom prst="rect">
              <a:avLst/>
            </a:prstGeom>
            <a:noFill/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357158" y="1785926"/>
              <a:ext cx="3071834" cy="1588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上矢印 22"/>
            <p:cNvSpPr/>
            <p:nvPr/>
          </p:nvSpPr>
          <p:spPr>
            <a:xfrm>
              <a:off x="3143240" y="1285860"/>
              <a:ext cx="142876" cy="500066"/>
            </a:xfrm>
            <a:prstGeom prst="upArrow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2" name="直線コネクタ 11"/>
          <p:cNvCxnSpPr/>
          <p:nvPr/>
        </p:nvCxnSpPr>
        <p:spPr>
          <a:xfrm>
            <a:off x="4786314" y="1571612"/>
            <a:ext cx="3214710" cy="158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上矢印 23"/>
          <p:cNvSpPr/>
          <p:nvPr/>
        </p:nvSpPr>
        <p:spPr>
          <a:xfrm>
            <a:off x="7572396" y="1071546"/>
            <a:ext cx="142876" cy="500066"/>
          </a:xfrm>
          <a:prstGeom prst="upArrow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14810" y="4000504"/>
            <a:ext cx="492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  <a:ea typeface="HG明朝B" pitchFamily="17" charset="-128"/>
              </a:rPr>
              <a:t>gamgnid:1,</a:t>
            </a:r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</a:rPr>
              <a:t>⇔</a:t>
            </a:r>
            <a:r>
              <a:rPr kumimoji="1" lang="en-US" altLang="ja-JP" dirty="0" smtClean="0">
                <a:latin typeface="Calibri" pitchFamily="34" charset="0"/>
              </a:rPr>
              <a:t>0,n</a:t>
            </a:r>
          </a:p>
          <a:p>
            <a:r>
              <a:rPr kumimoji="1" lang="en-US" altLang="ja-JP" dirty="0" err="1" smtClean="0">
                <a:latin typeface="Calibri" pitchFamily="34" charset="0"/>
              </a:rPr>
              <a:t>gamtheta</a:t>
            </a:r>
            <a:r>
              <a:rPr lang="en-US" altLang="ja-JP" dirty="0" smtClean="0">
                <a:latin typeface="Calibri" pitchFamily="34" charset="0"/>
              </a:rPr>
              <a:t>: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座標から作った角度</a:t>
            </a:r>
            <a:r>
              <a:rPr lang="en-US" altLang="ja-JP" dirty="0" smtClean="0">
                <a:latin typeface="Calibri" pitchFamily="34" charset="0"/>
              </a:rPr>
              <a:t>-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クラスターから　</a:t>
            </a:r>
            <a:endParaRPr lang="en-US" altLang="ja-JP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　　　　　　 作った角度</a:t>
            </a:r>
            <a:endParaRPr lang="en-US" altLang="ja-JP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en-US" altLang="ja-JP" dirty="0" smtClean="0">
                <a:latin typeface="Calibri" pitchFamily="34" charset="0"/>
                <a:ea typeface="ＭＳ Ｐゴシック" pitchFamily="50" charset="-128"/>
              </a:rPr>
              <a:t>gamfuse:1,1</a:t>
            </a:r>
            <a:r>
              <a:rPr kumimoji="1" lang="ja-JP" altLang="en-US" dirty="0" err="1" smtClean="0">
                <a:latin typeface="Calibri" pitchFamily="34" charset="0"/>
                <a:ea typeface="ＭＳ Ｐゴシック" pitchFamily="50" charset="-128"/>
              </a:rPr>
              <a:t>つの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g</a:t>
            </a:r>
            <a:r>
              <a:rPr lang="ja-JP" altLang="en-US" dirty="0" smtClean="0">
                <a:latin typeface="Calibri" pitchFamily="34" charset="0"/>
                <a:ea typeface="ＭＳ Ｐゴシック" pitchFamily="50" charset="-128"/>
              </a:rPr>
              <a:t>で</a:t>
            </a:r>
            <a:r>
              <a:rPr lang="en-US" altLang="ja-JP" dirty="0" smtClean="0">
                <a:latin typeface="Calibri" pitchFamily="34" charset="0"/>
                <a:ea typeface="ＭＳ Ｐゴシック" pitchFamily="50" charset="-128"/>
              </a:rPr>
              <a:t>1cluster</a:t>
            </a:r>
            <a:r>
              <a:rPr lang="ja-JP" altLang="en-US" dirty="0" smtClean="0">
                <a:latin typeface="Calibri" pitchFamily="34" charset="0"/>
                <a:ea typeface="ＭＳ Ｐゴシック" pitchFamily="50" charset="-128"/>
              </a:rPr>
              <a:t>⇔</a:t>
            </a:r>
            <a:r>
              <a:rPr lang="en-US" altLang="ja-JP" dirty="0" smtClean="0">
                <a:latin typeface="Calibri" pitchFamily="34" charset="0"/>
                <a:ea typeface="ＭＳ Ｐゴシック" pitchFamily="50" charset="-128"/>
              </a:rPr>
              <a:t>2,2</a:t>
            </a:r>
            <a:r>
              <a:rPr lang="ja-JP" altLang="en-US" dirty="0" err="1" smtClean="0">
                <a:latin typeface="Calibri" pitchFamily="34" charset="0"/>
                <a:ea typeface="ＭＳ Ｐゴシック" pitchFamily="50" charset="-128"/>
              </a:rPr>
              <a:t>つの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g</a:t>
            </a:r>
            <a:r>
              <a:rPr lang="ja-JP" altLang="en-US" dirty="0" smtClean="0">
                <a:latin typeface="Calibri" pitchFamily="34" charset="0"/>
                <a:ea typeface="ＭＳ Ｐゴシック" pitchFamily="50" charset="-128"/>
              </a:rPr>
              <a:t>で</a:t>
            </a:r>
            <a:r>
              <a:rPr lang="en-US" altLang="ja-JP" dirty="0" smtClean="0">
                <a:latin typeface="Calibri" pitchFamily="34" charset="0"/>
                <a:ea typeface="ＭＳ Ｐゴシック" pitchFamily="50" charset="-128"/>
              </a:rPr>
              <a:t>1cluster</a:t>
            </a:r>
            <a:endParaRPr kumimoji="1" lang="ja-JP" altLang="en-US" dirty="0">
              <a:latin typeface="Calibri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正方形/長方形 112"/>
          <p:cNvSpPr/>
          <p:nvPr/>
        </p:nvSpPr>
        <p:spPr>
          <a:xfrm>
            <a:off x="2285984" y="2357430"/>
            <a:ext cx="2143140" cy="1357322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2285984" y="2285992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Calibri" pitchFamily="34" charset="0"/>
              </a:rPr>
              <a:t>E</a:t>
            </a:r>
            <a:r>
              <a:rPr kumimoji="1" lang="en-US" altLang="ja-JP" baseline="-25000" dirty="0" err="1" smtClean="0">
                <a:latin typeface="Calibri" pitchFamily="34" charset="0"/>
              </a:rPr>
              <a:t>i</a:t>
            </a:r>
            <a:r>
              <a:rPr kumimoji="1" lang="en-US" altLang="ja-JP" dirty="0" err="1" smtClean="0">
                <a:latin typeface="Calibri" pitchFamily="34" charset="0"/>
              </a:rPr>
              <a:t>:CsI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のエネルギー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en-US" altLang="ja-JP" dirty="0" err="1" smtClean="0">
                <a:latin typeface="Calibri" pitchFamily="34" charset="0"/>
                <a:ea typeface="ＭＳ ゴシック" pitchFamily="49" charset="-128"/>
              </a:rPr>
              <a:t>r</a:t>
            </a:r>
            <a:r>
              <a:rPr kumimoji="1" lang="en-US" altLang="ja-JP" baseline="-25000" dirty="0" err="1" smtClean="0">
                <a:latin typeface="Calibri" pitchFamily="34" charset="0"/>
                <a:ea typeface="ＭＳ ゴシック" pitchFamily="49" charset="-128"/>
              </a:rPr>
              <a:t>i</a:t>
            </a:r>
            <a:r>
              <a:rPr kumimoji="1" lang="en-US" altLang="ja-JP" dirty="0" err="1" smtClean="0">
                <a:latin typeface="Calibri" pitchFamily="34" charset="0"/>
                <a:ea typeface="ＭＳ ゴシック" pitchFamily="49" charset="-128"/>
              </a:rPr>
              <a:t>:cluster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中心から</a:t>
            </a:r>
            <a:r>
              <a:rPr kumimoji="1" lang="en-US" altLang="ja-JP" dirty="0" smtClean="0">
                <a:latin typeface="Calibri" pitchFamily="34" charset="0"/>
                <a:ea typeface="ＭＳ ゴシック" pitchFamily="49" charset="-128"/>
              </a:rPr>
              <a:t>CsI</a:t>
            </a:r>
            <a:r>
              <a:rPr kumimoji="1" lang="ja-JP" altLang="en-US" dirty="0" err="1" smtClean="0">
                <a:latin typeface="ＭＳ ゴシック" pitchFamily="49" charset="-128"/>
                <a:ea typeface="ＭＳ ゴシック" pitchFamily="49" charset="-128"/>
              </a:rPr>
              <a:t>までの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距離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en-US" altLang="ja-JP" dirty="0" smtClean="0">
                <a:latin typeface="Calibri" pitchFamily="34" charset="0"/>
                <a:ea typeface="ＭＳ ゴシック" pitchFamily="49" charset="-128"/>
              </a:rPr>
              <a:t>E</a:t>
            </a:r>
            <a:r>
              <a:rPr kumimoji="1" lang="en-US" altLang="ja-JP" baseline="-25000" dirty="0" smtClean="0">
                <a:latin typeface="Calibri" pitchFamily="34" charset="0"/>
                <a:ea typeface="ＭＳ ゴシック" pitchFamily="49" charset="-128"/>
              </a:rPr>
              <a:t>total</a:t>
            </a:r>
            <a:r>
              <a:rPr kumimoji="1" lang="en-US" altLang="ja-JP" dirty="0" smtClean="0">
                <a:latin typeface="Calibri" pitchFamily="34" charset="0"/>
                <a:ea typeface="ＭＳ ゴシック" pitchFamily="49" charset="-128"/>
              </a:rPr>
              <a:t>:cluster</a:t>
            </a:r>
            <a:r>
              <a:rPr kumimoji="1" lang="ja-JP" altLang="en-US" dirty="0" smtClean="0">
                <a:latin typeface="Calibri" pitchFamily="34" charset="0"/>
                <a:ea typeface="ＭＳ ゴシック" pitchFamily="49" charset="-128"/>
              </a:rPr>
              <a:t>のエネルギー</a:t>
            </a:r>
            <a:endParaRPr kumimoji="1" lang="en-US" altLang="ja-JP" dirty="0" smtClean="0">
              <a:latin typeface="Calibri" pitchFamily="34" charset="0"/>
              <a:ea typeface="ＭＳ ゴシック" pitchFamily="49" charset="-128"/>
            </a:endParaRPr>
          </a:p>
          <a:p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406" y="-24"/>
            <a:ext cx="400052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Calibri" pitchFamily="34" charset="0"/>
              </a:rPr>
              <a:t>EM shower</a:t>
            </a:r>
            <a:r>
              <a:rPr lang="ja-JP" altLang="en-US" sz="2000" dirty="0" smtClean="0">
                <a:latin typeface="ＭＳ ゴシック" pitchFamily="49" charset="-128"/>
                <a:ea typeface="ＭＳ ゴシック" pitchFamily="49" charset="-128"/>
              </a:rPr>
              <a:t>の選択</a:t>
            </a:r>
            <a:r>
              <a:rPr lang="en-US" altLang="ja-JP" sz="2000" dirty="0" smtClean="0">
                <a:latin typeface="Calibri" pitchFamily="34" charset="0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Symbol" pitchFamily="18" charset="2"/>
                <a:ea typeface="ＭＳ ゴシック" pitchFamily="49" charset="-128"/>
              </a:rPr>
              <a:t>g </a:t>
            </a:r>
            <a:r>
              <a:rPr lang="en-US" altLang="ja-JP" sz="2000" dirty="0" smtClean="0">
                <a:latin typeface="Calibri" pitchFamily="34" charset="0"/>
                <a:ea typeface="ＭＳ ゴシック" pitchFamily="49" charset="-128"/>
              </a:rPr>
              <a:t>selection  cut)</a:t>
            </a:r>
            <a:endParaRPr kumimoji="1" lang="ja-JP" altLang="en-US" sz="2000" dirty="0">
              <a:latin typeface="Calibri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142908" y="362530"/>
            <a:ext cx="2000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gamrms</a:t>
            </a:r>
            <a:r>
              <a:rPr lang="en-US" altLang="ja-JP" dirty="0" smtClean="0">
                <a:latin typeface="Calibri" pitchFamily="34" charset="0"/>
              </a:rPr>
              <a:t> &lt;5.0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gamerat</a:t>
            </a:r>
            <a:r>
              <a:rPr lang="en-US" altLang="ja-JP" dirty="0" smtClean="0">
                <a:latin typeface="Calibri" pitchFamily="34" charset="0"/>
              </a:rPr>
              <a:t>&gt;0.9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gamtdi</a:t>
            </a:r>
            <a:r>
              <a:rPr lang="en-US" altLang="ja-JP" dirty="0" smtClean="0">
                <a:latin typeface="Calibri" pitchFamily="34" charset="0"/>
              </a:rPr>
              <a:t>&lt;3.0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85720" y="1214422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</a:rPr>
              <a:t>MIP   cluster(1),(2)  115MeV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en-US" altLang="ja-JP" dirty="0" smtClean="0">
                <a:latin typeface="Calibri" pitchFamily="34" charset="0"/>
              </a:rPr>
              <a:t>250MeV 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err="1" smtClean="0">
                <a:latin typeface="Calibri" pitchFamily="34" charset="0"/>
              </a:rPr>
              <a:t>Rcut</a:t>
            </a:r>
            <a:r>
              <a:rPr lang="en-US" altLang="ja-JP" dirty="0" smtClean="0">
                <a:latin typeface="Calibri" pitchFamily="34" charset="0"/>
              </a:rPr>
              <a:t>   CsI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半径</a:t>
            </a:r>
            <a:r>
              <a:rPr lang="en-US" altLang="ja-JP" dirty="0" smtClean="0">
                <a:latin typeface="Calibri" pitchFamily="34" charset="0"/>
              </a:rPr>
              <a:t>&lt;80.5cm</a:t>
            </a:r>
          </a:p>
          <a:p>
            <a:r>
              <a:rPr lang="en-US" altLang="ja-JP" dirty="0" smtClean="0"/>
              <a:t> </a:t>
            </a:r>
            <a:r>
              <a:rPr lang="ja-JP" altLang="en-US" dirty="0" smtClean="0"/>
              <a:t>　　　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かつ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109" name="グループ化 108"/>
          <p:cNvGrpSpPr/>
          <p:nvPr/>
        </p:nvGrpSpPr>
        <p:grpSpPr>
          <a:xfrm>
            <a:off x="4500562" y="0"/>
            <a:ext cx="4688147" cy="4572032"/>
            <a:chOff x="4500562" y="0"/>
            <a:chExt cx="4688147" cy="457203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0562" y="0"/>
              <a:ext cx="4688147" cy="457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円弧 16"/>
            <p:cNvSpPr/>
            <p:nvPr/>
          </p:nvSpPr>
          <p:spPr>
            <a:xfrm>
              <a:off x="4902397" y="357214"/>
              <a:ext cx="3825192" cy="3786214"/>
            </a:xfrm>
            <a:prstGeom prst="arc">
              <a:avLst>
                <a:gd name="adj1" fmla="val 5402753"/>
                <a:gd name="adj2" fmla="val 537549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5116743" y="714356"/>
              <a:ext cx="2143140" cy="2655372"/>
              <a:chOff x="5214942" y="1000060"/>
              <a:chExt cx="2143140" cy="2655372"/>
            </a:xfrm>
          </p:grpSpPr>
          <p:cxnSp>
            <p:nvCxnSpPr>
              <p:cNvPr id="22" name="直線矢印コネクタ 21"/>
              <p:cNvCxnSpPr/>
              <p:nvPr/>
            </p:nvCxnSpPr>
            <p:spPr>
              <a:xfrm rot="16200000" flipV="1">
                <a:off x="5634612" y="1178655"/>
                <a:ext cx="1571636" cy="121444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左中かっこ 22"/>
              <p:cNvSpPr/>
              <p:nvPr/>
            </p:nvSpPr>
            <p:spPr>
              <a:xfrm rot="10800000" flipH="1">
                <a:off x="6143636" y="2143092"/>
                <a:ext cx="285752" cy="785818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左中かっこ 23"/>
              <p:cNvSpPr/>
              <p:nvPr/>
            </p:nvSpPr>
            <p:spPr>
              <a:xfrm rot="5400000" flipH="1">
                <a:off x="6750827" y="2750339"/>
                <a:ext cx="285752" cy="785818"/>
              </a:xfrm>
              <a:prstGeom prst="leftBrace">
                <a:avLst>
                  <a:gd name="adj1" fmla="val 8333"/>
                  <a:gd name="adj2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214942" y="1500150"/>
                <a:ext cx="928694" cy="36933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Calibri" pitchFamily="34" charset="0"/>
                  </a:rPr>
                  <a:t>80.5cm</a:t>
                </a:r>
                <a:endParaRPr kumimoji="1"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5357818" y="2357406"/>
                <a:ext cx="71438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Calibri" pitchFamily="34" charset="0"/>
                  </a:rPr>
                  <a:t>35cm</a:t>
                </a:r>
                <a:endParaRPr kumimoji="1"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6572264" y="3286100"/>
                <a:ext cx="785818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Calibri" pitchFamily="34" charset="0"/>
                  </a:rPr>
                  <a:t>35cm</a:t>
                </a:r>
                <a:endParaRPr kumimoji="1" lang="ja-JP" alt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33" name="グループ化 32"/>
          <p:cNvGrpSpPr/>
          <p:nvPr/>
        </p:nvGrpSpPr>
        <p:grpSpPr>
          <a:xfrm>
            <a:off x="6491132" y="1857388"/>
            <a:ext cx="795512" cy="787406"/>
            <a:chOff x="6562570" y="2071678"/>
            <a:chExt cx="795512" cy="787406"/>
          </a:xfrm>
        </p:grpSpPr>
        <p:cxnSp>
          <p:nvCxnSpPr>
            <p:cNvPr id="10" name="直線コネクタ 9"/>
            <p:cNvCxnSpPr/>
            <p:nvPr/>
          </p:nvCxnSpPr>
          <p:spPr>
            <a:xfrm rot="5400000">
              <a:off x="6170463" y="2463785"/>
              <a:ext cx="785818" cy="16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>
              <a:off x="6964371" y="2463785"/>
              <a:ext cx="785818" cy="16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6562570" y="2071678"/>
              <a:ext cx="79390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6562570" y="2857496"/>
              <a:ext cx="79390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グループ化 46"/>
          <p:cNvGrpSpPr/>
          <p:nvPr/>
        </p:nvGrpSpPr>
        <p:grpSpPr>
          <a:xfrm>
            <a:off x="71406" y="4620292"/>
            <a:ext cx="3071834" cy="1023286"/>
            <a:chOff x="285720" y="4714884"/>
            <a:chExt cx="3071834" cy="1023286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1714480" y="5214950"/>
              <a:ext cx="1143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Calibri" pitchFamily="34" charset="0"/>
                </a:rPr>
                <a:t>E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total</a:t>
              </a:r>
              <a:endParaRPr kumimoji="1" lang="ja-JP" altLang="en-US" sz="2800" baseline="-25000" dirty="0">
                <a:latin typeface="Calibri" pitchFamily="34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85720" y="500063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>
                  <a:latin typeface="Calibri" pitchFamily="34" charset="0"/>
                </a:rPr>
                <a:t>gamerat</a:t>
              </a:r>
              <a:r>
                <a:rPr kumimoji="1" lang="en-US" altLang="ja-JP" dirty="0" smtClean="0">
                  <a:latin typeface="Calibri" pitchFamily="34" charset="0"/>
                </a:rPr>
                <a:t>=</a:t>
              </a:r>
              <a:endParaRPr kumimoji="1" lang="ja-JP" altLang="en-US" dirty="0">
                <a:latin typeface="Calibri" pitchFamily="34" charset="0"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1500166" y="5214950"/>
              <a:ext cx="157163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1500166" y="4714884"/>
              <a:ext cx="1857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Calibri" pitchFamily="34" charset="0"/>
                </a:rPr>
                <a:t>E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1</a:t>
              </a:r>
              <a:r>
                <a:rPr kumimoji="1" lang="en-US" altLang="ja-JP" sz="2800" dirty="0" smtClean="0">
                  <a:latin typeface="Calibri" pitchFamily="34" charset="0"/>
                </a:rPr>
                <a:t>+E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2</a:t>
              </a:r>
              <a:r>
                <a:rPr kumimoji="1" lang="en-US" altLang="ja-JP" sz="2800" dirty="0" smtClean="0">
                  <a:latin typeface="Calibri" pitchFamily="34" charset="0"/>
                </a:rPr>
                <a:t>+E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3</a:t>
              </a:r>
              <a:endParaRPr kumimoji="1" lang="ja-JP" altLang="en-US" sz="2800" baseline="-25000" dirty="0">
                <a:latin typeface="Calibri" pitchFamily="34" charset="0"/>
              </a:endParaRP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-71470" y="2428868"/>
            <a:ext cx="2500330" cy="1023286"/>
            <a:chOff x="357158" y="3500438"/>
            <a:chExt cx="2500330" cy="1023286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57158" y="3857628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latin typeface="Calibri" pitchFamily="34" charset="0"/>
                </a:rPr>
                <a:t>gamrms</a:t>
              </a:r>
              <a:r>
                <a:rPr lang="en-US" altLang="ja-JP" dirty="0" smtClean="0">
                  <a:latin typeface="Calibri" pitchFamily="34" charset="0"/>
                </a:rPr>
                <a:t>=</a:t>
              </a:r>
              <a:endParaRPr kumimoji="1" lang="ja-JP" altLang="en-US" dirty="0">
                <a:latin typeface="Calibri" pitchFamily="34" charset="0"/>
              </a:endParaRPr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1428728" y="3500438"/>
              <a:ext cx="1285884" cy="785818"/>
              <a:chOff x="2285984" y="4714884"/>
              <a:chExt cx="1285884" cy="500066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 rot="16200000" flipH="1">
                <a:off x="2250265" y="5107793"/>
                <a:ext cx="14287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rot="5400000" flipH="1" flipV="1">
                <a:off x="2143108" y="4929198"/>
                <a:ext cx="50006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2428860" y="4714884"/>
                <a:ext cx="114300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テキスト ボックス 27"/>
            <p:cNvSpPr txBox="1"/>
            <p:nvPr/>
          </p:nvSpPr>
          <p:spPr>
            <a:xfrm>
              <a:off x="1714480" y="3500438"/>
              <a:ext cx="1000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latin typeface="Calibri" pitchFamily="34" charset="0"/>
                  <a:ea typeface="ＭＳ ゴシック" pitchFamily="49" charset="-128"/>
                </a:rPr>
                <a:t>ΣE</a:t>
              </a:r>
              <a:r>
                <a:rPr lang="en-US" altLang="ja-JP" sz="2800" baseline="-25000" dirty="0" smtClean="0">
                  <a:latin typeface="Calibri" pitchFamily="34" charset="0"/>
                  <a:ea typeface="ＭＳ ゴシック" pitchFamily="49" charset="-128"/>
                </a:rPr>
                <a:t>i</a:t>
              </a:r>
              <a:r>
                <a:rPr lang="en-US" altLang="ja-JP" sz="2800" dirty="0" smtClean="0">
                  <a:latin typeface="Calibri" pitchFamily="34" charset="0"/>
                  <a:ea typeface="ＭＳ ゴシック" pitchFamily="49" charset="-128"/>
                </a:rPr>
                <a:t>r</a:t>
              </a:r>
              <a:r>
                <a:rPr lang="en-US" altLang="ja-JP" sz="2800" baseline="-25000" dirty="0" smtClean="0">
                  <a:latin typeface="Calibri" pitchFamily="34" charset="0"/>
                  <a:ea typeface="ＭＳ ゴシック" pitchFamily="49" charset="-128"/>
                </a:rPr>
                <a:t>i</a:t>
              </a:r>
              <a:endParaRPr kumimoji="1" lang="ja-JP" altLang="en-US" sz="2800" baseline="-25000" dirty="0">
                <a:latin typeface="Calibri" pitchFamily="34" charset="0"/>
                <a:ea typeface="ＭＳ ゴシック" pitchFamily="49" charset="-128"/>
              </a:endParaRPr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1714480" y="4000504"/>
              <a:ext cx="10001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1714480" y="4000504"/>
              <a:ext cx="1143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Calibri" pitchFamily="34" charset="0"/>
                </a:rPr>
                <a:t>E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total</a:t>
              </a:r>
              <a:endParaRPr kumimoji="1" lang="ja-JP" altLang="en-US" sz="2800" baseline="-25000" dirty="0">
                <a:latin typeface="Calibri" pitchFamily="34" charset="0"/>
              </a:endParaRPr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-32" y="6023933"/>
            <a:ext cx="2643206" cy="619777"/>
            <a:chOff x="214282" y="5715016"/>
            <a:chExt cx="2643206" cy="619777"/>
          </a:xfrm>
        </p:grpSpPr>
        <p:grpSp>
          <p:nvGrpSpPr>
            <p:cNvPr id="115" name="グループ化 114"/>
            <p:cNvGrpSpPr/>
            <p:nvPr/>
          </p:nvGrpSpPr>
          <p:grpSpPr>
            <a:xfrm>
              <a:off x="214282" y="5715016"/>
              <a:ext cx="2643206" cy="619777"/>
              <a:chOff x="285720" y="5715016"/>
              <a:chExt cx="2643206" cy="619777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285720" y="5906176"/>
                <a:ext cx="1428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err="1" smtClean="0">
                    <a:latin typeface="Calibri" pitchFamily="34" charset="0"/>
                  </a:rPr>
                  <a:t>gamtdi</a:t>
                </a:r>
                <a:r>
                  <a:rPr lang="en-US" altLang="ja-JP" dirty="0" smtClean="0">
                    <a:latin typeface="Calibri" pitchFamily="34" charset="0"/>
                  </a:rPr>
                  <a:t>=</a:t>
                </a:r>
                <a:endParaRPr kumimoji="1" lang="ja-JP" altLang="en-US" dirty="0">
                  <a:latin typeface="Calibri" pitchFamily="34" charset="0"/>
                </a:endParaRPr>
              </a:p>
            </p:txBody>
          </p:sp>
          <p:grpSp>
            <p:nvGrpSpPr>
              <p:cNvPr id="50" name="グループ化 43"/>
              <p:cNvGrpSpPr/>
              <p:nvPr/>
            </p:nvGrpSpPr>
            <p:grpSpPr>
              <a:xfrm>
                <a:off x="1214414" y="5715016"/>
                <a:ext cx="1714512" cy="619777"/>
                <a:chOff x="2285984" y="4714884"/>
                <a:chExt cx="1285884" cy="500066"/>
              </a:xfrm>
            </p:grpSpPr>
            <p:cxnSp>
              <p:nvCxnSpPr>
                <p:cNvPr id="54" name="直線コネクタ 53"/>
                <p:cNvCxnSpPr/>
                <p:nvPr/>
              </p:nvCxnSpPr>
              <p:spPr>
                <a:xfrm rot="16200000" flipH="1">
                  <a:off x="2250265" y="5107793"/>
                  <a:ext cx="14287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 rot="5400000" flipH="1" flipV="1">
                  <a:off x="2143108" y="4929198"/>
                  <a:ext cx="50006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>
                  <a:off x="2428860" y="4714884"/>
                  <a:ext cx="1143008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テキスト ボックス 50"/>
            <p:cNvSpPr txBox="1"/>
            <p:nvPr/>
          </p:nvSpPr>
          <p:spPr>
            <a:xfrm>
              <a:off x="1357291" y="5715016"/>
              <a:ext cx="1428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latin typeface="Calibri" pitchFamily="34" charset="0"/>
                  <a:ea typeface="ＭＳ ゴシック" pitchFamily="49" charset="-128"/>
                </a:rPr>
                <a:t>Σ(T</a:t>
              </a:r>
              <a:r>
                <a:rPr lang="en-US" altLang="ja-JP" sz="2800" baseline="-25000" dirty="0" smtClean="0">
                  <a:latin typeface="Calibri" pitchFamily="34" charset="0"/>
                  <a:ea typeface="ＭＳ ゴシック" pitchFamily="49" charset="-128"/>
                </a:rPr>
                <a:t>i</a:t>
              </a:r>
              <a:r>
                <a:rPr lang="en-US" altLang="ja-JP" sz="2800" dirty="0" smtClean="0">
                  <a:latin typeface="Calibri" pitchFamily="34" charset="0"/>
                  <a:ea typeface="ＭＳ ゴシック" pitchFamily="49" charset="-128"/>
                </a:rPr>
                <a:t>-T</a:t>
              </a:r>
              <a:r>
                <a:rPr lang="en-US" altLang="ja-JP" sz="2800" baseline="-25000" dirty="0" smtClean="0">
                  <a:latin typeface="Calibri" pitchFamily="34" charset="0"/>
                  <a:ea typeface="ＭＳ ゴシック" pitchFamily="49" charset="-128"/>
                </a:rPr>
                <a:t>m</a:t>
              </a:r>
              <a:r>
                <a:rPr lang="en-US" altLang="ja-JP" sz="2800" dirty="0" smtClean="0">
                  <a:latin typeface="Calibri" pitchFamily="34" charset="0"/>
                  <a:ea typeface="ＭＳ ゴシック" pitchFamily="49" charset="-128"/>
                </a:rPr>
                <a:t>)</a:t>
              </a:r>
              <a:r>
                <a:rPr lang="en-US" altLang="ja-JP" sz="2800" baseline="30000" dirty="0" smtClean="0">
                  <a:latin typeface="Calibri" pitchFamily="34" charset="0"/>
                  <a:ea typeface="ＭＳ ゴシック" pitchFamily="49" charset="-128"/>
                </a:rPr>
                <a:t>2</a:t>
              </a:r>
              <a:endParaRPr kumimoji="1" lang="ja-JP" altLang="en-US" sz="2800" baseline="30000" dirty="0">
                <a:latin typeface="Calibri" pitchFamily="34" charset="0"/>
                <a:ea typeface="ＭＳ ゴシック" pitchFamily="49" charset="-128"/>
              </a:endParaRPr>
            </a:p>
          </p:txBody>
        </p:sp>
      </p:grpSp>
      <p:sp>
        <p:nvSpPr>
          <p:cNvPr id="99" name="正方形/長方形 98"/>
          <p:cNvSpPr/>
          <p:nvPr/>
        </p:nvSpPr>
        <p:spPr>
          <a:xfrm>
            <a:off x="4500562" y="4643446"/>
            <a:ext cx="153865" cy="142876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4500562" y="5000636"/>
            <a:ext cx="153865" cy="14287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4500562" y="5500702"/>
            <a:ext cx="153865" cy="14287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572000" y="450057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kumimoji="1" lang="en-US" altLang="ja-JP" dirty="0" smtClean="0">
                <a:latin typeface="Calibri" pitchFamily="34" charset="0"/>
                <a:ea typeface="ＭＳ ゴシック" pitchFamily="49" charset="-128"/>
              </a:rPr>
              <a:t>cluster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内で一番大きい</a:t>
            </a:r>
            <a:r>
              <a:rPr kumimoji="1" lang="en-US" altLang="ja-JP" dirty="0" smtClean="0">
                <a:latin typeface="Calibri" pitchFamily="34" charset="0"/>
                <a:ea typeface="ＭＳ ゴシック" pitchFamily="49" charset="-128"/>
              </a:rPr>
              <a:t>CsI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のエネルギー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E</a:t>
            </a:r>
            <a:r>
              <a:rPr lang="en-US" altLang="ja-JP" baseline="-25000" dirty="0" smtClean="0">
                <a:latin typeface="Calibri" pitchFamily="34" charset="0"/>
                <a:ea typeface="ＭＳ ゴシック" pitchFamily="49" charset="-128"/>
              </a:rPr>
              <a:t>1</a:t>
            </a:r>
            <a:endParaRPr kumimoji="1" lang="ja-JP" altLang="en-US" baseline="-25000" dirty="0"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4572000" y="485776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 cluster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内で二番目に大きい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CsI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の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　　　　　　　　　　　　　エネルギー</a:t>
            </a:r>
            <a:r>
              <a:rPr lang="en-US" altLang="ja-JP" dirty="0" smtClean="0">
                <a:latin typeface="Calibri" pitchFamily="34" charset="0"/>
              </a:rPr>
              <a:t>E</a:t>
            </a:r>
            <a:r>
              <a:rPr lang="en-US" altLang="ja-JP" baseline="-25000" dirty="0" smtClean="0">
                <a:latin typeface="Calibri" pitchFamily="34" charset="0"/>
              </a:rPr>
              <a:t>2</a:t>
            </a:r>
            <a:endParaRPr kumimoji="1" lang="ja-JP" altLang="en-US" baseline="-250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572000" y="5354437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 cluster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内で三番目に大きい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CsI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の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　　　　　　　　　　　　　エネルギー</a:t>
            </a:r>
            <a:r>
              <a:rPr lang="en-US" altLang="ja-JP" dirty="0" smtClean="0">
                <a:latin typeface="Calibri" pitchFamily="34" charset="0"/>
              </a:rPr>
              <a:t>E</a:t>
            </a:r>
            <a:r>
              <a:rPr lang="en-US" altLang="ja-JP" baseline="-25000" dirty="0" smtClean="0">
                <a:latin typeface="Calibri" pitchFamily="34" charset="0"/>
              </a:rPr>
              <a:t>3</a:t>
            </a:r>
            <a:endParaRPr kumimoji="1" lang="ja-JP" altLang="en-US" baseline="-25000" dirty="0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1928794" y="3929066"/>
            <a:ext cx="2500330" cy="2000264"/>
            <a:chOff x="2928926" y="4429132"/>
            <a:chExt cx="2500330" cy="2000264"/>
          </a:xfrm>
        </p:grpSpPr>
        <p:sp>
          <p:nvSpPr>
            <p:cNvPr id="57" name="正方形/長方形 56"/>
            <p:cNvSpPr/>
            <p:nvPr/>
          </p:nvSpPr>
          <p:spPr>
            <a:xfrm>
              <a:off x="4000496" y="5000636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4286248" y="5000636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4000496" y="5286388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4286248" y="5286388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4572000" y="5286388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000496" y="5572140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4286248" y="5572140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572000" y="5572140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857752" y="5286388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5143504" y="5286388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143504" y="5000636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4857752" y="5000636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4572000" y="5000636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4857752" y="5572140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143504" y="5572140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4000496" y="5857892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86248" y="5857892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572000" y="5857892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4857752" y="5857892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5143504" y="5857892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000496" y="6143644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286248" y="6143644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4572000" y="6143644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4857752" y="6143644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5143504" y="6143644"/>
              <a:ext cx="285752" cy="285752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4357686" y="5357826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643438" y="5357826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4357686" y="5643578"/>
              <a:ext cx="142876" cy="14287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4643438" y="5643578"/>
              <a:ext cx="142876" cy="142876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71934" y="5643578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357686" y="5929330"/>
              <a:ext cx="142876" cy="1428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4071934" y="5929330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643438" y="5929330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4643438" y="6215082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4357686" y="6215082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929190" y="5929330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4929190" y="5643578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929190" y="6215082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5214942" y="6215082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4929190" y="5357826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4357686" y="5072074"/>
              <a:ext cx="142876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2928926" y="4429132"/>
              <a:ext cx="928694" cy="36933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Calibri" pitchFamily="34" charset="0"/>
                </a:rPr>
                <a:t>cluster</a:t>
              </a:r>
              <a:endParaRPr kumimoji="1" lang="ja-JP" altLang="en-US" dirty="0">
                <a:latin typeface="Calibri" pitchFamily="34" charset="0"/>
              </a:endParaRPr>
            </a:p>
          </p:txBody>
        </p:sp>
        <p:cxnSp>
          <p:nvCxnSpPr>
            <p:cNvPr id="107" name="直線矢印コネクタ 106"/>
            <p:cNvCxnSpPr>
              <a:stCxn id="105" idx="3"/>
            </p:cNvCxnSpPr>
            <p:nvPr/>
          </p:nvCxnSpPr>
          <p:spPr>
            <a:xfrm>
              <a:off x="3857620" y="4613798"/>
              <a:ext cx="571507" cy="315401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正方形/長方形 109"/>
          <p:cNvSpPr/>
          <p:nvPr/>
        </p:nvSpPr>
        <p:spPr>
          <a:xfrm>
            <a:off x="1571604" y="362530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gnid</a:t>
            </a:r>
            <a:r>
              <a:rPr lang="en-US" altLang="ja-JP" dirty="0" smtClean="0">
                <a:latin typeface="Calibri" pitchFamily="34" charset="0"/>
              </a:rPr>
              <a:t>&gt;0.5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err="1" smtClean="0">
                <a:latin typeface="Calibri" pitchFamily="34" charset="0"/>
              </a:rPr>
              <a:t>Δtheta</a:t>
            </a:r>
            <a:r>
              <a:rPr lang="en-US" altLang="ja-JP" dirty="0" smtClean="0">
                <a:latin typeface="Calibri" pitchFamily="34" charset="0"/>
              </a:rPr>
              <a:t>&gt;-20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</a:rPr>
              <a:t>Fusion&gt;0.5    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1357290" y="1714488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-17.5cm&lt;</a:t>
            </a:r>
            <a:r>
              <a:rPr lang="en-US" altLang="ja-JP" dirty="0" err="1" smtClean="0">
                <a:latin typeface="Calibri" pitchFamily="34" charset="0"/>
              </a:rPr>
              <a:t>gamx</a:t>
            </a:r>
            <a:r>
              <a:rPr lang="en-US" altLang="ja-JP" dirty="0" smtClean="0">
                <a:latin typeface="Calibri" pitchFamily="34" charset="0"/>
              </a:rPr>
              <a:t>&lt;17.5cm,</a:t>
            </a:r>
          </a:p>
          <a:p>
            <a:r>
              <a:rPr lang="en-US" altLang="ja-JP" dirty="0" smtClean="0">
                <a:latin typeface="Calibri" pitchFamily="34" charset="0"/>
              </a:rPr>
              <a:t>-17.5cm&lt;gamy&lt;17.5cm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以外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786050" y="6000768"/>
            <a:ext cx="4286280" cy="646331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T</a:t>
            </a:r>
            <a:r>
              <a:rPr kumimoji="1" lang="en-US" altLang="ja-JP" baseline="-25000" dirty="0" smtClean="0">
                <a:latin typeface="Calibri" pitchFamily="34" charset="0"/>
              </a:rPr>
              <a:t>i</a:t>
            </a:r>
            <a:r>
              <a:rPr kumimoji="1" lang="en-US" altLang="ja-JP" dirty="0" smtClean="0">
                <a:latin typeface="Calibri" pitchFamily="34" charset="0"/>
              </a:rPr>
              <a:t>: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それぞれの</a:t>
            </a:r>
            <a:r>
              <a:rPr lang="en-US" altLang="ja-JP" dirty="0" smtClean="0">
                <a:latin typeface="Calibri" pitchFamily="34" charset="0"/>
                <a:ea typeface="ＭＳ ゴシック" pitchFamily="49" charset="-128"/>
              </a:rPr>
              <a:t>CsI</a:t>
            </a:r>
            <a:r>
              <a:rPr lang="ja-JP" altLang="en-US" dirty="0" smtClean="0">
                <a:latin typeface="Calibri" pitchFamily="34" charset="0"/>
                <a:ea typeface="ＭＳ ゴシック" pitchFamily="49" charset="-128"/>
              </a:rPr>
              <a:t>の時間</a:t>
            </a:r>
            <a:endParaRPr lang="en-US" altLang="ja-JP" dirty="0" smtClean="0">
              <a:latin typeface="Calibri" pitchFamily="34" charset="0"/>
              <a:ea typeface="ＭＳ ゴシック" pitchFamily="49" charset="-128"/>
            </a:endParaRPr>
          </a:p>
          <a:p>
            <a:r>
              <a:rPr kumimoji="1" lang="en-US" altLang="ja-JP" dirty="0" smtClean="0">
                <a:latin typeface="Calibri" pitchFamily="34" charset="0"/>
              </a:rPr>
              <a:t>T</a:t>
            </a:r>
            <a:r>
              <a:rPr kumimoji="1" lang="en-US" altLang="ja-JP" baseline="-25000" dirty="0" smtClean="0">
                <a:latin typeface="Calibri" pitchFamily="34" charset="0"/>
              </a:rPr>
              <a:t>m</a:t>
            </a:r>
            <a:r>
              <a:rPr kumimoji="1" lang="en-US" altLang="ja-JP" dirty="0" smtClean="0">
                <a:latin typeface="Calibri" pitchFamily="34" charset="0"/>
              </a:rPr>
              <a:t>:cluster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内の全</a:t>
            </a:r>
            <a:r>
              <a:rPr kumimoji="1" lang="en-US" altLang="ja-JP" dirty="0" err="1" smtClean="0">
                <a:latin typeface="Calibri" pitchFamily="34" charset="0"/>
                <a:ea typeface="ＭＳ ゴシック" pitchFamily="49" charset="-128"/>
              </a:rPr>
              <a:t>CsI</a:t>
            </a:r>
            <a:r>
              <a:rPr kumimoji="1" lang="ja-JP" altLang="en-US" dirty="0" smtClean="0">
                <a:latin typeface="Calibri" pitchFamily="34" charset="0"/>
                <a:ea typeface="ＭＳ ゴシック" pitchFamily="49" charset="-128"/>
              </a:rPr>
              <a:t>の時間平均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cap="none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Feldman Cousins </a:t>
            </a:r>
            <a:r>
              <a:rPr lang="ja-JP" altLang="en-US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統計</a:t>
            </a:r>
            <a:r>
              <a:rPr lang="en-US" altLang="ja-JP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kumimoji="1" lang="ja-JP" altLang="en-US" sz="4000" dirty="0">
              <a:solidFill>
                <a:schemeClr val="accent5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642917"/>
            <a:ext cx="9137061" cy="592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762"/>
            <a:ext cx="9144000" cy="68707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177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KEK-E391a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142844" y="2143116"/>
            <a:ext cx="8334375" cy="2421970"/>
            <a:chOff x="166715" y="1947866"/>
            <a:chExt cx="8334375" cy="242197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6715" y="2366966"/>
              <a:ext cx="8334375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5667441" y="4000504"/>
              <a:ext cx="2262145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Al target(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厚さ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5mm)</a:t>
              </a: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29218" y="1976441"/>
              <a:ext cx="32099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66847" y="1947866"/>
              <a:ext cx="321945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直線コネクタ 7"/>
            <p:cNvCxnSpPr/>
            <p:nvPr/>
          </p:nvCxnSpPr>
          <p:spPr>
            <a:xfrm rot="5400000">
              <a:off x="5168169" y="3009114"/>
              <a:ext cx="142876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5310251" y="2724156"/>
              <a:ext cx="571504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 rot="5400000">
              <a:off x="5168169" y="3009114"/>
              <a:ext cx="142876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>
              <a:off x="5703160" y="2831313"/>
              <a:ext cx="214314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>
              <a:off x="5702366" y="3187709"/>
              <a:ext cx="214314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V="1">
              <a:off x="5310251" y="2795594"/>
              <a:ext cx="571504" cy="214314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stCxn id="10" idx="1"/>
            </p:cNvCxnSpPr>
            <p:nvPr/>
          </p:nvCxnSpPr>
          <p:spPr>
            <a:xfrm rot="10800000" flipH="1" flipV="1">
              <a:off x="5310251" y="3009908"/>
              <a:ext cx="571504" cy="214314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矢印 15"/>
            <p:cNvSpPr/>
            <p:nvPr/>
          </p:nvSpPr>
          <p:spPr>
            <a:xfrm>
              <a:off x="1714480" y="2928934"/>
              <a:ext cx="3429024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rot="16200000" flipV="1">
              <a:off x="5060218" y="3178967"/>
              <a:ext cx="1000132" cy="64294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7467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44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探索実験用</a:t>
            </a:r>
            <a:r>
              <a:rPr lang="en-US" altLang="ja-JP" sz="44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set up</a:t>
            </a:r>
            <a:r>
              <a:rPr kumimoji="1" lang="en-US" altLang="ja-JP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kumimoji="1" lang="en-US" altLang="ja-JP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7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(</a:t>
            </a:r>
            <a:r>
              <a:rPr kumimoji="1" lang="en-US" altLang="ja-JP" sz="27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E391</a:t>
            </a:r>
            <a:r>
              <a:rPr kumimoji="1" lang="en-US" altLang="ja-JP" sz="27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a </a:t>
            </a:r>
            <a:r>
              <a:rPr kumimoji="1" lang="ja-JP" altLang="en-US" sz="27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実験</a:t>
            </a:r>
            <a:r>
              <a:rPr lang="ja-JP" altLang="en-US" sz="27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装置を利用</a:t>
            </a:r>
            <a:r>
              <a:rPr lang="en-US" altLang="ja-JP" sz="27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endParaRPr kumimoji="1" lang="ja-JP" altLang="en-US" sz="2700" cap="none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300008" y="3500438"/>
            <a:ext cx="3700488" cy="3083740"/>
            <a:chOff x="300008" y="3774284"/>
            <a:chExt cx="3700488" cy="3083740"/>
          </a:xfrm>
        </p:grpSpPr>
        <p:pic>
          <p:nvPicPr>
            <p:cNvPr id="17" name="Picture 4" descr="fig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0008" y="3774284"/>
              <a:ext cx="3700488" cy="3083740"/>
            </a:xfrm>
            <a:prstGeom prst="rect">
              <a:avLst/>
            </a:prstGeom>
            <a:noFill/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1928794" y="4119332"/>
              <a:ext cx="178595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入射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運動量</a:t>
              </a:r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分布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514454" y="4500570"/>
              <a:ext cx="428628" cy="46166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Symbol" pitchFamily="18" charset="2"/>
                </a:rPr>
                <a:t>g</a:t>
              </a:r>
              <a:endParaRPr kumimoji="1" lang="ja-JP" altLang="en-US" sz="2400" b="1" dirty="0">
                <a:latin typeface="Symbol" pitchFamily="18" charset="2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800206" y="4572008"/>
              <a:ext cx="1143008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latin typeface="Calibri" pitchFamily="34" charset="0"/>
                </a:rPr>
                <a:t>neutron</a:t>
              </a:r>
              <a:endParaRPr kumimoji="1" lang="ja-JP" altLang="en-US" sz="2000" b="1" dirty="0">
                <a:latin typeface="Calibri" pitchFamily="34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586024" y="4857760"/>
              <a:ext cx="500066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Calibri" pitchFamily="34" charset="0"/>
                </a:rPr>
                <a:t>K</a:t>
              </a:r>
              <a:r>
                <a:rPr kumimoji="1" lang="en-US" altLang="ja-JP" b="1" baseline="-25000" dirty="0" smtClean="0">
                  <a:latin typeface="Calibri" pitchFamily="34" charset="0"/>
                </a:rPr>
                <a:t>L</a:t>
              </a:r>
              <a:endParaRPr kumimoji="1" lang="ja-JP" altLang="en-US" b="1" baseline="-25000" dirty="0">
                <a:latin typeface="Calibri" pitchFamily="34" charset="0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rot="5400000">
              <a:off x="1228703" y="5000638"/>
              <a:ext cx="500063" cy="3571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rot="5400000">
              <a:off x="2014520" y="4929198"/>
              <a:ext cx="357190" cy="2143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rot="5400000">
              <a:off x="2264558" y="5322108"/>
              <a:ext cx="642936" cy="2857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/>
          <p:cNvSpPr txBox="1"/>
          <p:nvPr/>
        </p:nvSpPr>
        <p:spPr>
          <a:xfrm>
            <a:off x="1214414" y="1142984"/>
            <a:ext cx="614366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探索用に一日分の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special run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を行った。</a:t>
            </a:r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Blip>
                <a:blip r:embed="rId6"/>
              </a:buBlip>
            </a:pP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3.0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×10</a:t>
            </a:r>
            <a:r>
              <a:rPr lang="en-US" altLang="ja-JP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12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個に相当する中性子が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Al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ターゲットへ入射。</a:t>
            </a:r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643438" y="514351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収集した</a:t>
            </a:r>
            <a:r>
              <a:rPr kumimoji="1" lang="en-US" altLang="ja-JP" sz="2400" dirty="0" smtClean="0">
                <a:latin typeface="HG創英角ﾎﾟｯﾌﾟ体" pitchFamily="49" charset="-128"/>
                <a:ea typeface="HG創英角ﾎﾟｯﾌﾟ体" pitchFamily="49" charset="-128"/>
              </a:rPr>
              <a:t>event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数　　　</a:t>
            </a:r>
            <a:endParaRPr kumimoji="1"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   </a:t>
            </a:r>
            <a:r>
              <a:rPr kumimoji="1" lang="en-US" altLang="ja-JP" sz="2400" u="sng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4.2×10</a:t>
            </a:r>
            <a:r>
              <a:rPr kumimoji="1" lang="en-US" altLang="ja-JP" sz="2400" u="sng" baseline="30000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6</a:t>
            </a:r>
            <a:r>
              <a:rPr kumimoji="1" lang="en-US" altLang="ja-JP" sz="2400" u="sng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events</a:t>
            </a:r>
            <a:endParaRPr kumimoji="1" lang="ja-JP" altLang="en-US" sz="2400" u="sng" dirty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214282" y="3655220"/>
            <a:ext cx="3857652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5400000">
            <a:off x="2607467" y="5119687"/>
            <a:ext cx="2928934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>
            <a:off x="-1250185" y="5119687"/>
            <a:ext cx="2928934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14282" y="6584154"/>
            <a:ext cx="3857652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 flipH="1" flipV="1">
            <a:off x="3893339" y="3464719"/>
            <a:ext cx="714380" cy="35719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E391</a:t>
            </a:r>
            <a:r>
              <a:rPr kumimoji="1" lang="en-US" altLang="ja-JP" sz="40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a</a:t>
            </a:r>
            <a:r>
              <a:rPr kumimoji="1" lang="en-US" altLang="ja-JP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1" lang="ja-JP" altLang="en-US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検出器</a:t>
            </a:r>
            <a:endParaRPr kumimoji="1" lang="ja-JP" altLang="en-US" sz="4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473833"/>
            <a:ext cx="7467600" cy="312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グループ化 4"/>
          <p:cNvGrpSpPr/>
          <p:nvPr/>
        </p:nvGrpSpPr>
        <p:grpSpPr>
          <a:xfrm>
            <a:off x="214282" y="3621289"/>
            <a:ext cx="4733941" cy="901306"/>
            <a:chOff x="357158" y="3373912"/>
            <a:chExt cx="4733941" cy="901306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000364" y="3658079"/>
              <a:ext cx="71438" cy="2158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3071802" y="3373912"/>
              <a:ext cx="2019297" cy="3571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071802" y="3799367"/>
              <a:ext cx="2019297" cy="2174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57158" y="3731102"/>
              <a:ext cx="2160588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000364" y="3967441"/>
              <a:ext cx="1179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10</a:t>
              </a:r>
              <a:r>
                <a:rPr lang="en-US" altLang="ja-JP" sz="1400" baseline="30000" dirty="0" smtClean="0"/>
                <a:t>-5</a:t>
              </a:r>
              <a:r>
                <a:rPr lang="en-US" altLang="ja-JP" sz="1400" dirty="0" smtClean="0"/>
                <a:t>Pa</a:t>
              </a:r>
              <a:r>
                <a:rPr lang="ja-JP" altLang="en-US" sz="1400" dirty="0" smtClean="0"/>
                <a:t>高真空</a:t>
              </a:r>
              <a:endParaRPr kumimoji="1" lang="ja-JP" altLang="en-US" sz="1400" dirty="0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2143108" y="5643578"/>
            <a:ext cx="4500594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荷電粒子識別用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plastic </a:t>
            </a:r>
            <a:r>
              <a:rPr lang="en-US" altLang="ja-JP" dirty="0" err="1" smtClean="0">
                <a:latin typeface="HGP創英角ﾎﾟｯﾌﾟ体" pitchFamily="50" charset="-128"/>
                <a:ea typeface="HGP創英角ﾎﾟｯﾌﾟ体" pitchFamily="50" charset="-128"/>
              </a:rPr>
              <a:t>scintillator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(CV )</a:t>
            </a:r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荷電粒子、中性粒子を識別</a:t>
            </a:r>
            <a:endParaRPr lang="en-US" altLang="ja-JP" dirty="0" smtClean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4282" y="1500174"/>
            <a:ext cx="4572032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鉛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/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シンチレータの</a:t>
            </a:r>
            <a:endParaRPr lang="en-US" altLang="ja-JP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サンドイッチ型カロリメータ</a:t>
            </a:r>
            <a:endParaRPr lang="en-US" altLang="ja-JP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高検出効率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(&gt;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～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99.99%)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で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veto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可能</a:t>
            </a:r>
            <a:endParaRPr lang="en-US" altLang="ja-JP" dirty="0" smtClean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14942" y="928670"/>
            <a:ext cx="3500462" cy="923330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CsI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カロリメータ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(576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本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b="1" dirty="0" smtClean="0">
                <a:latin typeface="Symbol" pitchFamily="18" charset="2"/>
                <a:ea typeface="HGP創英角ﾎﾟｯﾌﾟ体" pitchFamily="50" charset="-128"/>
              </a:rPr>
              <a:t>g</a:t>
            </a:r>
            <a:r>
              <a:rPr lang="ja-JP" altLang="en-US" dirty="0" err="1" smtClean="0">
                <a:latin typeface="HGP創英角ﾎﾟｯﾌﾟ体" pitchFamily="50" charset="-128"/>
                <a:ea typeface="HGP創英角ﾎﾟｯﾌﾟ体" pitchFamily="50" charset="-128"/>
              </a:rPr>
              <a:t>、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e</a:t>
            </a:r>
            <a:r>
              <a:rPr lang="en-US" altLang="ja-JP" baseline="30000" dirty="0" smtClean="0">
                <a:latin typeface="HGP創英角ﾎﾟｯﾌﾟ体" pitchFamily="50" charset="-128"/>
                <a:ea typeface="HGP創英角ﾎﾟｯﾌﾟ体" pitchFamily="50" charset="-128"/>
              </a:rPr>
              <a:t>+</a:t>
            </a:r>
            <a:r>
              <a:rPr lang="ja-JP" altLang="en-US" dirty="0" err="1" smtClean="0">
                <a:latin typeface="HGP創英角ﾎﾟｯﾌﾟ体" pitchFamily="50" charset="-128"/>
                <a:ea typeface="HGP創英角ﾎﾟｯﾌﾟ体" pitchFamily="50" charset="-128"/>
              </a:rPr>
              <a:t>、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e</a:t>
            </a:r>
            <a:r>
              <a:rPr lang="en-US" altLang="ja-JP" baseline="30000" dirty="0" smtClean="0">
                <a:latin typeface="HGP創英角ﾎﾟｯﾌﾟ体" pitchFamily="50" charset="-128"/>
                <a:ea typeface="HGP創英角ﾎﾟｯﾌﾟ体" pitchFamily="50" charset="-128"/>
              </a:rPr>
              <a:t>-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のエネルギー、位置と個数を測定</a:t>
            </a:r>
            <a:endParaRPr lang="en-US" altLang="ja-JP" dirty="0" smtClean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2357422" y="2428868"/>
            <a:ext cx="928694" cy="78581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>
            <a:off x="1321571" y="2536025"/>
            <a:ext cx="1143008" cy="9286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5400000">
            <a:off x="4929190" y="2000240"/>
            <a:ext cx="1785950" cy="150019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>
            <a:off x="4643438" y="2357430"/>
            <a:ext cx="2428892" cy="142876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5400000" flipH="1" flipV="1">
            <a:off x="3536149" y="4679165"/>
            <a:ext cx="1214446" cy="7143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5400000" flipH="1" flipV="1">
            <a:off x="3214678" y="4429132"/>
            <a:ext cx="1785950" cy="64294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0" y="3571876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中性子ビーム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34" name="直線矢印コネクタ 33"/>
          <p:cNvCxnSpPr>
            <a:endCxn id="6" idx="2"/>
          </p:cNvCxnSpPr>
          <p:nvPr/>
        </p:nvCxnSpPr>
        <p:spPr>
          <a:xfrm flipV="1">
            <a:off x="1000100" y="4121355"/>
            <a:ext cx="1893107" cy="15222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85720" y="5572140"/>
            <a:ext cx="1357322" cy="369332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Al</a:t>
            </a:r>
            <a:r>
              <a:rPr kumimoji="1"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ターゲット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Event</a:t>
            </a:r>
            <a:r>
              <a:rPr kumimoji="1" lang="ja-JP" altLang="en-US" sz="40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の再構成方法</a:t>
            </a:r>
            <a:endParaRPr kumimoji="1" lang="ja-JP" altLang="en-US" sz="4000" cap="none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20" y="121442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CsI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で各粒子のエネルギー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(E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1 </a:t>
            </a:r>
            <a:r>
              <a:rPr lang="ja-JP" altLang="en-US" baseline="-25000" dirty="0" err="1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と位置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(r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=(x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1 </a:t>
            </a:r>
            <a:r>
              <a:rPr lang="ja-JP" altLang="en-US" baseline="-25000" dirty="0" err="1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y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),r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=(x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2 </a:t>
            </a:r>
            <a:r>
              <a:rPr lang="ja-JP" altLang="en-US" baseline="-25000" dirty="0" err="1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y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))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を測定する。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285720" y="3000372"/>
            <a:ext cx="4572032" cy="928694"/>
            <a:chOff x="428596" y="2643182"/>
            <a:chExt cx="4572032" cy="928694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428596" y="2643182"/>
              <a:ext cx="457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2"/>
                </a:buBlip>
              </a:pPr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もとの粒子の質量を再構成させる。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214414" y="3048656"/>
              <a:ext cx="3071834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Calibri" pitchFamily="34" charset="0"/>
                </a:rPr>
                <a:t>M=(E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1</a:t>
              </a:r>
              <a:r>
                <a:rPr kumimoji="1" lang="ja-JP" altLang="en-US" sz="2800" dirty="0" smtClean="0">
                  <a:latin typeface="Calibri" pitchFamily="34" charset="0"/>
                </a:rPr>
                <a:t>・</a:t>
              </a:r>
              <a:r>
                <a:rPr kumimoji="1" lang="en-US" altLang="ja-JP" sz="2800" dirty="0" smtClean="0">
                  <a:latin typeface="Calibri" pitchFamily="34" charset="0"/>
                </a:rPr>
                <a:t>E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2</a:t>
              </a:r>
              <a:r>
                <a:rPr lang="en-US" altLang="ja-JP" sz="2800" dirty="0" smtClean="0">
                  <a:latin typeface="ＭＳ ゴシック" pitchFamily="49" charset="-128"/>
                  <a:ea typeface="ＭＳ ゴシック" pitchFamily="49" charset="-128"/>
                </a:rPr>
                <a:t>-</a:t>
              </a:r>
              <a:r>
                <a:rPr kumimoji="1" lang="en-US" altLang="ja-JP" sz="2800" b="1" dirty="0" smtClean="0">
                  <a:latin typeface="Calibri" pitchFamily="34" charset="0"/>
                </a:rPr>
                <a:t>P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1</a:t>
              </a:r>
              <a:r>
                <a:rPr kumimoji="1" lang="ja-JP" altLang="en-US" sz="2800" dirty="0" smtClean="0">
                  <a:latin typeface="Calibri" pitchFamily="34" charset="0"/>
                </a:rPr>
                <a:t>・</a:t>
              </a:r>
              <a:r>
                <a:rPr kumimoji="1" lang="en-US" altLang="ja-JP" sz="2800" b="1" dirty="0" smtClean="0">
                  <a:latin typeface="Calibri" pitchFamily="34" charset="0"/>
                </a:rPr>
                <a:t>P</a:t>
              </a:r>
              <a:r>
                <a:rPr kumimoji="1" lang="en-US" altLang="ja-JP" sz="2800" baseline="-25000" dirty="0" smtClean="0">
                  <a:latin typeface="Calibri" pitchFamily="34" charset="0"/>
                </a:rPr>
                <a:t>2</a:t>
              </a:r>
              <a:r>
                <a:rPr kumimoji="1" lang="en-US" altLang="ja-JP" sz="2800" dirty="0" smtClean="0">
                  <a:latin typeface="Calibri" pitchFamily="34" charset="0"/>
                </a:rPr>
                <a:t>)</a:t>
              </a:r>
              <a:r>
                <a:rPr kumimoji="1" lang="en-US" altLang="ja-JP" sz="2800" baseline="30000" dirty="0" smtClean="0">
                  <a:latin typeface="Calibri" pitchFamily="34" charset="0"/>
                </a:rPr>
                <a:t>1/2</a:t>
              </a:r>
              <a:endParaRPr kumimoji="1" lang="ja-JP" altLang="en-US" sz="2800" baseline="30000" dirty="0">
                <a:latin typeface="Calibri" pitchFamily="34" charset="0"/>
              </a:endParaRPr>
            </a:p>
          </p:txBody>
        </p:sp>
        <p:sp>
          <p:nvSpPr>
            <p:cNvPr id="38" name="右矢印 37"/>
            <p:cNvSpPr/>
            <p:nvPr/>
          </p:nvSpPr>
          <p:spPr>
            <a:xfrm>
              <a:off x="714348" y="3143248"/>
              <a:ext cx="428628" cy="285752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360" y="1857364"/>
            <a:ext cx="35161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7" name="直線矢印コネクタ 66"/>
          <p:cNvCxnSpPr>
            <a:stCxn id="69" idx="2"/>
          </p:cNvCxnSpPr>
          <p:nvPr/>
        </p:nvCxnSpPr>
        <p:spPr>
          <a:xfrm rot="16200000" flipH="1">
            <a:off x="6881948" y="2452797"/>
            <a:ext cx="487923" cy="892976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6643702" y="2643182"/>
            <a:ext cx="857256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6143636" y="2285992"/>
            <a:ext cx="107157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cluster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0" name="四角形吹き出し 69"/>
          <p:cNvSpPr/>
          <p:nvPr/>
        </p:nvSpPr>
        <p:spPr>
          <a:xfrm>
            <a:off x="6572264" y="5500702"/>
            <a:ext cx="2000264" cy="428628"/>
          </a:xfrm>
          <a:prstGeom prst="wedgeRectCallout">
            <a:avLst>
              <a:gd name="adj1" fmla="val 5239"/>
              <a:gd name="adj2" fmla="val -88665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CsI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検出器</a:t>
            </a:r>
            <a:endParaRPr lang="ja-JP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80" name="グループ化 79"/>
          <p:cNvGrpSpPr/>
          <p:nvPr/>
        </p:nvGrpSpPr>
        <p:grpSpPr>
          <a:xfrm>
            <a:off x="214282" y="1928802"/>
            <a:ext cx="5786478" cy="1012274"/>
            <a:chOff x="285720" y="1571612"/>
            <a:chExt cx="5786478" cy="101227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357158" y="1571612"/>
              <a:ext cx="4857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2"/>
                </a:buBlip>
              </a:pP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探索したい粒子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(U-boson)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を短寿命と仮定し、その崩壊点を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Al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ターゲットの位置と仮定する。</a:t>
              </a:r>
              <a:endParaRPr lang="en-US" altLang="ja-JP" dirty="0" smtClean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285720" y="2214554"/>
              <a:ext cx="578647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(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下図は</a:t>
              </a:r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ターゲットから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CsI</a:t>
              </a:r>
              <a:r>
                <a:rPr kumimoji="1" lang="ja-JP" altLang="en-US" dirty="0" err="1" smtClean="0">
                  <a:latin typeface="HG創英角ﾎﾟｯﾌﾟ体" pitchFamily="49" charset="-128"/>
                  <a:ea typeface="HG創英角ﾎﾟｯﾌﾟ体" pitchFamily="49" charset="-128"/>
                </a:rPr>
                <a:t>までの</a:t>
              </a:r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距離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を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d</a:t>
              </a:r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としている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1214414" y="485776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d</a:t>
            </a:r>
            <a:r>
              <a:rPr kumimoji="1"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endParaRPr kumimoji="1" lang="ja-JP" altLang="en-US" baseline="-25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214546" y="492919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d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endParaRPr kumimoji="1" lang="ja-JP" altLang="en-US" baseline="-25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084928" y="4374586"/>
            <a:ext cx="962228" cy="2412000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3697255" y="4977586"/>
            <a:ext cx="174950" cy="1507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14282" y="5374718"/>
            <a:ext cx="71438" cy="3571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85918" y="551759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d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285720" y="5580586"/>
            <a:ext cx="3324059" cy="1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3609779" y="5580586"/>
            <a:ext cx="437376" cy="167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4047156" y="5580586"/>
            <a:ext cx="524812" cy="1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285720" y="6072206"/>
            <a:ext cx="5000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Al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rot="16200000" flipV="1">
            <a:off x="142844" y="5786454"/>
            <a:ext cx="357190" cy="2143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10800000" flipV="1">
            <a:off x="3857620" y="6500834"/>
            <a:ext cx="571504" cy="714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2071670" y="413123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d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=(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ja-JP" altLang="en-US" dirty="0" err="1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x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r>
              <a:rPr lang="ja-JP" altLang="en-US" dirty="0" err="1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y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r>
              <a:rPr lang="ja-JP" altLang="en-US" dirty="0" err="1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d)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3434829" y="4449961"/>
            <a:ext cx="174950" cy="1507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14678" y="471963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r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endParaRPr kumimoji="1" lang="ja-JP" altLang="en-US" baseline="-25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 rot="16200000" flipV="1">
            <a:off x="3038418" y="5009223"/>
            <a:ext cx="1055250" cy="87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3714744" y="5143512"/>
            <a:ext cx="381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r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endParaRPr lang="ja-JP" altLang="en-US" baseline="-25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61" name="直線矢印コネクタ 60"/>
          <p:cNvCxnSpPr/>
          <p:nvPr/>
        </p:nvCxnSpPr>
        <p:spPr>
          <a:xfrm rot="5400000" flipH="1" flipV="1">
            <a:off x="3433443" y="5229299"/>
            <a:ext cx="527625" cy="174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3857620" y="484561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d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=(  </a:t>
            </a:r>
            <a:r>
              <a:rPr lang="ja-JP" altLang="en-US" dirty="0" err="1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x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ja-JP" altLang="en-US" dirty="0" err="1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y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ja-JP" altLang="en-US" dirty="0" err="1" smtClean="0">
                <a:latin typeface="HG創英角ﾎﾟｯﾌﾟ体" pitchFamily="49" charset="-128"/>
                <a:ea typeface="HG創英角ﾎﾟｯﾌﾟ体" pitchFamily="49" charset="-128"/>
              </a:rPr>
              <a:t>、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d)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429124" y="6215082"/>
            <a:ext cx="571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CsI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88" name="直線矢印コネクタ 87"/>
          <p:cNvCxnSpPr>
            <a:stCxn id="43" idx="3"/>
            <a:endCxn id="42" idx="4"/>
          </p:cNvCxnSpPr>
          <p:nvPr/>
        </p:nvCxnSpPr>
        <p:spPr>
          <a:xfrm flipV="1">
            <a:off x="285720" y="5128336"/>
            <a:ext cx="3499010" cy="4249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>
            <a:stCxn id="43" idx="3"/>
            <a:endCxn id="53" idx="4"/>
          </p:cNvCxnSpPr>
          <p:nvPr/>
        </p:nvCxnSpPr>
        <p:spPr>
          <a:xfrm flipV="1">
            <a:off x="285720" y="4600711"/>
            <a:ext cx="3236584" cy="9526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6215074" y="857232"/>
            <a:ext cx="235745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今回は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2cluster 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events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を解析する</a:t>
            </a:r>
            <a:endParaRPr lang="en-US" altLang="ja-JP" sz="2000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97" name="直線矢印コネクタ 96"/>
          <p:cNvCxnSpPr>
            <a:endCxn id="53" idx="6"/>
          </p:cNvCxnSpPr>
          <p:nvPr/>
        </p:nvCxnSpPr>
        <p:spPr>
          <a:xfrm rot="10800000" flipV="1">
            <a:off x="3609780" y="4500570"/>
            <a:ext cx="819345" cy="24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>
            <a:endCxn id="42" idx="7"/>
          </p:cNvCxnSpPr>
          <p:nvPr/>
        </p:nvCxnSpPr>
        <p:spPr>
          <a:xfrm rot="10800000" flipV="1">
            <a:off x="3846584" y="4500569"/>
            <a:ext cx="582540" cy="4990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4357686" y="4286256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cluster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286248" y="485776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endParaRPr kumimoji="1" lang="ja-JP" altLang="en-US" baseline="-25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714612" y="413123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kumimoji="1" lang="en-US" altLang="ja-JP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endParaRPr kumimoji="1" lang="ja-JP" altLang="en-US" baseline="-25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28596" y="773652"/>
            <a:ext cx="41434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U-boson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の崩壊モード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U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kumimoji="1" lang="en-US" altLang="ja-JP" dirty="0" err="1" smtClean="0"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kumimoji="1" lang="en-US" altLang="ja-JP" baseline="30000" dirty="0" err="1" smtClean="0">
                <a:latin typeface="HG創英角ﾎﾟｯﾌﾟ体" pitchFamily="49" charset="-128"/>
                <a:ea typeface="HG創英角ﾎﾟｯﾌﾟ体" pitchFamily="49" charset="-128"/>
              </a:rPr>
              <a:t>+</a:t>
            </a:r>
            <a:r>
              <a:rPr kumimoji="1" lang="en-US" altLang="ja-JP" dirty="0" err="1" smtClean="0"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kumimoji="1" lang="en-US" altLang="ja-JP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-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 or </a:t>
            </a:r>
            <a:r>
              <a:rPr kumimoji="1" lang="en-US" altLang="ja-JP" b="1" dirty="0" smtClean="0">
                <a:latin typeface="Symbol" pitchFamily="18" charset="2"/>
                <a:ea typeface="HG創英角ﾎﾟｯﾌﾟ体" pitchFamily="49" charset="-128"/>
              </a:rPr>
              <a:t>gg</a:t>
            </a:r>
            <a:endParaRPr kumimoji="1" lang="ja-JP" altLang="en-US" b="1" dirty="0">
              <a:latin typeface="Symbol" pitchFamily="18" charset="2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2" grpId="0"/>
      <p:bldP spid="44" grpId="0"/>
      <p:bldP spid="52" grpId="0"/>
      <p:bldP spid="55" grpId="0"/>
      <p:bldP spid="60" grpId="0"/>
      <p:bldP spid="62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70328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Event</a:t>
            </a:r>
            <a:r>
              <a:rPr kumimoji="1" lang="ja-JP" altLang="en-US" sz="40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の選択と背景事象の低減</a:t>
            </a:r>
            <a:r>
              <a:rPr kumimoji="1" lang="en-US" altLang="ja-JP" sz="40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endParaRPr kumimoji="1" lang="ja-JP" altLang="en-US" sz="4000" cap="none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7158" y="1314378"/>
            <a:ext cx="3571900" cy="40011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CsI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上の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2clusters events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5072066" y="1416594"/>
            <a:ext cx="4071934" cy="2369596"/>
            <a:chOff x="5072066" y="928670"/>
            <a:chExt cx="4071934" cy="2369596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429256" y="1500174"/>
              <a:ext cx="3143272" cy="1357322"/>
              <a:chOff x="5357818" y="1357298"/>
              <a:chExt cx="3143272" cy="1357322"/>
            </a:xfrm>
          </p:grpSpPr>
          <p:grpSp>
            <p:nvGrpSpPr>
              <p:cNvPr id="10" name="グループ化 60"/>
              <p:cNvGrpSpPr/>
              <p:nvPr/>
            </p:nvGrpSpPr>
            <p:grpSpPr>
              <a:xfrm>
                <a:off x="5715008" y="1357298"/>
                <a:ext cx="2786082" cy="1357322"/>
                <a:chOff x="5500694" y="571480"/>
                <a:chExt cx="2786082" cy="1357322"/>
              </a:xfrm>
            </p:grpSpPr>
            <p:sp>
              <p:nvSpPr>
                <p:cNvPr id="12" name="円弧 11"/>
                <p:cNvSpPr/>
                <p:nvPr/>
              </p:nvSpPr>
              <p:spPr>
                <a:xfrm>
                  <a:off x="7072330" y="714356"/>
                  <a:ext cx="285752" cy="1000132"/>
                </a:xfrm>
                <a:prstGeom prst="arc">
                  <a:avLst>
                    <a:gd name="adj1" fmla="val 11171961"/>
                    <a:gd name="adj2" fmla="val 16026227"/>
                  </a:avLst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円弧 12"/>
                <p:cNvSpPr/>
                <p:nvPr/>
              </p:nvSpPr>
              <p:spPr>
                <a:xfrm rot="10800000">
                  <a:off x="7081854" y="785794"/>
                  <a:ext cx="285752" cy="1000132"/>
                </a:xfrm>
                <a:prstGeom prst="arc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4" name="直線コネクタ 13"/>
                <p:cNvCxnSpPr>
                  <a:stCxn id="12" idx="2"/>
                </p:cNvCxnSpPr>
                <p:nvPr/>
              </p:nvCxnSpPr>
              <p:spPr>
                <a:xfrm flipV="1">
                  <a:off x="7190295" y="714356"/>
                  <a:ext cx="596415" cy="766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コネクタ 14"/>
                <p:cNvCxnSpPr>
                  <a:stCxn id="13" idx="0"/>
                </p:cNvCxnSpPr>
                <p:nvPr/>
              </p:nvCxnSpPr>
              <p:spPr>
                <a:xfrm>
                  <a:off x="7224729" y="1785926"/>
                  <a:ext cx="633419" cy="1588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正方形/長方形 15"/>
                <p:cNvSpPr/>
                <p:nvPr/>
              </p:nvSpPr>
              <p:spPr>
                <a:xfrm>
                  <a:off x="7358082" y="714356"/>
                  <a:ext cx="928694" cy="14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7358082" y="866756"/>
                  <a:ext cx="928694" cy="13335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7358082" y="1000108"/>
                  <a:ext cx="928694" cy="14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7358082" y="1285860"/>
                  <a:ext cx="928694" cy="14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7358082" y="1428736"/>
                  <a:ext cx="928694" cy="14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7358082" y="1571612"/>
                  <a:ext cx="928694" cy="14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7358082" y="1714488"/>
                  <a:ext cx="928694" cy="7143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7358082" y="1142984"/>
                  <a:ext cx="928694" cy="14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5500694" y="571480"/>
                  <a:ext cx="2786082" cy="11715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5500694" y="1811645"/>
                  <a:ext cx="2786082" cy="11715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6" name="直線矢印コネクタ 25"/>
                <p:cNvCxnSpPr>
                  <a:endCxn id="17" idx="1"/>
                </p:cNvCxnSpPr>
                <p:nvPr/>
              </p:nvCxnSpPr>
              <p:spPr>
                <a:xfrm flipV="1">
                  <a:off x="5715008" y="933432"/>
                  <a:ext cx="1643074" cy="28099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矢印コネクタ 26"/>
                <p:cNvCxnSpPr>
                  <a:endCxn id="20" idx="1"/>
                </p:cNvCxnSpPr>
                <p:nvPr/>
              </p:nvCxnSpPr>
              <p:spPr>
                <a:xfrm>
                  <a:off x="5715008" y="1204898"/>
                  <a:ext cx="1643074" cy="2952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5857884" y="714357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smtClean="0">
                      <a:latin typeface="Symbol" pitchFamily="18" charset="2"/>
                    </a:rPr>
                    <a:t>g(</a:t>
                  </a:r>
                  <a:r>
                    <a:rPr lang="en-US" altLang="ja-JP" b="1" dirty="0" smtClean="0">
                      <a:latin typeface="Calibri" pitchFamily="34" charset="0"/>
                    </a:rPr>
                    <a:t>e</a:t>
                  </a:r>
                  <a:r>
                    <a:rPr lang="en-US" altLang="ja-JP" b="1" baseline="30000" dirty="0" smtClean="0">
                      <a:latin typeface="Calibri" pitchFamily="34" charset="0"/>
                    </a:rPr>
                    <a:t>+</a:t>
                  </a:r>
                  <a:r>
                    <a:rPr kumimoji="1" lang="en-US" altLang="ja-JP" b="1" dirty="0" smtClean="0">
                      <a:latin typeface="Symbol" pitchFamily="18" charset="2"/>
                    </a:rPr>
                    <a:t>)</a:t>
                  </a:r>
                  <a:endParaRPr lang="ja-JP" altLang="en-US" b="1" baseline="30000" dirty="0" smtClean="0">
                    <a:latin typeface="Calibri" pitchFamily="34" charset="0"/>
                  </a:endParaRPr>
                </a:p>
              </p:txBody>
            </p: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5857884" y="1345156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smtClean="0">
                      <a:latin typeface="Symbol" pitchFamily="18" charset="2"/>
                    </a:rPr>
                    <a:t>g</a:t>
                  </a:r>
                  <a:r>
                    <a:rPr kumimoji="1" lang="ja-JP" altLang="en-US" b="1" dirty="0" smtClean="0">
                      <a:latin typeface="Symbol" pitchFamily="18" charset="2"/>
                    </a:rPr>
                    <a:t>（</a:t>
                  </a:r>
                  <a:r>
                    <a:rPr lang="en-US" altLang="ja-JP" b="1" dirty="0" smtClean="0">
                      <a:latin typeface="Calibri" pitchFamily="34" charset="0"/>
                    </a:rPr>
                    <a:t>e</a:t>
                  </a:r>
                  <a:r>
                    <a:rPr lang="en-US" altLang="ja-JP" b="1" baseline="30000" dirty="0" smtClean="0">
                      <a:latin typeface="Calibri" pitchFamily="34" charset="0"/>
                    </a:rPr>
                    <a:t>-</a:t>
                  </a:r>
                  <a:r>
                    <a:rPr kumimoji="1" lang="ja-JP" altLang="en-US" b="1" dirty="0" smtClean="0">
                      <a:latin typeface="Symbol" pitchFamily="18" charset="2"/>
                    </a:rPr>
                    <a:t>）</a:t>
                  </a:r>
                  <a:endParaRPr kumimoji="1" lang="ja-JP" altLang="en-US" b="1" dirty="0">
                    <a:latin typeface="Symbol" pitchFamily="18" charset="2"/>
                  </a:endParaRPr>
                </a:p>
              </p:txBody>
            </p:sp>
          </p:grpSp>
          <p:sp>
            <p:nvSpPr>
              <p:cNvPr id="11" name="右矢印 10"/>
              <p:cNvSpPr/>
              <p:nvPr/>
            </p:nvSpPr>
            <p:spPr>
              <a:xfrm>
                <a:off x="5357818" y="1928802"/>
                <a:ext cx="571504" cy="117157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テキスト ボックス 29"/>
            <p:cNvSpPr txBox="1"/>
            <p:nvPr/>
          </p:nvSpPr>
          <p:spPr>
            <a:xfrm>
              <a:off x="5715008" y="928670"/>
              <a:ext cx="2928958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CV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で中性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/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荷電モード選択</a:t>
              </a:r>
            </a:p>
          </p:txBody>
        </p:sp>
        <p:cxnSp>
          <p:nvCxnSpPr>
            <p:cNvPr id="31" name="直線矢印コネクタ 30"/>
            <p:cNvCxnSpPr>
              <a:stCxn id="30" idx="2"/>
            </p:cNvCxnSpPr>
            <p:nvPr/>
          </p:nvCxnSpPr>
          <p:spPr>
            <a:xfrm rot="16200000" flipH="1">
              <a:off x="7060541" y="1416947"/>
              <a:ext cx="487924" cy="25003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8572496" y="1785926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CsI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rot="5400000">
              <a:off x="8505852" y="2138354"/>
              <a:ext cx="276228" cy="14287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5072066" y="292893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MB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flipV="1">
              <a:off x="5572132" y="2857496"/>
              <a:ext cx="357190" cy="2857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/>
          <p:cNvGrpSpPr/>
          <p:nvPr/>
        </p:nvGrpSpPr>
        <p:grpSpPr>
          <a:xfrm>
            <a:off x="214282" y="2214554"/>
            <a:ext cx="4429156" cy="1214446"/>
            <a:chOff x="285720" y="2357430"/>
            <a:chExt cx="4429156" cy="1214446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285720" y="3171766"/>
              <a:ext cx="4429156" cy="400110"/>
            </a:xfrm>
            <a:prstGeom prst="rect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FF33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CV</a:t>
              </a:r>
              <a:r>
                <a:rPr lang="ja-JP" altLang="en-US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で中性モード</a:t>
              </a:r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/</a:t>
              </a:r>
              <a:r>
                <a:rPr lang="ja-JP" altLang="en-US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荷電モードの分類</a:t>
              </a:r>
              <a:endPara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39" name="下矢印 38"/>
            <p:cNvSpPr/>
            <p:nvPr/>
          </p:nvSpPr>
          <p:spPr>
            <a:xfrm>
              <a:off x="1928794" y="2357430"/>
              <a:ext cx="571504" cy="357190"/>
            </a:xfrm>
            <a:prstGeom prst="downArrow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357158" y="3929066"/>
            <a:ext cx="3786214" cy="1643074"/>
            <a:chOff x="357158" y="3929066"/>
            <a:chExt cx="3786214" cy="1643074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357158" y="4556477"/>
              <a:ext cx="3786214" cy="1015663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B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Veto cut</a:t>
              </a:r>
            </a:p>
            <a:p>
              <a:pPr marL="342900" indent="-342900"/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	</a:t>
              </a:r>
              <a:r>
                <a:rPr lang="ja-JP" altLang="en-US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終状態が</a:t>
              </a:r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2</a:t>
              </a:r>
              <a:r>
                <a:rPr lang="ja-JP" altLang="en-US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粒子のみを選択</a:t>
              </a:r>
              <a:endPara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pPr marL="342900" indent="-342900"/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(K</a:t>
              </a:r>
              <a:r>
                <a:rPr lang="en-US" altLang="ja-JP" sz="2000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L</a:t>
              </a:r>
              <a:r>
                <a:rPr lang="ja-JP" altLang="en-US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→</a:t>
              </a:r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3</a:t>
              </a:r>
              <a:r>
                <a:rPr lang="en-US" altLang="ja-JP" sz="2000" b="1" dirty="0" smtClean="0">
                  <a:latin typeface="Symbol" pitchFamily="18" charset="2"/>
                  <a:ea typeface="HG創英角ﾎﾟｯﾌﾟ体" pitchFamily="49" charset="-128"/>
                </a:rPr>
                <a:t>p</a:t>
              </a:r>
              <a:r>
                <a:rPr lang="ja-JP" altLang="en-US" sz="2000" dirty="0" err="1" smtClean="0">
                  <a:latin typeface="HG創英角ﾎﾟｯﾌﾟ体" pitchFamily="49" charset="-128"/>
                  <a:ea typeface="HG創英角ﾎﾟｯﾌﾟ体" pitchFamily="49" charset="-128"/>
                </a:rPr>
                <a:t>、</a:t>
              </a:r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n</a:t>
              </a:r>
              <a:r>
                <a:rPr lang="ja-JP" altLang="en-US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→多重</a:t>
              </a:r>
              <a:r>
                <a:rPr lang="en-US" altLang="ja-JP" sz="2000" b="1" dirty="0" smtClean="0">
                  <a:latin typeface="Symbol" pitchFamily="18" charset="2"/>
                  <a:ea typeface="HG創英角ﾎﾟｯﾌﾟ体" pitchFamily="49" charset="-128"/>
                </a:rPr>
                <a:t>p</a:t>
              </a:r>
              <a:r>
                <a:rPr lang="ja-JP" altLang="en-US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生成の排除</a:t>
              </a:r>
              <a:r>
                <a:rPr lang="en-US" altLang="ja-JP" sz="2000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  <a:endPara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41" name="下矢印 40"/>
            <p:cNvSpPr/>
            <p:nvPr/>
          </p:nvSpPr>
          <p:spPr>
            <a:xfrm>
              <a:off x="1928794" y="3929066"/>
              <a:ext cx="571504" cy="428628"/>
            </a:xfrm>
            <a:prstGeom prst="downArrow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5143504" y="3929066"/>
            <a:ext cx="3143272" cy="2286016"/>
            <a:chOff x="5500694" y="3643314"/>
            <a:chExt cx="3143272" cy="2286016"/>
          </a:xfrm>
        </p:grpSpPr>
        <p:grpSp>
          <p:nvGrpSpPr>
            <p:cNvPr id="44" name="グループ化 113"/>
            <p:cNvGrpSpPr/>
            <p:nvPr/>
          </p:nvGrpSpPr>
          <p:grpSpPr>
            <a:xfrm>
              <a:off x="5500694" y="4572008"/>
              <a:ext cx="3143272" cy="1357322"/>
              <a:chOff x="1785918" y="5143512"/>
              <a:chExt cx="3143272" cy="1357322"/>
            </a:xfrm>
          </p:grpSpPr>
          <p:grpSp>
            <p:nvGrpSpPr>
              <p:cNvPr id="46" name="グループ化 103"/>
              <p:cNvGrpSpPr/>
              <p:nvPr/>
            </p:nvGrpSpPr>
            <p:grpSpPr>
              <a:xfrm>
                <a:off x="2143108" y="5143512"/>
                <a:ext cx="2786082" cy="1357322"/>
                <a:chOff x="6572264" y="4786322"/>
                <a:chExt cx="2786082" cy="1357322"/>
              </a:xfrm>
            </p:grpSpPr>
            <p:grpSp>
              <p:nvGrpSpPr>
                <p:cNvPr id="48" name="グループ化 81"/>
                <p:cNvGrpSpPr/>
                <p:nvPr/>
              </p:nvGrpSpPr>
              <p:grpSpPr>
                <a:xfrm>
                  <a:off x="6572264" y="4786322"/>
                  <a:ext cx="2786082" cy="1357322"/>
                  <a:chOff x="5500694" y="571480"/>
                  <a:chExt cx="2786082" cy="1357322"/>
                </a:xfrm>
              </p:grpSpPr>
              <p:sp>
                <p:nvSpPr>
                  <p:cNvPr id="50" name="円弧 49"/>
                  <p:cNvSpPr/>
                  <p:nvPr/>
                </p:nvSpPr>
                <p:spPr>
                  <a:xfrm>
                    <a:off x="7072330" y="714356"/>
                    <a:ext cx="285752" cy="1000132"/>
                  </a:xfrm>
                  <a:prstGeom prst="arc">
                    <a:avLst>
                      <a:gd name="adj1" fmla="val 11171961"/>
                      <a:gd name="adj2" fmla="val 16026227"/>
                    </a:avLst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" name="円弧 50"/>
                  <p:cNvSpPr/>
                  <p:nvPr/>
                </p:nvSpPr>
                <p:spPr>
                  <a:xfrm rot="10800000">
                    <a:off x="7081854" y="785794"/>
                    <a:ext cx="285752" cy="1000132"/>
                  </a:xfrm>
                  <a:prstGeom prst="arc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52" name="直線コネクタ 51"/>
                  <p:cNvCxnSpPr>
                    <a:stCxn id="50" idx="2"/>
                  </p:cNvCxnSpPr>
                  <p:nvPr/>
                </p:nvCxnSpPr>
                <p:spPr>
                  <a:xfrm flipV="1">
                    <a:off x="7190295" y="714356"/>
                    <a:ext cx="596415" cy="7660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>
                    <a:stCxn id="51" idx="0"/>
                  </p:cNvCxnSpPr>
                  <p:nvPr/>
                </p:nvCxnSpPr>
                <p:spPr>
                  <a:xfrm>
                    <a:off x="7224729" y="1785926"/>
                    <a:ext cx="633419" cy="1588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正方形/長方形 53"/>
                  <p:cNvSpPr/>
                  <p:nvPr/>
                </p:nvSpPr>
                <p:spPr>
                  <a:xfrm>
                    <a:off x="7358082" y="714356"/>
                    <a:ext cx="928694" cy="14287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66CC">
                          <a:tint val="66000"/>
                          <a:satMod val="160000"/>
                        </a:srgbClr>
                      </a:gs>
                      <a:gs pos="50000">
                        <a:srgbClr val="FF66CC">
                          <a:tint val="44500"/>
                          <a:satMod val="160000"/>
                        </a:srgbClr>
                      </a:gs>
                      <a:gs pos="100000">
                        <a:srgbClr val="FF66CC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正方形/長方形 54"/>
                  <p:cNvSpPr/>
                  <p:nvPr/>
                </p:nvSpPr>
                <p:spPr>
                  <a:xfrm>
                    <a:off x="7358082" y="866756"/>
                    <a:ext cx="928694" cy="13335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66CC">
                          <a:tint val="66000"/>
                          <a:satMod val="160000"/>
                        </a:srgbClr>
                      </a:gs>
                      <a:gs pos="50000">
                        <a:srgbClr val="FF66CC">
                          <a:tint val="44500"/>
                          <a:satMod val="160000"/>
                        </a:srgbClr>
                      </a:gs>
                      <a:gs pos="100000">
                        <a:srgbClr val="FF66CC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正方形/長方形 55"/>
                  <p:cNvSpPr/>
                  <p:nvPr/>
                </p:nvSpPr>
                <p:spPr>
                  <a:xfrm>
                    <a:off x="7358082" y="1000108"/>
                    <a:ext cx="928694" cy="14287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66CC">
                          <a:tint val="66000"/>
                          <a:satMod val="160000"/>
                        </a:srgbClr>
                      </a:gs>
                      <a:gs pos="50000">
                        <a:srgbClr val="FF66CC">
                          <a:tint val="44500"/>
                          <a:satMod val="160000"/>
                        </a:srgbClr>
                      </a:gs>
                      <a:gs pos="100000">
                        <a:srgbClr val="FF66CC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正方形/長方形 56"/>
                  <p:cNvSpPr/>
                  <p:nvPr/>
                </p:nvSpPr>
                <p:spPr>
                  <a:xfrm>
                    <a:off x="7358082" y="1285860"/>
                    <a:ext cx="928694" cy="14287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66CC">
                          <a:tint val="66000"/>
                          <a:satMod val="160000"/>
                        </a:srgbClr>
                      </a:gs>
                      <a:gs pos="50000">
                        <a:srgbClr val="FF66CC">
                          <a:tint val="44500"/>
                          <a:satMod val="160000"/>
                        </a:srgbClr>
                      </a:gs>
                      <a:gs pos="100000">
                        <a:srgbClr val="FF66CC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正方形/長方形 57"/>
                  <p:cNvSpPr/>
                  <p:nvPr/>
                </p:nvSpPr>
                <p:spPr>
                  <a:xfrm>
                    <a:off x="7358082" y="1428736"/>
                    <a:ext cx="928694" cy="14287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66CC">
                          <a:tint val="66000"/>
                          <a:satMod val="160000"/>
                        </a:srgbClr>
                      </a:gs>
                      <a:gs pos="50000">
                        <a:srgbClr val="FF66CC">
                          <a:tint val="44500"/>
                          <a:satMod val="160000"/>
                        </a:srgbClr>
                      </a:gs>
                      <a:gs pos="100000">
                        <a:srgbClr val="FF66CC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正方形/長方形 58"/>
                  <p:cNvSpPr/>
                  <p:nvPr/>
                </p:nvSpPr>
                <p:spPr>
                  <a:xfrm>
                    <a:off x="7358082" y="1571612"/>
                    <a:ext cx="928694" cy="14287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66CC">
                          <a:tint val="66000"/>
                          <a:satMod val="160000"/>
                        </a:srgbClr>
                      </a:gs>
                      <a:gs pos="50000">
                        <a:srgbClr val="FF66CC">
                          <a:tint val="44500"/>
                          <a:satMod val="160000"/>
                        </a:srgbClr>
                      </a:gs>
                      <a:gs pos="100000">
                        <a:srgbClr val="FF66CC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正方形/長方形 59"/>
                  <p:cNvSpPr/>
                  <p:nvPr/>
                </p:nvSpPr>
                <p:spPr>
                  <a:xfrm>
                    <a:off x="7358082" y="1714488"/>
                    <a:ext cx="928694" cy="7143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66CC">
                          <a:tint val="66000"/>
                          <a:satMod val="160000"/>
                        </a:srgbClr>
                      </a:gs>
                      <a:gs pos="50000">
                        <a:srgbClr val="FF66CC">
                          <a:tint val="44500"/>
                          <a:satMod val="160000"/>
                        </a:srgbClr>
                      </a:gs>
                      <a:gs pos="100000">
                        <a:srgbClr val="FF66CC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正方形/長方形 60"/>
                  <p:cNvSpPr/>
                  <p:nvPr/>
                </p:nvSpPr>
                <p:spPr>
                  <a:xfrm>
                    <a:off x="7358082" y="1142984"/>
                    <a:ext cx="928694" cy="14287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66CC">
                          <a:tint val="66000"/>
                          <a:satMod val="160000"/>
                        </a:srgbClr>
                      </a:gs>
                      <a:gs pos="50000">
                        <a:srgbClr val="FF66CC">
                          <a:tint val="44500"/>
                          <a:satMod val="160000"/>
                        </a:srgbClr>
                      </a:gs>
                      <a:gs pos="100000">
                        <a:srgbClr val="FF66CC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>
                    <a:solidFill>
                      <a:srgbClr val="FF33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" name="正方形/長方形 61"/>
                  <p:cNvSpPr/>
                  <p:nvPr/>
                </p:nvSpPr>
                <p:spPr>
                  <a:xfrm>
                    <a:off x="5500694" y="571480"/>
                    <a:ext cx="2786082" cy="1171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B050">
                          <a:tint val="66000"/>
                          <a:satMod val="160000"/>
                        </a:srgbClr>
                      </a:gs>
                      <a:gs pos="50000">
                        <a:srgbClr val="00B050">
                          <a:tint val="44500"/>
                          <a:satMod val="160000"/>
                        </a:srgbClr>
                      </a:gs>
                      <a:gs pos="100000">
                        <a:srgbClr val="00B050">
                          <a:tint val="23500"/>
                          <a:satMod val="16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正方形/長方形 62"/>
                  <p:cNvSpPr/>
                  <p:nvPr/>
                </p:nvSpPr>
                <p:spPr>
                  <a:xfrm>
                    <a:off x="5500694" y="1811645"/>
                    <a:ext cx="2786082" cy="1171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B050">
                          <a:tint val="66000"/>
                          <a:satMod val="160000"/>
                        </a:srgbClr>
                      </a:gs>
                      <a:gs pos="50000">
                        <a:srgbClr val="00B050">
                          <a:tint val="44500"/>
                          <a:satMod val="160000"/>
                        </a:srgbClr>
                      </a:gs>
                      <a:gs pos="100000">
                        <a:srgbClr val="00B050">
                          <a:tint val="23500"/>
                          <a:satMod val="16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64" name="直線矢印コネクタ 63"/>
                  <p:cNvCxnSpPr>
                    <a:endCxn id="55" idx="1"/>
                  </p:cNvCxnSpPr>
                  <p:nvPr/>
                </p:nvCxnSpPr>
                <p:spPr>
                  <a:xfrm flipV="1">
                    <a:off x="5715008" y="933432"/>
                    <a:ext cx="1643074" cy="28099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線矢印コネクタ 64"/>
                  <p:cNvCxnSpPr>
                    <a:endCxn id="59" idx="1"/>
                  </p:cNvCxnSpPr>
                  <p:nvPr/>
                </p:nvCxnSpPr>
                <p:spPr>
                  <a:xfrm>
                    <a:off x="5715008" y="1204898"/>
                    <a:ext cx="1643074" cy="438152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直線矢印コネクタ 48"/>
                <p:cNvCxnSpPr/>
                <p:nvPr/>
              </p:nvCxnSpPr>
              <p:spPr>
                <a:xfrm rot="5400000" flipH="1" flipV="1">
                  <a:off x="6715140" y="4929198"/>
                  <a:ext cx="571504" cy="428628"/>
                </a:xfrm>
                <a:prstGeom prst="straightConnector1">
                  <a:avLst/>
                </a:prstGeom>
                <a:ln w="38100">
                  <a:solidFill>
                    <a:schemeClr val="tx2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右矢印 46"/>
              <p:cNvSpPr/>
              <p:nvPr/>
            </p:nvSpPr>
            <p:spPr>
              <a:xfrm>
                <a:off x="1785918" y="5715016"/>
                <a:ext cx="571504" cy="117157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角丸四角形吹き出し 44"/>
            <p:cNvSpPr/>
            <p:nvPr/>
          </p:nvSpPr>
          <p:spPr>
            <a:xfrm>
              <a:off x="6643702" y="3643314"/>
              <a:ext cx="1500198" cy="571504"/>
            </a:xfrm>
            <a:prstGeom prst="wedgeRoundRectCallout">
              <a:avLst>
                <a:gd name="adj1" fmla="val 886"/>
                <a:gd name="adj2" fmla="val 8029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bg1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veto cut</a:t>
              </a:r>
              <a:endParaRPr kumimoji="1" lang="ja-JP" altLang="en-US" sz="2400" dirty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5786447" y="5214949"/>
            <a:ext cx="214314" cy="142876"/>
            <a:chOff x="5786447" y="5214949"/>
            <a:chExt cx="214314" cy="142876"/>
          </a:xfrm>
        </p:grpSpPr>
        <p:cxnSp>
          <p:nvCxnSpPr>
            <p:cNvPr id="67" name="直線コネクタ 66"/>
            <p:cNvCxnSpPr/>
            <p:nvPr/>
          </p:nvCxnSpPr>
          <p:spPr>
            <a:xfrm>
              <a:off x="5786447" y="5214949"/>
              <a:ext cx="214314" cy="142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rot="10800000" flipV="1">
              <a:off x="5786447" y="5214949"/>
              <a:ext cx="214314" cy="142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615262" cy="703258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Event</a:t>
            </a:r>
            <a:r>
              <a:rPr lang="ja-JP" altLang="en-US" sz="40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の選択と背景事象の低減</a:t>
            </a:r>
            <a:r>
              <a:rPr lang="en-US" altLang="ja-JP" sz="40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2</a:t>
            </a:r>
            <a:endParaRPr kumimoji="1" lang="ja-JP" altLang="en-US" sz="4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0100" y="85723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つづ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き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42844" y="1285860"/>
            <a:ext cx="5572164" cy="1209082"/>
            <a:chOff x="142844" y="1285860"/>
            <a:chExt cx="5293556" cy="120908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42844" y="1571612"/>
              <a:ext cx="5293556" cy="92333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ja-JP" b="1" dirty="0" smtClean="0">
                  <a:latin typeface="Symbol" pitchFamily="18" charset="2"/>
                  <a:ea typeface="HG創英角ﾎﾟｯﾌﾟ体" pitchFamily="49" charset="-128"/>
                </a:rPr>
                <a:t>g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 selection cut</a:t>
              </a:r>
            </a:p>
            <a:p>
              <a:pPr marL="342900" indent="-342900"/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	electromagnetic(EM) shower 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の選択</a:t>
              </a:r>
              <a:endParaRPr lang="en-US" altLang="ja-JP" dirty="0" smtClean="0"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pPr marL="342900" indent="-342900"/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(</a:t>
              </a:r>
              <a:r>
                <a:rPr lang="en-US" altLang="ja-JP" dirty="0" err="1" smtClean="0">
                  <a:latin typeface="HG創英角ﾎﾟｯﾌﾟ体" pitchFamily="49" charset="-128"/>
                  <a:ea typeface="HG創英角ﾎﾟｯﾌﾟ体" pitchFamily="49" charset="-128"/>
                </a:rPr>
                <a:t>hadronic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 shower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の低減、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fusion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の低減、</a:t>
              </a:r>
              <a:r>
                <a:rPr lang="en-US" altLang="ja-JP" b="1" dirty="0" smtClean="0">
                  <a:latin typeface="Symbol" pitchFamily="18" charset="2"/>
                  <a:ea typeface="HG創英角ﾎﾟｯﾌﾟ体" pitchFamily="49" charset="-128"/>
                </a:rPr>
                <a:t>m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の低減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</a:p>
          </p:txBody>
        </p:sp>
        <p:sp>
          <p:nvSpPr>
            <p:cNvPr id="7" name="下矢印 6"/>
            <p:cNvSpPr/>
            <p:nvPr/>
          </p:nvSpPr>
          <p:spPr>
            <a:xfrm>
              <a:off x="1285852" y="1285860"/>
              <a:ext cx="571504" cy="214314"/>
            </a:xfrm>
            <a:prstGeom prst="downArrow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42844" y="2643182"/>
            <a:ext cx="3286148" cy="1486081"/>
            <a:chOff x="142844" y="2643182"/>
            <a:chExt cx="3286148" cy="1486081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142844" y="2928934"/>
              <a:ext cx="3286148" cy="1200329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Kinematics cut</a:t>
              </a:r>
            </a:p>
            <a:p>
              <a:pPr marL="342900" indent="-342900"/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	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運動学的な条件</a:t>
              </a:r>
              <a:endParaRPr lang="en-US" altLang="ja-JP" dirty="0" smtClean="0"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pPr marL="342900" indent="-342900"/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　　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U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の垂直方向運動量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(P</a:t>
              </a:r>
              <a:r>
                <a:rPr lang="en-US" altLang="ja-JP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T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)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等</a:t>
              </a:r>
              <a:endParaRPr lang="en-US" altLang="ja-JP" dirty="0" smtClean="0"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pPr marL="342900" indent="-342900"/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(K</a:t>
              </a:r>
              <a:r>
                <a:rPr lang="en-US" altLang="ja-JP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L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全般の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cut)</a:t>
              </a:r>
            </a:p>
          </p:txBody>
        </p:sp>
        <p:sp>
          <p:nvSpPr>
            <p:cNvPr id="10" name="下矢印 9"/>
            <p:cNvSpPr/>
            <p:nvPr/>
          </p:nvSpPr>
          <p:spPr>
            <a:xfrm>
              <a:off x="1285852" y="2643182"/>
              <a:ext cx="571504" cy="214314"/>
            </a:xfrm>
            <a:prstGeom prst="downArrow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929190" y="1000108"/>
            <a:ext cx="4143372" cy="5643602"/>
            <a:chOff x="4929190" y="1000108"/>
            <a:chExt cx="4143372" cy="5643602"/>
          </a:xfrm>
        </p:grpSpPr>
        <p:grpSp>
          <p:nvGrpSpPr>
            <p:cNvPr id="12" name="グループ化 47"/>
            <p:cNvGrpSpPr/>
            <p:nvPr/>
          </p:nvGrpSpPr>
          <p:grpSpPr>
            <a:xfrm>
              <a:off x="5857884" y="1500174"/>
              <a:ext cx="2786082" cy="1500198"/>
              <a:chOff x="5857884" y="1500174"/>
              <a:chExt cx="2786082" cy="1500198"/>
            </a:xfrm>
          </p:grpSpPr>
          <p:sp>
            <p:nvSpPr>
              <p:cNvPr id="33" name="正方形/長方形 32"/>
              <p:cNvSpPr/>
              <p:nvPr/>
            </p:nvSpPr>
            <p:spPr>
              <a:xfrm>
                <a:off x="7143768" y="1500174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7143768" y="1714488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7143768" y="1928802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7143768" y="2143116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7143768" y="2357430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7143768" y="2571744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7143768" y="2786058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0" name="直線矢印コネクタ 39"/>
              <p:cNvCxnSpPr/>
              <p:nvPr/>
            </p:nvCxnSpPr>
            <p:spPr>
              <a:xfrm flipV="1">
                <a:off x="5857884" y="2214554"/>
                <a:ext cx="1357322" cy="2857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/>
              <p:cNvCxnSpPr/>
              <p:nvPr/>
            </p:nvCxnSpPr>
            <p:spPr>
              <a:xfrm flipV="1">
                <a:off x="5857884" y="2366954"/>
                <a:ext cx="1509722" cy="1333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円/楕円 41"/>
              <p:cNvSpPr/>
              <p:nvPr/>
            </p:nvSpPr>
            <p:spPr>
              <a:xfrm rot="20403014">
                <a:off x="7233794" y="2013482"/>
                <a:ext cx="536014" cy="22540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 rot="21083503">
                <a:off x="7376951" y="2118124"/>
                <a:ext cx="643217" cy="300539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" name="角丸四角形吹き出し 12"/>
            <p:cNvSpPr/>
            <p:nvPr/>
          </p:nvSpPr>
          <p:spPr>
            <a:xfrm>
              <a:off x="5357818" y="3286124"/>
              <a:ext cx="2428892" cy="500066"/>
            </a:xfrm>
            <a:prstGeom prst="wedgeRoundRectCallout">
              <a:avLst>
                <a:gd name="adj1" fmla="val 52076"/>
                <a:gd name="adj2" fmla="val -9685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fusion(</a:t>
              </a:r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偽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cluster)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grpSp>
          <p:nvGrpSpPr>
            <p:cNvPr id="14" name="グループ化 61"/>
            <p:cNvGrpSpPr/>
            <p:nvPr/>
          </p:nvGrpSpPr>
          <p:grpSpPr>
            <a:xfrm>
              <a:off x="4929190" y="4000504"/>
              <a:ext cx="3143272" cy="1785950"/>
              <a:chOff x="5500694" y="3929066"/>
              <a:chExt cx="3143272" cy="1785950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7143768" y="3929066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7143768" y="4143380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7143768" y="4357694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7143768" y="4572008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7143768" y="4786322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7143768" y="5000636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7143768" y="5214950"/>
                <a:ext cx="1500198" cy="214314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1" name="直線矢印コネクタ 30"/>
              <p:cNvCxnSpPr/>
              <p:nvPr/>
            </p:nvCxnSpPr>
            <p:spPr>
              <a:xfrm>
                <a:off x="5857884" y="4714884"/>
                <a:ext cx="1285884" cy="1588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角丸四角形吹き出し 31"/>
              <p:cNvSpPr/>
              <p:nvPr/>
            </p:nvSpPr>
            <p:spPr>
              <a:xfrm>
                <a:off x="5500694" y="5214950"/>
                <a:ext cx="1428760" cy="500066"/>
              </a:xfrm>
              <a:prstGeom prst="wedgeRoundRectCallout">
                <a:avLst>
                  <a:gd name="adj1" fmla="val 59643"/>
                  <a:gd name="adj2" fmla="val -10580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latin typeface="Symbol" pitchFamily="18" charset="2"/>
                    <a:ea typeface="ＭＳ ゴシック" pitchFamily="49" charset="-128"/>
                  </a:rPr>
                  <a:t>m</a:t>
                </a:r>
                <a:r>
                  <a:rPr lang="ja-JP" altLang="en-US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の低減</a:t>
                </a:r>
                <a:endParaRPr kumimoji="1" lang="ja-JP" altLang="en-US" dirty="0">
                  <a:latin typeface="HG創英角ﾎﾟｯﾌﾟ体" pitchFamily="49" charset="-128"/>
                  <a:ea typeface="HG創英角ﾎﾟｯﾌﾟ体" pitchFamily="49" charset="-128"/>
                </a:endParaRPr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7786710" y="100010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CsI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rot="10800000" flipV="1">
              <a:off x="7643834" y="1285860"/>
              <a:ext cx="214314" cy="14287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8072462" y="4786322"/>
              <a:ext cx="857256" cy="1588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6572264" y="4786322"/>
              <a:ext cx="1500198" cy="158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5572132" y="441699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Symbol" pitchFamily="18" charset="2"/>
                </a:rPr>
                <a:t>m</a:t>
              </a:r>
              <a:endParaRPr kumimoji="1" lang="ja-JP" altLang="en-US" b="1" dirty="0">
                <a:latin typeface="Symbol" pitchFamily="18" charset="2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8358214" y="441699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Symbol" pitchFamily="18" charset="2"/>
                </a:rPr>
                <a:t>m</a:t>
              </a:r>
              <a:endParaRPr kumimoji="1" lang="ja-JP" altLang="en-US" b="1" dirty="0">
                <a:latin typeface="Symbol" pitchFamily="18" charset="2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6500826" y="5643578"/>
              <a:ext cx="1643074" cy="1588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5929322" y="5997379"/>
              <a:ext cx="3143240" cy="646331"/>
            </a:xfrm>
            <a:prstGeom prst="rect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30cm</a:t>
              </a:r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で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168MeV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のエネルギーを落とす。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7014439" y="557214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30cm</a:t>
              </a:r>
              <a:endParaRPr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571472" y="4429132"/>
            <a:ext cx="3143272" cy="2083844"/>
            <a:chOff x="571472" y="4429132"/>
            <a:chExt cx="3143272" cy="2083844"/>
          </a:xfrm>
        </p:grpSpPr>
        <p:grpSp>
          <p:nvGrpSpPr>
            <p:cNvPr id="45" name="グループ化 31"/>
            <p:cNvGrpSpPr/>
            <p:nvPr/>
          </p:nvGrpSpPr>
          <p:grpSpPr>
            <a:xfrm>
              <a:off x="571472" y="4429132"/>
              <a:ext cx="3143272" cy="1357322"/>
              <a:chOff x="2071670" y="5214950"/>
              <a:chExt cx="3143272" cy="1357322"/>
            </a:xfrm>
          </p:grpSpPr>
          <p:grpSp>
            <p:nvGrpSpPr>
              <p:cNvPr id="47" name="グループ化 62"/>
              <p:cNvGrpSpPr/>
              <p:nvPr/>
            </p:nvGrpSpPr>
            <p:grpSpPr>
              <a:xfrm>
                <a:off x="2428860" y="5214950"/>
                <a:ext cx="2786082" cy="1357322"/>
                <a:chOff x="5500694" y="571480"/>
                <a:chExt cx="2786082" cy="1357322"/>
              </a:xfrm>
            </p:grpSpPr>
            <p:sp>
              <p:nvSpPr>
                <p:cNvPr id="50" name="円弧 49"/>
                <p:cNvSpPr/>
                <p:nvPr/>
              </p:nvSpPr>
              <p:spPr>
                <a:xfrm>
                  <a:off x="7072330" y="714356"/>
                  <a:ext cx="285752" cy="1000132"/>
                </a:xfrm>
                <a:prstGeom prst="arc">
                  <a:avLst>
                    <a:gd name="adj1" fmla="val 11171961"/>
                    <a:gd name="adj2" fmla="val 16026227"/>
                  </a:avLst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円弧 50"/>
                <p:cNvSpPr/>
                <p:nvPr/>
              </p:nvSpPr>
              <p:spPr>
                <a:xfrm rot="10800000">
                  <a:off x="7081854" y="785794"/>
                  <a:ext cx="285752" cy="1000132"/>
                </a:xfrm>
                <a:prstGeom prst="arc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2" name="直線コネクタ 51"/>
                <p:cNvCxnSpPr>
                  <a:stCxn id="50" idx="2"/>
                </p:cNvCxnSpPr>
                <p:nvPr/>
              </p:nvCxnSpPr>
              <p:spPr>
                <a:xfrm flipV="1">
                  <a:off x="7190295" y="714356"/>
                  <a:ext cx="596415" cy="766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>
                  <a:stCxn id="51" idx="0"/>
                </p:cNvCxnSpPr>
                <p:nvPr/>
              </p:nvCxnSpPr>
              <p:spPr>
                <a:xfrm>
                  <a:off x="7224729" y="1785926"/>
                  <a:ext cx="633419" cy="1588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正方形/長方形 53"/>
                <p:cNvSpPr/>
                <p:nvPr/>
              </p:nvSpPr>
              <p:spPr>
                <a:xfrm>
                  <a:off x="7358082" y="714356"/>
                  <a:ext cx="928694" cy="14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正方形/長方形 54"/>
                <p:cNvSpPr/>
                <p:nvPr/>
              </p:nvSpPr>
              <p:spPr>
                <a:xfrm>
                  <a:off x="7358082" y="866756"/>
                  <a:ext cx="928694" cy="13335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正方形/長方形 55"/>
                <p:cNvSpPr/>
                <p:nvPr/>
              </p:nvSpPr>
              <p:spPr>
                <a:xfrm>
                  <a:off x="7358082" y="1000108"/>
                  <a:ext cx="928694" cy="14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正方形/長方形 56"/>
                <p:cNvSpPr/>
                <p:nvPr/>
              </p:nvSpPr>
              <p:spPr>
                <a:xfrm>
                  <a:off x="7358082" y="1285860"/>
                  <a:ext cx="928694" cy="14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正方形/長方形 57"/>
                <p:cNvSpPr/>
                <p:nvPr/>
              </p:nvSpPr>
              <p:spPr>
                <a:xfrm>
                  <a:off x="7358082" y="1428736"/>
                  <a:ext cx="928694" cy="14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正方形/長方形 58"/>
                <p:cNvSpPr/>
                <p:nvPr/>
              </p:nvSpPr>
              <p:spPr>
                <a:xfrm>
                  <a:off x="7358082" y="1571612"/>
                  <a:ext cx="928694" cy="14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正方形/長方形 59"/>
                <p:cNvSpPr/>
                <p:nvPr/>
              </p:nvSpPr>
              <p:spPr>
                <a:xfrm>
                  <a:off x="7358082" y="1714488"/>
                  <a:ext cx="928694" cy="7143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正方形/長方形 60"/>
                <p:cNvSpPr/>
                <p:nvPr/>
              </p:nvSpPr>
              <p:spPr>
                <a:xfrm>
                  <a:off x="7358082" y="1142984"/>
                  <a:ext cx="928694" cy="14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CC">
                        <a:tint val="66000"/>
                        <a:satMod val="160000"/>
                      </a:srgbClr>
                    </a:gs>
                    <a:gs pos="50000">
                      <a:srgbClr val="FF66CC">
                        <a:tint val="44500"/>
                        <a:satMod val="160000"/>
                      </a:srgbClr>
                    </a:gs>
                    <a:gs pos="100000">
                      <a:srgbClr val="FF66CC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正方形/長方形 61"/>
                <p:cNvSpPr/>
                <p:nvPr/>
              </p:nvSpPr>
              <p:spPr>
                <a:xfrm>
                  <a:off x="5500694" y="571480"/>
                  <a:ext cx="2786082" cy="11715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正方形/長方形 62"/>
                <p:cNvSpPr/>
                <p:nvPr/>
              </p:nvSpPr>
              <p:spPr>
                <a:xfrm>
                  <a:off x="5500694" y="1811645"/>
                  <a:ext cx="2786082" cy="11715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4" name="直線矢印コネクタ 63"/>
                <p:cNvCxnSpPr>
                  <a:endCxn id="55" idx="1"/>
                </p:cNvCxnSpPr>
                <p:nvPr/>
              </p:nvCxnSpPr>
              <p:spPr>
                <a:xfrm flipV="1">
                  <a:off x="5715008" y="933432"/>
                  <a:ext cx="1643074" cy="28099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矢印コネクタ 64"/>
                <p:cNvCxnSpPr>
                  <a:endCxn id="58" idx="1"/>
                </p:cNvCxnSpPr>
                <p:nvPr/>
              </p:nvCxnSpPr>
              <p:spPr>
                <a:xfrm>
                  <a:off x="5715008" y="1204898"/>
                  <a:ext cx="1643074" cy="2952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右矢印 47"/>
              <p:cNvSpPr/>
              <p:nvPr/>
            </p:nvSpPr>
            <p:spPr>
              <a:xfrm>
                <a:off x="2071670" y="5786454"/>
                <a:ext cx="571504" cy="117157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2071670" y="5429264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HG創英角ﾎﾟｯﾌﾟ体" pitchFamily="49" charset="-128"/>
                    <a:ea typeface="HG創英角ﾎﾟｯﾌﾟ体" pitchFamily="49" charset="-128"/>
                  </a:rPr>
                  <a:t>K</a:t>
                </a:r>
                <a:r>
                  <a:rPr kumimoji="1" lang="en-US" altLang="ja-JP" baseline="-25000" dirty="0" smtClean="0">
                    <a:latin typeface="Calibri" pitchFamily="34" charset="0"/>
                  </a:rPr>
                  <a:t>L</a:t>
                </a:r>
                <a:endParaRPr kumimoji="1" lang="ja-JP" altLang="en-US" baseline="-25000" dirty="0">
                  <a:latin typeface="Calibri" pitchFamily="34" charset="0"/>
                </a:endParaRPr>
              </a:p>
            </p:txBody>
          </p:sp>
        </p:grpSp>
        <p:sp>
          <p:nvSpPr>
            <p:cNvPr id="46" name="テキスト ボックス 45"/>
            <p:cNvSpPr txBox="1"/>
            <p:nvPr/>
          </p:nvSpPr>
          <p:spPr>
            <a:xfrm>
              <a:off x="714348" y="6143644"/>
              <a:ext cx="2928958" cy="369332"/>
            </a:xfrm>
            <a:prstGeom prst="rect">
              <a:avLst/>
            </a:prstGeom>
            <a:ln w="190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P</a:t>
              </a:r>
              <a:r>
                <a:rPr kumimoji="1" lang="en-US" altLang="ja-JP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T</a:t>
              </a:r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が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小さい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K</a:t>
              </a:r>
              <a:r>
                <a:rPr lang="en-US" altLang="ja-JP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L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-decay</a:t>
              </a:r>
              <a:r>
                <a:rPr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を</a:t>
              </a:r>
              <a:r>
                <a:rPr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cut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7786742" cy="703282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K</a:t>
            </a:r>
            <a:r>
              <a:rPr kumimoji="1" lang="en-US" altLang="ja-JP" sz="4000" cap="none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e</a:t>
            </a:r>
            <a:r>
              <a:rPr kumimoji="1" lang="en-US" altLang="ja-JP" sz="400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3(</a:t>
            </a:r>
            <a:r>
              <a:rPr kumimoji="1" lang="en-US" altLang="ja-JP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MC)</a:t>
            </a:r>
            <a:r>
              <a:rPr kumimoji="1" lang="ja-JP" altLang="en-US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</a:t>
            </a:r>
            <a:r>
              <a:rPr kumimoji="1" lang="en-US" altLang="ja-JP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P</a:t>
            </a:r>
            <a:r>
              <a:rPr kumimoji="1" lang="en-US" altLang="ja-JP" sz="4000" baseline="-25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T</a:t>
            </a:r>
            <a:r>
              <a:rPr kumimoji="1" lang="ja-JP" altLang="en-US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分布</a:t>
            </a:r>
            <a:endParaRPr kumimoji="1" lang="ja-JP" altLang="en-US" sz="4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8" name="Picture 4" descr="C:\Documents and Settings\quarkstudent\デスクトップ\collaboration\cptkep3-1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97681"/>
            <a:ext cx="4071966" cy="3588509"/>
          </a:xfrm>
          <a:prstGeom prst="rect">
            <a:avLst/>
          </a:prstGeom>
          <a:noFill/>
        </p:spPr>
      </p:pic>
      <p:sp>
        <p:nvSpPr>
          <p:cNvPr id="9" name="テキスト ボックス 30"/>
          <p:cNvSpPr txBox="1">
            <a:spLocks noChangeArrowheads="1"/>
          </p:cNvSpPr>
          <p:nvPr/>
        </p:nvSpPr>
        <p:spPr bwMode="auto">
          <a:xfrm>
            <a:off x="2926694" y="3465505"/>
            <a:ext cx="1050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P</a:t>
            </a:r>
            <a:r>
              <a:rPr lang="en-US" altLang="ja-JP" sz="1400" baseline="-25000" dirty="0" smtClean="0">
                <a:latin typeface="Calibri" pitchFamily="34" charset="0"/>
              </a:rPr>
              <a:t>T</a:t>
            </a:r>
            <a:r>
              <a:rPr lang="en-US" altLang="ja-JP" sz="1400" dirty="0" smtClean="0">
                <a:latin typeface="Calibri" pitchFamily="34" charset="0"/>
              </a:rPr>
              <a:t>(GeV/c)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515092" y="950885"/>
            <a:ext cx="1382859" cy="352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rot="5400000" flipH="1" flipV="1">
            <a:off x="-272629" y="2009403"/>
            <a:ext cx="2708425" cy="14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矢印 11"/>
          <p:cNvSpPr/>
          <p:nvPr/>
        </p:nvSpPr>
        <p:spPr>
          <a:xfrm>
            <a:off x="1081584" y="844157"/>
            <a:ext cx="445371" cy="188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14546" y="656140"/>
            <a:ext cx="142875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荷電モード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(MC, Ke3)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rot="10800000" flipV="1">
            <a:off x="1071541" y="3036276"/>
            <a:ext cx="714377" cy="3212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714480" y="2643182"/>
            <a:ext cx="120886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200MeV/c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9" name="Picture 5" descr="C:\Documents and Settings\quarkstudent\デスクトップ\collaboration\nptkep3-1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3" y="3357562"/>
            <a:ext cx="4025979" cy="3510955"/>
          </a:xfrm>
          <a:prstGeom prst="rect">
            <a:avLst/>
          </a:prstGeom>
          <a:noFill/>
        </p:spPr>
      </p:pic>
      <p:sp>
        <p:nvSpPr>
          <p:cNvPr id="20" name="テキスト ボックス 30"/>
          <p:cNvSpPr txBox="1">
            <a:spLocks noChangeArrowheads="1"/>
          </p:cNvSpPr>
          <p:nvPr/>
        </p:nvSpPr>
        <p:spPr bwMode="auto">
          <a:xfrm>
            <a:off x="2926301" y="6533555"/>
            <a:ext cx="10494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P</a:t>
            </a:r>
            <a:r>
              <a:rPr lang="en-US" altLang="ja-JP" sz="1400" baseline="-25000" dirty="0" smtClean="0">
                <a:latin typeface="Calibri" pitchFamily="34" charset="0"/>
              </a:rPr>
              <a:t>T</a:t>
            </a:r>
            <a:r>
              <a:rPr lang="en-US" altLang="ja-JP" sz="1400" dirty="0" smtClean="0">
                <a:latin typeface="Calibri" pitchFamily="34" charset="0"/>
              </a:rPr>
              <a:t>(GeV/c)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507430" y="4051783"/>
            <a:ext cx="1367222" cy="352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No. of Event</a:t>
            </a:r>
            <a:endParaRPr kumimoji="1" lang="ja-JP" altLang="en-US" sz="1600" dirty="0">
              <a:latin typeface="Calibri" pitchFamily="34" charset="0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 rot="5400000" flipH="1" flipV="1">
            <a:off x="-319683" y="5101230"/>
            <a:ext cx="2615524" cy="141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矢印 22"/>
          <p:cNvSpPr/>
          <p:nvPr/>
        </p:nvSpPr>
        <p:spPr>
          <a:xfrm>
            <a:off x="988079" y="3980306"/>
            <a:ext cx="444979" cy="186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43108" y="3793294"/>
            <a:ext cx="146133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中性モード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(MC, Ke3)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10800000" flipV="1">
            <a:off x="1038968" y="5786454"/>
            <a:ext cx="1214445" cy="5566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967660" y="5429264"/>
            <a:ext cx="1207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16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0MeV/c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43306" y="500042"/>
            <a:ext cx="5500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※</a:t>
            </a:r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Ke3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とは</a:t>
            </a:r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K</a:t>
            </a:r>
            <a:r>
              <a:rPr kumimoji="1" lang="en-US" altLang="ja-JP" sz="2000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L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kumimoji="1" lang="en-US" altLang="ja-JP" sz="2000" b="1" dirty="0" err="1" smtClean="0">
                <a:latin typeface="Symbol" pitchFamily="18" charset="2"/>
              </a:rPr>
              <a:t>p</a:t>
            </a:r>
            <a:r>
              <a:rPr kumimoji="1" lang="en-US" altLang="ja-JP" sz="2000" baseline="30000" dirty="0" err="1" smtClean="0">
                <a:latin typeface="HG創英角ﾎﾟｯﾌﾟ体" pitchFamily="49" charset="-128"/>
                <a:ea typeface="HG創英角ﾎﾟｯﾌﾟ体" pitchFamily="49" charset="-128"/>
              </a:rPr>
              <a:t>+</a:t>
            </a:r>
            <a:r>
              <a:rPr kumimoji="1" lang="en-US" altLang="ja-JP" sz="2000" dirty="0" err="1" smtClean="0"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kumimoji="1" lang="en-US" altLang="ja-JP" sz="2000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-</a:t>
            </a:r>
            <a:r>
              <a:rPr kumimoji="1" lang="en-US" altLang="ja-JP" sz="2000" b="1" dirty="0" smtClean="0">
                <a:latin typeface="Symbol" pitchFamily="18" charset="2"/>
              </a:rPr>
              <a:t>n</a:t>
            </a:r>
            <a:r>
              <a:rPr kumimoji="1" lang="en-US" altLang="ja-JP" sz="2000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または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K</a:t>
            </a:r>
            <a:r>
              <a:rPr lang="en-US" altLang="ja-JP" sz="2000" baseline="-25000" dirty="0" smtClean="0">
                <a:latin typeface="HG創英角ﾎﾟｯﾌﾟ体" pitchFamily="49" charset="-128"/>
                <a:ea typeface="HG創英角ﾎﾟｯﾌﾟ体" pitchFamily="49" charset="-128"/>
              </a:rPr>
              <a:t>L</a:t>
            </a:r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lang="en-US" altLang="ja-JP" sz="2000" b="1" dirty="0" smtClean="0">
                <a:latin typeface="Symbol" pitchFamily="18" charset="2"/>
              </a:rPr>
              <a:t>p</a:t>
            </a:r>
            <a:r>
              <a:rPr lang="en-US" altLang="ja-JP" sz="2000" b="1" baseline="30000" dirty="0" smtClean="0">
                <a:latin typeface="HG創英角ﾎﾟｯﾌﾟ体" pitchFamily="49" charset="-128"/>
                <a:ea typeface="HG創英角ﾎﾟｯﾌﾟ体" pitchFamily="49" charset="-128"/>
              </a:rPr>
              <a:t>-</a:t>
            </a:r>
            <a:r>
              <a:rPr lang="en-US" altLang="ja-JP" sz="2000" dirty="0" err="1" smtClean="0"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lang="en-US" altLang="ja-JP" sz="2000" baseline="30000" dirty="0" err="1" smtClean="0">
                <a:latin typeface="HG創英角ﾎﾟｯﾌﾟ体" pitchFamily="49" charset="-128"/>
                <a:ea typeface="HG創英角ﾎﾟｯﾌﾟ体" pitchFamily="49" charset="-128"/>
              </a:rPr>
              <a:t>+</a:t>
            </a:r>
            <a:r>
              <a:rPr lang="en-US" altLang="ja-JP" sz="2000" b="1" dirty="0" err="1" smtClean="0">
                <a:latin typeface="Symbol" pitchFamily="18" charset="2"/>
              </a:rPr>
              <a:t>n</a:t>
            </a:r>
            <a:r>
              <a:rPr lang="en-US" altLang="ja-JP" sz="2000" baseline="-25000" dirty="0" err="1" smtClean="0">
                <a:latin typeface="HG創英角ﾎﾟｯﾌﾟ体" pitchFamily="49" charset="-128"/>
                <a:ea typeface="HG創英角ﾎﾟｯﾌﾟ体" pitchFamily="49" charset="-128"/>
              </a:rPr>
              <a:t>e</a:t>
            </a:r>
            <a:r>
              <a:rPr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(Br38.8%)</a:t>
            </a:r>
            <a:endParaRPr kumimoji="1" lang="ja-JP" altLang="en-US" sz="2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3786182" y="5282999"/>
            <a:ext cx="5072098" cy="1217835"/>
            <a:chOff x="3786182" y="5282999"/>
            <a:chExt cx="5072098" cy="1217835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3786182" y="5282999"/>
              <a:ext cx="2857520" cy="64633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荷電モード　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P</a:t>
              </a:r>
              <a:r>
                <a:rPr kumimoji="1" lang="en-US" altLang="ja-JP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T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&gt;200MeV/c</a:t>
              </a:r>
              <a:endParaRPr lang="en-US" altLang="ja-JP" dirty="0" smtClean="0"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r>
                <a:rPr kumimoji="1" lang="ja-JP" altLang="en-US" dirty="0" smtClean="0">
                  <a:latin typeface="HG創英角ﾎﾟｯﾌﾟ体" pitchFamily="49" charset="-128"/>
                  <a:ea typeface="HG創英角ﾎﾟｯﾌﾟ体" pitchFamily="49" charset="-128"/>
                </a:rPr>
                <a:t>中性モード　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P</a:t>
              </a:r>
              <a:r>
                <a:rPr kumimoji="1" lang="en-US" altLang="ja-JP" baseline="-25000" dirty="0" smtClean="0">
                  <a:latin typeface="HG創英角ﾎﾟｯﾌﾟ体" pitchFamily="49" charset="-128"/>
                  <a:ea typeface="HG創英角ﾎﾟｯﾌﾟ体" pitchFamily="49" charset="-128"/>
                </a:rPr>
                <a:t>T</a:t>
              </a:r>
              <a:r>
                <a:rPr kumimoji="1" lang="en-US" altLang="ja-JP" dirty="0" smtClean="0">
                  <a:latin typeface="HG創英角ﾎﾟｯﾌﾟ体" pitchFamily="49" charset="-128"/>
                  <a:ea typeface="HG創英角ﾎﾟｯﾌﾟ体" pitchFamily="49" charset="-128"/>
                </a:rPr>
                <a:t>&gt;160MeV/c</a:t>
              </a:r>
              <a:endParaRPr kumimoji="1" lang="ja-JP" altLang="en-US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143504" y="5999180"/>
              <a:ext cx="3714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Ke3 Background</a:t>
              </a:r>
              <a:r>
                <a:rPr kumimoji="1" lang="ja-JP" altLang="en-US" sz="24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を除去</a:t>
              </a:r>
              <a:r>
                <a:rPr kumimoji="1" lang="en-US" altLang="ja-JP" sz="2400" b="1" dirty="0" smtClean="0">
                  <a:latin typeface="HG創英角ﾎﾟｯﾌﾟ体" pitchFamily="49" charset="-128"/>
                  <a:ea typeface="HG創英角ﾎﾟｯﾌﾟ体" pitchFamily="49" charset="-128"/>
                </a:rPr>
                <a:t>!!</a:t>
              </a:r>
              <a:endParaRPr kumimoji="1" lang="ja-JP" altLang="en-US" sz="2400" b="1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5143504" y="6499246"/>
              <a:ext cx="35719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4286248" y="6284932"/>
              <a:ext cx="714380" cy="1588"/>
            </a:xfrm>
            <a:prstGeom prst="straightConnector1">
              <a:avLst/>
            </a:prstGeom>
            <a:ln w="571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正方形/長方形 32"/>
          <p:cNvSpPr/>
          <p:nvPr/>
        </p:nvSpPr>
        <p:spPr>
          <a:xfrm>
            <a:off x="4143372" y="121442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:cut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なし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144922" y="1928802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赤</a:t>
            </a:r>
            <a:r>
              <a:rPr lang="en-US" altLang="ja-JP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:CV</a:t>
            </a:r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による荷電モード</a:t>
            </a:r>
            <a:r>
              <a:rPr lang="en-US" altLang="ja-JP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/</a:t>
            </a:r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中性モードの分類</a:t>
            </a:r>
            <a:endParaRPr lang="en-US" altLang="ja-JP" dirty="0" smtClean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1" name="下矢印 40"/>
          <p:cNvSpPr/>
          <p:nvPr/>
        </p:nvSpPr>
        <p:spPr>
          <a:xfrm>
            <a:off x="4857752" y="157161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>
          <a:xfrm>
            <a:off x="4143372" y="2357430"/>
            <a:ext cx="4643470" cy="1003521"/>
            <a:chOff x="4143372" y="2357430"/>
            <a:chExt cx="4643470" cy="1003521"/>
          </a:xfrm>
        </p:grpSpPr>
        <p:sp>
          <p:nvSpPr>
            <p:cNvPr id="35" name="正方形/長方形 34"/>
            <p:cNvSpPr/>
            <p:nvPr/>
          </p:nvSpPr>
          <p:spPr>
            <a:xfrm>
              <a:off x="4143372" y="2714620"/>
              <a:ext cx="4643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緑</a:t>
              </a:r>
              <a:r>
                <a:rPr lang="en-US" altLang="ja-JP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:</a:t>
              </a:r>
              <a:r>
                <a:rPr lang="en-US" altLang="ja-JP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vet</a:t>
              </a:r>
              <a:r>
                <a:rPr lang="en-US" altLang="ja-JP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o</a:t>
              </a:r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 </a:t>
              </a:r>
              <a:r>
                <a:rPr lang="en-US" altLang="ja-JP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cut</a:t>
              </a:r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により終状態が</a:t>
              </a:r>
              <a:r>
                <a:rPr lang="en-US" altLang="ja-JP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2</a:t>
              </a:r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粒子</a:t>
              </a:r>
              <a:endParaRPr lang="en-US" altLang="ja-JP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pPr lvl="0"/>
              <a:r>
                <a:rPr lang="ja-JP" altLang="en-US" dirty="0" smtClean="0">
                  <a:solidFill>
                    <a:srgbClr val="00B05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　 のみを選択</a:t>
              </a:r>
              <a:endParaRPr lang="en-US" altLang="ja-JP" dirty="0" smtClean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42" name="下矢印 41"/>
            <p:cNvSpPr/>
            <p:nvPr/>
          </p:nvSpPr>
          <p:spPr>
            <a:xfrm>
              <a:off x="4857752" y="2357430"/>
              <a:ext cx="214314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4143372" y="3357562"/>
            <a:ext cx="3214710" cy="726522"/>
            <a:chOff x="4143372" y="3357562"/>
            <a:chExt cx="3214710" cy="726522"/>
          </a:xfrm>
        </p:grpSpPr>
        <p:sp>
          <p:nvSpPr>
            <p:cNvPr id="36" name="正方形/長方形 35"/>
            <p:cNvSpPr/>
            <p:nvPr/>
          </p:nvSpPr>
          <p:spPr>
            <a:xfrm>
              <a:off x="4143372" y="3714752"/>
              <a:ext cx="32147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青</a:t>
              </a:r>
              <a:r>
                <a:rPr lang="en-US" altLang="ja-JP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:EM shower</a:t>
              </a:r>
              <a:r>
                <a:rPr lang="ja-JP" altLang="en-US" dirty="0" smtClean="0">
                  <a:solidFill>
                    <a:srgbClr val="0070C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の選択</a:t>
              </a:r>
              <a:endParaRPr lang="en-US" altLang="ja-JP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44" name="下矢印 43"/>
            <p:cNvSpPr/>
            <p:nvPr/>
          </p:nvSpPr>
          <p:spPr>
            <a:xfrm>
              <a:off x="4857752" y="3357562"/>
              <a:ext cx="214314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4143372" y="4071942"/>
            <a:ext cx="3786214" cy="726522"/>
            <a:chOff x="4143372" y="4071942"/>
            <a:chExt cx="3786214" cy="726522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4143372" y="4429132"/>
              <a:ext cx="378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66CC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桃</a:t>
              </a:r>
              <a:r>
                <a:rPr kumimoji="1" lang="en-US" altLang="ja-JP" dirty="0" smtClean="0">
                  <a:solidFill>
                    <a:srgbClr val="FF66CC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:</a:t>
              </a:r>
              <a:r>
                <a:rPr lang="ja-JP" altLang="en-US" dirty="0" smtClean="0">
                  <a:solidFill>
                    <a:srgbClr val="FF66CC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運動学的な条件をいれる</a:t>
              </a:r>
              <a:endParaRPr lang="en-US" altLang="ja-JP" dirty="0" smtClean="0">
                <a:solidFill>
                  <a:srgbClr val="FF66CC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45" name="下矢印 44"/>
            <p:cNvSpPr/>
            <p:nvPr/>
          </p:nvSpPr>
          <p:spPr>
            <a:xfrm>
              <a:off x="4857752" y="4071942"/>
              <a:ext cx="214314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0" name="直線コネクタ 49"/>
          <p:cNvCxnSpPr/>
          <p:nvPr/>
        </p:nvCxnSpPr>
        <p:spPr>
          <a:xfrm>
            <a:off x="5857884" y="642918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23" grpId="0" animBg="1"/>
      <p:bldP spid="18" grpId="0" animBg="1"/>
      <p:bldP spid="33" grpId="1"/>
      <p:bldP spid="34" grpId="0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14466</TotalTime>
  <Words>2406</Words>
  <Application>Microsoft Office PowerPoint</Application>
  <PresentationFormat>画面に合わせる (4:3)</PresentationFormat>
  <Paragraphs>813</Paragraphs>
  <Slides>38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スパイス</vt:lpstr>
      <vt:lpstr>暗黒物質の対消滅を媒介する extra-U(1) gauge bosonの探索</vt:lpstr>
      <vt:lpstr>研究の背景</vt:lpstr>
      <vt:lpstr>研究の目的</vt:lpstr>
      <vt:lpstr>探索実験用set up (E391a 実験装置を利用)</vt:lpstr>
      <vt:lpstr>E391a 検出器</vt:lpstr>
      <vt:lpstr>Eventの再構成方法</vt:lpstr>
      <vt:lpstr>Eventの選択と背景事象の低減1</vt:lpstr>
      <vt:lpstr>Eventの選択と背景事象の低減 2</vt:lpstr>
      <vt:lpstr>Ke3(MC)のPT分布</vt:lpstr>
      <vt:lpstr>荷電モード(U→e+e-)解析</vt:lpstr>
      <vt:lpstr>中性モード(U→2g)解析</vt:lpstr>
      <vt:lpstr>上限値の計算</vt:lpstr>
      <vt:lpstr>荷電モードの上限値</vt:lpstr>
      <vt:lpstr>中性モードの上限値</vt:lpstr>
      <vt:lpstr>他の実験から得られる Coupling constant(fqU)への制限</vt:lpstr>
      <vt:lpstr>Coupling constantの比較</vt:lpstr>
      <vt:lpstr>まとめ</vt:lpstr>
      <vt:lpstr>Back  up</vt:lpstr>
      <vt:lpstr>スライド 19</vt:lpstr>
      <vt:lpstr>Coupling constant</vt:lpstr>
      <vt:lpstr>スライド 21</vt:lpstr>
      <vt:lpstr>スライド 22</vt:lpstr>
      <vt:lpstr>スライド 23</vt:lpstr>
      <vt:lpstr>スライド 24</vt:lpstr>
      <vt:lpstr>MCとの比較(荷電モード)</vt:lpstr>
      <vt:lpstr>MCとの比較(中性モード)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Feldman Cousins 統計 </vt:lpstr>
      <vt:lpstr>スライド 38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 E391a実験の標的runにおけるe+e-質量分布の解析と新粒子の探索</dc:title>
  <dc:creator> </dc:creator>
  <cp:lastModifiedBy> </cp:lastModifiedBy>
  <cp:revision>1131</cp:revision>
  <dcterms:created xsi:type="dcterms:W3CDTF">2007-09-08T10:05:19Z</dcterms:created>
  <dcterms:modified xsi:type="dcterms:W3CDTF">2008-02-22T07:28:47Z</dcterms:modified>
</cp:coreProperties>
</file>