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69" r:id="rId4"/>
    <p:sldId id="262" r:id="rId5"/>
    <p:sldId id="266" r:id="rId6"/>
    <p:sldId id="271" r:id="rId7"/>
    <p:sldId id="260" r:id="rId8"/>
    <p:sldId id="259" r:id="rId9"/>
    <p:sldId id="267" r:id="rId10"/>
    <p:sldId id="268" r:id="rId11"/>
    <p:sldId id="270" r:id="rId12"/>
    <p:sldId id="263" r:id="rId13"/>
    <p:sldId id="265" r:id="rId14"/>
    <p:sldId id="264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4B39"/>
    <a:srgbClr val="4040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>
        <p:scale>
          <a:sx n="80" d="100"/>
          <a:sy n="80" d="100"/>
        </p:scale>
        <p:origin x="-23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IDE\Desktop\PT&#38306;&#20418;\&#20462;&#35542;&#20013;&#38291;&#30330;&#34920;\Q&#31227;&#2120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ja-JP"/>
  <c:style val="20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[Q移動.xlsx]Sheet1!$D$4</c:f>
              <c:strCache>
                <c:ptCount val="1"/>
                <c:pt idx="0">
                  <c:v>中心周波数　2.5T-106.35MHｚ</c:v>
                </c:pt>
              </c:strCache>
            </c:strRef>
          </c:tx>
          <c:spPr>
            <a:ln w="47625">
              <a:noFill/>
            </a:ln>
          </c:spPr>
          <c:xVal>
            <c:numRef>
              <c:f>[Q移動.xlsx]Sheet1!$C$5:$C$22</c:f>
              <c:numCache>
                <c:formatCode>General</c:formatCode>
                <c:ptCount val="18"/>
                <c:pt idx="0">
                  <c:v>65.38</c:v>
                </c:pt>
                <c:pt idx="1">
                  <c:v>64.819999999999993</c:v>
                </c:pt>
                <c:pt idx="2">
                  <c:v>63.720000000000013</c:v>
                </c:pt>
                <c:pt idx="3">
                  <c:v>62.63</c:v>
                </c:pt>
                <c:pt idx="4">
                  <c:v>62.09</c:v>
                </c:pt>
                <c:pt idx="5">
                  <c:v>61.03</c:v>
                </c:pt>
                <c:pt idx="6">
                  <c:v>59.99</c:v>
                </c:pt>
                <c:pt idx="7">
                  <c:v>58.46</c:v>
                </c:pt>
                <c:pt idx="8">
                  <c:v>57.47</c:v>
                </c:pt>
                <c:pt idx="9">
                  <c:v>55.05</c:v>
                </c:pt>
                <c:pt idx="10">
                  <c:v>52.28</c:v>
                </c:pt>
                <c:pt idx="11">
                  <c:v>50.07</c:v>
                </c:pt>
                <c:pt idx="12">
                  <c:v>46.339999999999996</c:v>
                </c:pt>
                <c:pt idx="13">
                  <c:v>42.160000000000011</c:v>
                </c:pt>
                <c:pt idx="14">
                  <c:v>36.75</c:v>
                </c:pt>
                <c:pt idx="15">
                  <c:v>13.19</c:v>
                </c:pt>
                <c:pt idx="16">
                  <c:v>9.43</c:v>
                </c:pt>
                <c:pt idx="17">
                  <c:v>1.43</c:v>
                </c:pt>
              </c:numCache>
            </c:numRef>
          </c:xVal>
          <c:yVal>
            <c:numRef>
              <c:f>[Q移動.xlsx]Sheet1!$D$5:$D$22</c:f>
              <c:numCache>
                <c:formatCode>General</c:formatCode>
                <c:ptCount val="18"/>
                <c:pt idx="0">
                  <c:v>106.35</c:v>
                </c:pt>
                <c:pt idx="1">
                  <c:v>106.39</c:v>
                </c:pt>
                <c:pt idx="2">
                  <c:v>106.39</c:v>
                </c:pt>
                <c:pt idx="3">
                  <c:v>106.42</c:v>
                </c:pt>
                <c:pt idx="4">
                  <c:v>106.42</c:v>
                </c:pt>
                <c:pt idx="5">
                  <c:v>106.42</c:v>
                </c:pt>
                <c:pt idx="6">
                  <c:v>106.44000000000007</c:v>
                </c:pt>
                <c:pt idx="7">
                  <c:v>106.44000000000007</c:v>
                </c:pt>
                <c:pt idx="8">
                  <c:v>106.45</c:v>
                </c:pt>
                <c:pt idx="9">
                  <c:v>106.46000000000002</c:v>
                </c:pt>
                <c:pt idx="10">
                  <c:v>106.47</c:v>
                </c:pt>
                <c:pt idx="11">
                  <c:v>106.49000000000002</c:v>
                </c:pt>
                <c:pt idx="12">
                  <c:v>106.53</c:v>
                </c:pt>
                <c:pt idx="13">
                  <c:v>106.55</c:v>
                </c:pt>
                <c:pt idx="14">
                  <c:v>106.45</c:v>
                </c:pt>
                <c:pt idx="15">
                  <c:v>106.55</c:v>
                </c:pt>
                <c:pt idx="16">
                  <c:v>106.55</c:v>
                </c:pt>
                <c:pt idx="17">
                  <c:v>106.59</c:v>
                </c:pt>
              </c:numCache>
            </c:numRef>
          </c:yVal>
        </c:ser>
        <c:axId val="62007936"/>
        <c:axId val="62241408"/>
      </c:scatterChart>
      <c:valAx>
        <c:axId val="62007936"/>
        <c:scaling>
          <c:orientation val="maxMin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ja-JP" altLang="en-US" dirty="0"/>
                  <a:t>温度</a:t>
                </a:r>
                <a:r>
                  <a:rPr lang="en-US" altLang="ja-JP" dirty="0"/>
                  <a:t>K</a:t>
                </a:r>
                <a:endParaRPr lang="ja-JP" dirty="0"/>
              </a:p>
            </c:rich>
          </c:tx>
          <c:layout/>
        </c:title>
        <c:numFmt formatCode="General" sourceLinked="1"/>
        <c:majorTickMark val="none"/>
        <c:tickLblPos val="nextTo"/>
        <c:crossAx val="62241408"/>
        <c:crosses val="autoZero"/>
        <c:crossBetween val="midCat"/>
      </c:valAx>
      <c:valAx>
        <c:axId val="62241408"/>
        <c:scaling>
          <c:orientation val="minMax"/>
        </c:scaling>
        <c:axPos val="r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ja-JP" altLang="en-US" dirty="0"/>
                  <a:t>中心</a:t>
                </a:r>
                <a:r>
                  <a:rPr lang="ja-JP" altLang="en-US" dirty="0" smtClean="0"/>
                  <a:t>周波数</a:t>
                </a:r>
                <a:endParaRPr lang="en-US" altLang="ja-JP" dirty="0" smtClean="0"/>
              </a:p>
              <a:p>
                <a:pPr>
                  <a:defRPr/>
                </a:pPr>
                <a:r>
                  <a:rPr lang="en-US" altLang="ja-JP" dirty="0" smtClean="0"/>
                  <a:t>MHz</a:t>
                </a:r>
                <a:endParaRPr lang="ja-JP" dirty="0"/>
              </a:p>
            </c:rich>
          </c:tx>
          <c:layout/>
        </c:title>
        <c:numFmt formatCode="General" sourceLinked="1"/>
        <c:majorTickMark val="none"/>
        <c:tickLblPos val="nextTo"/>
        <c:crossAx val="62007936"/>
        <c:crosses val="autoZero"/>
        <c:crossBetween val="midCat"/>
      </c:valAx>
    </c:plotArea>
    <c:plotVisOnly val="1"/>
  </c:chart>
  <c:spPr>
    <a:solidFill>
      <a:schemeClr val="bg1"/>
    </a:solidFill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4EBE3F-7BA9-4C76-A06B-A953D489AE07}" type="datetimeFigureOut">
              <a:rPr kumimoji="1" lang="ja-JP" altLang="en-US" smtClean="0"/>
              <a:t>2008/8/19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3B08C-FD82-4704-9810-77D17007D6AA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195C1-557F-413A-B013-213366CAA3D0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02FBC-DAF9-4873-AC21-A3AE3E53B15F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10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14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02FBC-DAF9-4873-AC21-A3AE3E53B15F}" type="slidenum">
              <a:rPr kumimoji="1" lang="ja-JP" altLang="en-US" smtClean="0"/>
              <a:pPr/>
              <a:t>9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BE622-CEB3-4A60-91D1-64F8B96778E6}" type="datetimeFigureOut">
              <a:rPr kumimoji="1" lang="ja-JP" altLang="en-US" smtClean="0"/>
              <a:pPr/>
              <a:t>2008/8/19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8076C0-20E2-461E-9E8A-D864EBE3F481}" type="slidenum">
              <a:rPr kumimoji="1" lang="ja-JP" altLang="en-US" smtClean="0"/>
              <a:pPr/>
              <a:t>&lt;#&gt;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</a:t>
            </a:r>
            <a:r>
              <a:rPr lang="ja-JP" alt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仮</a:t>
            </a:r>
            <a:r>
              <a:rPr lang="en-US" altLang="ja-JP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 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高分子偏極標的の開発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r>
              <a:rPr lang="ja-JP" altLang="en-US" dirty="0" smtClean="0"/>
              <a:t>クォーク核物理学研究室</a:t>
            </a:r>
            <a:endParaRPr kumimoji="1" lang="en-US" altLang="ja-JP" dirty="0" smtClean="0"/>
          </a:p>
          <a:p>
            <a:r>
              <a:rPr kumimoji="1" lang="ja-JP" altLang="en-US" dirty="0" smtClean="0"/>
              <a:t>植松秀章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71802" y="1357298"/>
            <a:ext cx="300595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2008/08/19</a:t>
            </a:r>
          </a:p>
          <a:p>
            <a:r>
              <a:rPr kumimoji="1" lang="ja-JP" alt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修士論文第一次中間報告</a:t>
            </a:r>
            <a:endParaRPr kumimoji="1" lang="ja-JP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偏極方法</a:t>
            </a:r>
            <a:r>
              <a:rPr kumimoji="1" lang="en-US" altLang="ja-JP" dirty="0" smtClean="0"/>
              <a:t>(DNP)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低温にする </a:t>
            </a:r>
            <a:r>
              <a:rPr lang="en-US" altLang="ja-JP" dirty="0" smtClean="0"/>
              <a:t>(1K</a:t>
            </a:r>
            <a:r>
              <a:rPr lang="ja-JP" altLang="en-US" dirty="0" smtClean="0"/>
              <a:t>近辺</a:t>
            </a:r>
            <a:r>
              <a:rPr lang="en-US" altLang="ja-JP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磁場をかける　</a:t>
            </a:r>
            <a:r>
              <a:rPr lang="en-US" altLang="ja-JP" dirty="0" smtClean="0"/>
              <a:t>(2.5T)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添加した不対電子に</a:t>
            </a:r>
            <a:r>
              <a:rPr lang="en-US" altLang="ja-JP" dirty="0" smtClean="0"/>
              <a:t>70GHz</a:t>
            </a:r>
            <a:r>
              <a:rPr lang="ja-JP" altLang="en-US" dirty="0" smtClean="0"/>
              <a:t>のマイクロ波照射</a:t>
            </a:r>
            <a:endParaRPr lang="en-US" altLang="ja-JP" dirty="0" smtClean="0"/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電子の周囲の陽子も偏極する</a:t>
            </a:r>
            <a:endParaRPr lang="en-US" altLang="ja-JP" dirty="0" smtClean="0"/>
          </a:p>
          <a:p>
            <a:r>
              <a:rPr lang="ja-JP" altLang="en-US" dirty="0" smtClean="0"/>
              <a:t>３、４を繰り返すことによって高い陽子の偏極度が得られる。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ja-JP" altLang="en-US" dirty="0" smtClean="0"/>
              <a:t>不対電子の添加方法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不対電子：</a:t>
            </a:r>
            <a:r>
              <a:rPr kumimoji="1" lang="en-US" altLang="ja-JP" dirty="0" smtClean="0"/>
              <a:t>TEMPO</a:t>
            </a:r>
          </a:p>
          <a:p>
            <a:pPr lvl="1"/>
            <a:r>
              <a:rPr kumimoji="1" lang="ja-JP" altLang="en-US" dirty="0" smtClean="0"/>
              <a:t>ポリエチレンシート</a:t>
            </a:r>
            <a:r>
              <a:rPr lang="en-US" altLang="ja-JP" dirty="0" smtClean="0"/>
              <a:t>(30μ</a:t>
            </a:r>
            <a:r>
              <a:rPr lang="ja-JP" altLang="en-US" dirty="0" smtClean="0"/>
              <a:t>ｍ</a:t>
            </a:r>
            <a:r>
              <a:rPr lang="en-US" altLang="ja-JP" dirty="0" smtClean="0"/>
              <a:t>)</a:t>
            </a:r>
            <a:r>
              <a:rPr lang="ja-JP" altLang="en-US" dirty="0" smtClean="0"/>
              <a:t>と</a:t>
            </a:r>
            <a:r>
              <a:rPr lang="en-US" altLang="ja-JP" dirty="0" smtClean="0"/>
              <a:t>TEMPO</a:t>
            </a:r>
            <a:r>
              <a:rPr lang="ja-JP" altLang="en-US" dirty="0" smtClean="0"/>
              <a:t>を</a:t>
            </a:r>
            <a:r>
              <a:rPr lang="en-US" altLang="ja-JP" dirty="0" smtClean="0"/>
              <a:t>20</a:t>
            </a:r>
            <a:r>
              <a:rPr lang="ja-JP" altLang="en-US" dirty="0" smtClean="0"/>
              <a:t>時間</a:t>
            </a:r>
            <a:r>
              <a:rPr lang="en-US" altLang="ja-JP" dirty="0" smtClean="0"/>
              <a:t>80</a:t>
            </a:r>
            <a:r>
              <a:rPr lang="ja-JP" altLang="en-US" dirty="0" smtClean="0"/>
              <a:t>℃のオーブンで加熱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lang="en-US" altLang="ja-JP" dirty="0" smtClean="0"/>
              <a:t>Cr</a:t>
            </a:r>
            <a:r>
              <a:rPr lang="ja-JP" altLang="en-US" dirty="0" smtClean="0"/>
              <a:t>ｙ</a:t>
            </a:r>
            <a:r>
              <a:rPr lang="en-US" altLang="ja-JP" dirty="0" smtClean="0"/>
              <a:t>ostat</a:t>
            </a:r>
            <a:r>
              <a:rPr lang="ja-JP" altLang="en-US" dirty="0" smtClean="0"/>
              <a:t>取り付け方法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できあがったシートを</a:t>
            </a:r>
            <a:r>
              <a:rPr lang="ja-JP" altLang="en-US" dirty="0" smtClean="0"/>
              <a:t>丸め先端部に固定</a:t>
            </a:r>
            <a:endParaRPr lang="en-US" altLang="ja-JP" dirty="0" smtClean="0"/>
          </a:p>
        </p:txBody>
      </p:sp>
      <p:sp>
        <p:nvSpPr>
          <p:cNvPr id="81" name="円/楕円 80"/>
          <p:cNvSpPr/>
          <p:nvPr/>
        </p:nvSpPr>
        <p:spPr>
          <a:xfrm>
            <a:off x="500034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2" name="円/楕円 81"/>
          <p:cNvSpPr/>
          <p:nvPr/>
        </p:nvSpPr>
        <p:spPr>
          <a:xfrm>
            <a:off x="642910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3" name="円/楕円 82"/>
          <p:cNvSpPr/>
          <p:nvPr/>
        </p:nvSpPr>
        <p:spPr>
          <a:xfrm>
            <a:off x="785786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4" name="円/楕円 83"/>
          <p:cNvSpPr/>
          <p:nvPr/>
        </p:nvSpPr>
        <p:spPr>
          <a:xfrm>
            <a:off x="928662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5" name="円/楕円 84"/>
          <p:cNvSpPr/>
          <p:nvPr/>
        </p:nvSpPr>
        <p:spPr>
          <a:xfrm>
            <a:off x="1071538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6" name="円/楕円 85"/>
          <p:cNvSpPr/>
          <p:nvPr/>
        </p:nvSpPr>
        <p:spPr>
          <a:xfrm>
            <a:off x="1214414" y="4286256"/>
            <a:ext cx="785818" cy="1571636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7" name="円/楕円 86"/>
          <p:cNvSpPr/>
          <p:nvPr/>
        </p:nvSpPr>
        <p:spPr>
          <a:xfrm>
            <a:off x="1357290" y="4286256"/>
            <a:ext cx="785818" cy="1571636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8" name="円/楕円 87"/>
          <p:cNvSpPr/>
          <p:nvPr/>
        </p:nvSpPr>
        <p:spPr>
          <a:xfrm>
            <a:off x="1571604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89" name="円/楕円 88"/>
          <p:cNvSpPr/>
          <p:nvPr/>
        </p:nvSpPr>
        <p:spPr>
          <a:xfrm>
            <a:off x="1714480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0" name="円/楕円 89"/>
          <p:cNvSpPr/>
          <p:nvPr/>
        </p:nvSpPr>
        <p:spPr>
          <a:xfrm>
            <a:off x="1857356" y="4357694"/>
            <a:ext cx="642942" cy="1428760"/>
          </a:xfrm>
          <a:prstGeom prst="ellipse">
            <a:avLst/>
          </a:prstGeom>
          <a:gradFill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1" name="円/楕円 90"/>
          <p:cNvSpPr/>
          <p:nvPr/>
        </p:nvSpPr>
        <p:spPr>
          <a:xfrm>
            <a:off x="2000232" y="4357694"/>
            <a:ext cx="642942" cy="1428760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2" name="円/楕円 91"/>
          <p:cNvSpPr/>
          <p:nvPr/>
        </p:nvSpPr>
        <p:spPr>
          <a:xfrm>
            <a:off x="2143108" y="4357694"/>
            <a:ext cx="642942" cy="1428760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3" name="円/楕円 92"/>
          <p:cNvSpPr/>
          <p:nvPr/>
        </p:nvSpPr>
        <p:spPr>
          <a:xfrm>
            <a:off x="2285984" y="4357694"/>
            <a:ext cx="642942" cy="1428760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4" name="円/楕円 93"/>
          <p:cNvSpPr/>
          <p:nvPr/>
        </p:nvSpPr>
        <p:spPr>
          <a:xfrm>
            <a:off x="2428860" y="4357694"/>
            <a:ext cx="642942" cy="1428760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5" name="円/楕円 94"/>
          <p:cNvSpPr/>
          <p:nvPr/>
        </p:nvSpPr>
        <p:spPr>
          <a:xfrm>
            <a:off x="2571736" y="4286256"/>
            <a:ext cx="785818" cy="1571636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6" name="円/楕円 95"/>
          <p:cNvSpPr/>
          <p:nvPr/>
        </p:nvSpPr>
        <p:spPr>
          <a:xfrm>
            <a:off x="2714612" y="4286256"/>
            <a:ext cx="785818" cy="1571636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7" name="円/楕円 96"/>
          <p:cNvSpPr/>
          <p:nvPr/>
        </p:nvSpPr>
        <p:spPr>
          <a:xfrm>
            <a:off x="2857488" y="4286256"/>
            <a:ext cx="785818" cy="1571636"/>
          </a:xfrm>
          <a:prstGeom prst="ellipse">
            <a:avLst/>
          </a:prstGeom>
          <a:gradFill flip="none" rotWithShape="1">
            <a:gsLst>
              <a:gs pos="2000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1"/>
            <a:tileRect/>
          </a:gra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sp>
        <p:nvSpPr>
          <p:cNvPr id="98" name="円/楕円 97"/>
          <p:cNvSpPr/>
          <p:nvPr/>
        </p:nvSpPr>
        <p:spPr>
          <a:xfrm>
            <a:off x="3000364" y="4429132"/>
            <a:ext cx="571504" cy="1285884"/>
          </a:xfrm>
          <a:prstGeom prst="ellipse">
            <a:avLst/>
          </a:prstGeom>
          <a:solidFill>
            <a:sysClr val="window" lastClr="FFFFFF">
              <a:lumMod val="50000"/>
              <a:alpha val="76000"/>
            </a:sysClr>
          </a:solidFill>
          <a:ln w="12700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grpSp>
        <p:nvGrpSpPr>
          <p:cNvPr id="99" name="グループ化 98"/>
          <p:cNvGrpSpPr/>
          <p:nvPr/>
        </p:nvGrpSpPr>
        <p:grpSpPr>
          <a:xfrm>
            <a:off x="3143240" y="4643446"/>
            <a:ext cx="928694" cy="642944"/>
            <a:chOff x="428596" y="4214818"/>
            <a:chExt cx="928694" cy="642944"/>
          </a:xfrm>
        </p:grpSpPr>
        <p:grpSp>
          <p:nvGrpSpPr>
            <p:cNvPr id="100" name="グループ化 184"/>
            <p:cNvGrpSpPr/>
            <p:nvPr/>
          </p:nvGrpSpPr>
          <p:grpSpPr>
            <a:xfrm>
              <a:off x="428596" y="4214818"/>
              <a:ext cx="928694" cy="642944"/>
              <a:chOff x="428596" y="4214818"/>
              <a:chExt cx="928694" cy="642944"/>
            </a:xfrm>
          </p:grpSpPr>
          <p:sp>
            <p:nvSpPr>
              <p:cNvPr id="105" name="円/楕円 104"/>
              <p:cNvSpPr/>
              <p:nvPr/>
            </p:nvSpPr>
            <p:spPr>
              <a:xfrm>
                <a:off x="1000100" y="4214818"/>
                <a:ext cx="357190" cy="500066"/>
              </a:xfrm>
              <a:prstGeom prst="ellipse">
                <a:avLst/>
              </a:prstGeom>
              <a:solidFill>
                <a:srgbClr val="6079A4">
                  <a:lumMod val="40000"/>
                  <a:lumOff val="60000"/>
                  <a:alpha val="49000"/>
                </a:srgbClr>
              </a:solidFill>
              <a:ln w="38100">
                <a:solidFill>
                  <a:srgbClr val="6079A4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06" name="平行四辺形 105"/>
              <p:cNvSpPr/>
              <p:nvPr/>
            </p:nvSpPr>
            <p:spPr>
              <a:xfrm rot="5400000">
                <a:off x="613680" y="4271522"/>
                <a:ext cx="615471" cy="557010"/>
              </a:xfrm>
              <a:prstGeom prst="parallelogram">
                <a:avLst/>
              </a:prstGeom>
              <a:solidFill>
                <a:srgbClr val="6079A4">
                  <a:lumMod val="40000"/>
                  <a:lumOff val="60000"/>
                  <a:alpha val="56000"/>
                </a:srgbClr>
              </a:solidFill>
              <a:ln w="25400">
                <a:solidFill>
                  <a:srgbClr val="6079A4">
                    <a:lumMod val="75000"/>
                    <a:alpha val="51000"/>
                  </a:srgbClr>
                </a:solidFill>
                <a:prstDash val="solid"/>
              </a:ln>
              <a:effectLst/>
              <a:scene3d>
                <a:camera prst="orthographicFront">
                  <a:rot lat="0" lon="1080000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07" name="円/楕円 106"/>
              <p:cNvSpPr/>
              <p:nvPr/>
            </p:nvSpPr>
            <p:spPr>
              <a:xfrm>
                <a:off x="428596" y="4357694"/>
                <a:ext cx="357190" cy="500066"/>
              </a:xfrm>
              <a:prstGeom prst="ellipse">
                <a:avLst/>
              </a:prstGeom>
              <a:solidFill>
                <a:srgbClr val="6079A4">
                  <a:lumMod val="40000"/>
                  <a:lumOff val="60000"/>
                  <a:alpha val="50000"/>
                </a:srgbClr>
              </a:solidFill>
              <a:ln w="38100">
                <a:solidFill>
                  <a:srgbClr val="6079A4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</p:grpSp>
        <p:grpSp>
          <p:nvGrpSpPr>
            <p:cNvPr id="101" name="グループ化 185"/>
            <p:cNvGrpSpPr/>
            <p:nvPr/>
          </p:nvGrpSpPr>
          <p:grpSpPr>
            <a:xfrm>
              <a:off x="500034" y="4286256"/>
              <a:ext cx="795342" cy="571504"/>
              <a:chOff x="428596" y="4214818"/>
              <a:chExt cx="928694" cy="642944"/>
            </a:xfrm>
            <a:solidFill>
              <a:srgbClr val="A4715D">
                <a:lumMod val="40000"/>
                <a:lumOff val="60000"/>
                <a:alpha val="49000"/>
              </a:srgbClr>
            </a:solidFill>
          </p:grpSpPr>
          <p:sp>
            <p:nvSpPr>
              <p:cNvPr id="102" name="円/楕円 101"/>
              <p:cNvSpPr/>
              <p:nvPr/>
            </p:nvSpPr>
            <p:spPr>
              <a:xfrm>
                <a:off x="1000100" y="4214818"/>
                <a:ext cx="357190" cy="500066"/>
              </a:xfrm>
              <a:prstGeom prst="ellipse">
                <a:avLst/>
              </a:prstGeom>
              <a:grpFill/>
              <a:ln w="38100">
                <a:solidFill>
                  <a:srgbClr val="6079A4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03" name="平行四辺形 102"/>
              <p:cNvSpPr/>
              <p:nvPr/>
            </p:nvSpPr>
            <p:spPr>
              <a:xfrm rot="5400000">
                <a:off x="613680" y="4271522"/>
                <a:ext cx="615471" cy="557010"/>
              </a:xfrm>
              <a:prstGeom prst="parallelogram">
                <a:avLst/>
              </a:prstGeom>
              <a:grpFill/>
              <a:ln w="25400">
                <a:solidFill>
                  <a:srgbClr val="6079A4">
                    <a:lumMod val="75000"/>
                    <a:alpha val="51000"/>
                  </a:srgbClr>
                </a:solidFill>
                <a:prstDash val="solid"/>
              </a:ln>
              <a:effectLst/>
              <a:scene3d>
                <a:camera prst="orthographicFront">
                  <a:rot lat="0" lon="10800000" rev="0"/>
                </a:camera>
                <a:lightRig rig="threePt" dir="t"/>
              </a:scene3d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  <p:sp>
            <p:nvSpPr>
              <p:cNvPr id="104" name="円/楕円 103"/>
              <p:cNvSpPr/>
              <p:nvPr/>
            </p:nvSpPr>
            <p:spPr>
              <a:xfrm>
                <a:off x="428596" y="4357694"/>
                <a:ext cx="357190" cy="500066"/>
              </a:xfrm>
              <a:prstGeom prst="ellipse">
                <a:avLst/>
              </a:prstGeom>
              <a:grpFill/>
              <a:ln w="38100">
                <a:solidFill>
                  <a:srgbClr val="6079A4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onstantia"/>
                  <a:ea typeface="HG行書体"/>
                  <a:cs typeface="+mn-cs"/>
                </a:endParaRPr>
              </a:p>
            </p:txBody>
          </p:sp>
        </p:grpSp>
      </p:grpSp>
      <p:grpSp>
        <p:nvGrpSpPr>
          <p:cNvPr id="108" name="グループ化 107"/>
          <p:cNvGrpSpPr/>
          <p:nvPr/>
        </p:nvGrpSpPr>
        <p:grpSpPr>
          <a:xfrm>
            <a:off x="3143240" y="4572008"/>
            <a:ext cx="785818" cy="785818"/>
            <a:chOff x="3571868" y="5214950"/>
            <a:chExt cx="785818" cy="785818"/>
          </a:xfrm>
        </p:grpSpPr>
        <p:sp>
          <p:nvSpPr>
            <p:cNvPr id="109" name="円/楕円 108"/>
            <p:cNvSpPr/>
            <p:nvPr/>
          </p:nvSpPr>
          <p:spPr>
            <a:xfrm>
              <a:off x="3714744" y="5286388"/>
              <a:ext cx="500066" cy="642942"/>
            </a:xfrm>
            <a:prstGeom prst="ellips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3857620" y="5214950"/>
              <a:ext cx="500066" cy="642942"/>
            </a:xfrm>
            <a:prstGeom prst="ellips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3571868" y="5357826"/>
              <a:ext cx="500066" cy="642942"/>
            </a:xfrm>
            <a:prstGeom prst="ellipse">
              <a:avLst/>
            </a:prstGeom>
            <a:noFill/>
            <a:ln w="38100">
              <a:solidFill>
                <a:schemeClr val="accent2">
                  <a:lumMod val="50000"/>
                </a:scheme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HG行書体"/>
                <a:cs typeface="+mn-cs"/>
              </a:endParaRPr>
            </a:p>
          </p:txBody>
        </p:sp>
      </p:grpSp>
      <p:sp>
        <p:nvSpPr>
          <p:cNvPr id="112" name="正方形/長方形 111"/>
          <p:cNvSpPr/>
          <p:nvPr/>
        </p:nvSpPr>
        <p:spPr>
          <a:xfrm>
            <a:off x="2500298" y="4357694"/>
            <a:ext cx="1857388" cy="500066"/>
          </a:xfrm>
          <a:prstGeom prst="rect">
            <a:avLst/>
          </a:prstGeom>
          <a:solidFill>
            <a:sysClr val="window" lastClr="FFFFFF"/>
          </a:solidFill>
          <a:ln w="12700">
            <a:solidFill>
              <a:schemeClr val="tx1"/>
            </a:solidFill>
            <a:prstDash val="solid"/>
          </a:ln>
          <a:effectLst/>
          <a:scene3d>
            <a:camera prst="isometricOffAxis1Top">
              <a:rot lat="20602987" lon="16485158" rev="5331112"/>
            </a:camera>
            <a:lightRig rig="threePt" dir="t"/>
          </a:scene3d>
          <a:sp3d extrusionH="63500">
            <a:bevelT w="0" h="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HG行書体"/>
              <a:cs typeface="+mn-cs"/>
            </a:endParaRPr>
          </a:p>
        </p:txBody>
      </p:sp>
      <p:cxnSp>
        <p:nvCxnSpPr>
          <p:cNvPr id="114" name="直線矢印コネクタ 113"/>
          <p:cNvCxnSpPr>
            <a:endCxn id="109" idx="5"/>
          </p:cNvCxnSpPr>
          <p:nvPr/>
        </p:nvCxnSpPr>
        <p:spPr>
          <a:xfrm rot="16200000" flipV="1">
            <a:off x="3988240" y="5368288"/>
            <a:ext cx="808537" cy="216109"/>
          </a:xfrm>
          <a:prstGeom prst="straightConnector1">
            <a:avLst/>
          </a:prstGeom>
          <a:noFill/>
          <a:ln w="28575">
            <a:solidFill>
              <a:sysClr val="window" lastClr="FFFFFF"/>
            </a:solidFill>
            <a:prstDash val="solid"/>
            <a:tailEnd type="arrow"/>
          </a:ln>
          <a:effectLst/>
        </p:spPr>
      </p:cxnSp>
      <p:cxnSp>
        <p:nvCxnSpPr>
          <p:cNvPr id="115" name="直線コネクタ 114"/>
          <p:cNvCxnSpPr/>
          <p:nvPr/>
        </p:nvCxnSpPr>
        <p:spPr>
          <a:xfrm rot="10800000">
            <a:off x="3786182" y="5880611"/>
            <a:ext cx="714380" cy="1588"/>
          </a:xfrm>
          <a:prstGeom prst="line">
            <a:avLst/>
          </a:prstGeom>
          <a:noFill/>
          <a:ln w="28575">
            <a:solidFill>
              <a:sysClr val="window" lastClr="FFFFFF"/>
            </a:solidFill>
            <a:prstDash val="solid"/>
          </a:ln>
          <a:effectLst/>
        </p:spPr>
      </p:cxnSp>
      <p:sp>
        <p:nvSpPr>
          <p:cNvPr id="116" name="正方形/長方形 115"/>
          <p:cNvSpPr/>
          <p:nvPr/>
        </p:nvSpPr>
        <p:spPr>
          <a:xfrm>
            <a:off x="4071934" y="5214950"/>
            <a:ext cx="1357322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600" dirty="0" smtClean="0"/>
              <a:t>NMR</a:t>
            </a:r>
            <a:r>
              <a:rPr lang="ja-JP" altLang="en-US" sz="1600" dirty="0" smtClean="0"/>
              <a:t>用コイル</a:t>
            </a:r>
          </a:p>
        </p:txBody>
      </p:sp>
      <p:cxnSp>
        <p:nvCxnSpPr>
          <p:cNvPr id="40" name="直線矢印コネクタ 39"/>
          <p:cNvCxnSpPr>
            <a:stCxn id="116" idx="1"/>
            <a:endCxn id="110" idx="4"/>
          </p:cNvCxnSpPr>
          <p:nvPr/>
        </p:nvCxnSpPr>
        <p:spPr>
          <a:xfrm rot="10800000">
            <a:off x="3679026" y="5214951"/>
            <a:ext cx="392909" cy="169277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2786050" y="607220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/>
              <a:t>先端部</a:t>
            </a:r>
            <a:endParaRPr kumimoji="1" lang="ja-JP" altLang="en-US" sz="2800" dirty="0"/>
          </a:p>
        </p:txBody>
      </p:sp>
      <p:sp>
        <p:nvSpPr>
          <p:cNvPr id="41" name="右矢印 40"/>
          <p:cNvSpPr/>
          <p:nvPr/>
        </p:nvSpPr>
        <p:spPr>
          <a:xfrm>
            <a:off x="428596" y="4643446"/>
            <a:ext cx="2571768" cy="928694"/>
          </a:xfrm>
          <a:prstGeom prst="rightArrow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マイクロ波</a:t>
            </a:r>
            <a:endParaRPr kumimoji="1" lang="ja-JP" altLang="en-US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1F618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1F618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正偏極</a:t>
            </a:r>
            <a:r>
              <a:rPr kumimoji="1" lang="en-US" altLang="ja-JP" sz="3600" dirty="0" smtClean="0"/>
              <a:t>(08/04)</a:t>
            </a:r>
            <a:endParaRPr kumimoji="1" lang="ja-JP" altLang="en-US" sz="3600" dirty="0"/>
          </a:p>
        </p:txBody>
      </p:sp>
      <p:pic>
        <p:nvPicPr>
          <p:cNvPr id="2054" name="Picture 6" descr="C:\Users\HIDE\Desktop\PT関係\修論中間発表\210717te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5400676" cy="54006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55" name="Picture 7" descr="C:\Users\HIDE\Desktop\PT関係\修論中間発表\213444enh.ep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142984"/>
            <a:ext cx="5400675" cy="5400675"/>
          </a:xfrm>
          <a:prstGeom prst="rect">
            <a:avLst/>
          </a:prstGeom>
          <a:noFill/>
        </p:spPr>
      </p:pic>
      <p:pic>
        <p:nvPicPr>
          <p:cNvPr id="2056" name="Picture 8" descr="C:\Users\HIDE\Desktop\PT関係\修論中間発表\220149enh.eps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142984"/>
            <a:ext cx="5400675" cy="5400675"/>
          </a:xfrm>
          <a:prstGeom prst="rect">
            <a:avLst/>
          </a:prstGeom>
          <a:noFill/>
        </p:spPr>
      </p:pic>
      <p:sp>
        <p:nvSpPr>
          <p:cNvPr id="7" name="テキスト ボックス 6"/>
          <p:cNvSpPr txBox="1"/>
          <p:nvPr/>
        </p:nvSpPr>
        <p:spPr>
          <a:xfrm>
            <a:off x="5429256" y="1928802"/>
            <a:ext cx="33842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 smtClean="0"/>
              <a:t>温度：</a:t>
            </a:r>
            <a:r>
              <a:rPr lang="en-US" altLang="ja-JP" sz="2400" dirty="0" smtClean="0"/>
              <a:t>1K</a:t>
            </a:r>
          </a:p>
          <a:p>
            <a:r>
              <a:rPr lang="ja-JP" altLang="en-US" sz="2400" dirty="0" smtClean="0"/>
              <a:t>磁場：</a:t>
            </a:r>
            <a:r>
              <a:rPr lang="en-US" altLang="ja-JP" sz="2400" dirty="0" smtClean="0"/>
              <a:t>2.5T</a:t>
            </a:r>
          </a:p>
          <a:p>
            <a:r>
              <a:rPr lang="ja-JP" altLang="en-US" sz="2400" dirty="0" smtClean="0"/>
              <a:t>中心周波数≃</a:t>
            </a:r>
            <a:r>
              <a:rPr lang="en-US" altLang="ja-JP" sz="2400" dirty="0" smtClean="0"/>
              <a:t>106.32MHz</a:t>
            </a:r>
          </a:p>
          <a:p>
            <a:endParaRPr lang="en-US" altLang="ja-JP" sz="2400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43570" y="3857628"/>
            <a:ext cx="21595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solidFill>
                  <a:schemeClr val="accent6">
                    <a:lumMod val="75000"/>
                  </a:schemeClr>
                </a:solidFill>
              </a:rPr>
              <a:t>信号面積比：</a:t>
            </a:r>
            <a:endParaRPr lang="en-US" altLang="ja-JP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kumimoji="1" lang="en-US" altLang="ja-JP" sz="2800" u="sng" dirty="0" smtClean="0">
                <a:solidFill>
                  <a:schemeClr val="accent6">
                    <a:lumMod val="75000"/>
                  </a:schemeClr>
                </a:solidFill>
              </a:rPr>
              <a:t>	3.58</a:t>
            </a:r>
            <a:r>
              <a:rPr kumimoji="1" lang="ja-JP" altLang="en-US" sz="2800" u="sng" dirty="0" smtClean="0">
                <a:solidFill>
                  <a:schemeClr val="accent6">
                    <a:lumMod val="75000"/>
                  </a:schemeClr>
                </a:solidFill>
              </a:rPr>
              <a:t>倍</a:t>
            </a:r>
            <a:endParaRPr kumimoji="1" lang="ja-JP" altLang="en-US" sz="2800" u="sng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Ｑカーブのシフト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/>
          <p:nvPr/>
        </p:nvGraphicFramePr>
        <p:xfrm>
          <a:off x="285720" y="1500174"/>
          <a:ext cx="5715040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オブジェクト 4"/>
          <p:cNvGraphicFramePr>
            <a:graphicFrameLocks noChangeAspect="1"/>
          </p:cNvGraphicFramePr>
          <p:nvPr/>
        </p:nvGraphicFramePr>
        <p:xfrm>
          <a:off x="5929322" y="2285992"/>
          <a:ext cx="2071702" cy="927523"/>
        </p:xfrm>
        <a:graphic>
          <a:graphicData uri="http://schemas.openxmlformats.org/presentationml/2006/ole">
            <p:oleObj spid="_x0000_s1026" name="数式" r:id="rId5" imgW="774360" imgH="419040" progId="Equation.3">
              <p:embed/>
            </p:oleObj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6572232" y="3286124"/>
            <a:ext cx="2571768" cy="928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f: </a:t>
            </a:r>
            <a:r>
              <a:rPr kumimoji="1" lang="ja-JP" altLang="en-US" b="1" dirty="0" smtClean="0"/>
              <a:t>中心周波数</a:t>
            </a:r>
            <a:endParaRPr kumimoji="1" lang="en-US" altLang="ja-JP" b="1" dirty="0" smtClean="0"/>
          </a:p>
          <a:p>
            <a:r>
              <a:rPr lang="en-US" altLang="ja-JP" b="1" dirty="0" smtClean="0"/>
              <a:t>L:</a:t>
            </a:r>
            <a:r>
              <a:rPr lang="ja-JP" altLang="en-US" b="1" dirty="0" smtClean="0"/>
              <a:t> </a:t>
            </a:r>
            <a:r>
              <a:rPr lang="ja-JP" altLang="en-US" b="1" dirty="0" smtClean="0"/>
              <a:t>インダクタンス</a:t>
            </a:r>
            <a:endParaRPr lang="en-US" altLang="ja-JP" b="1" dirty="0" smtClean="0"/>
          </a:p>
          <a:p>
            <a:r>
              <a:rPr kumimoji="1" lang="en-US" altLang="ja-JP" b="1" dirty="0" smtClean="0"/>
              <a:t>C: </a:t>
            </a:r>
            <a:r>
              <a:rPr kumimoji="1" lang="ja-JP" altLang="en-US" b="1" dirty="0" smtClean="0"/>
              <a:t>キャパシティ</a:t>
            </a:r>
            <a:endParaRPr kumimoji="1" lang="ja-JP" altLang="en-US" b="1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15008" y="4500570"/>
            <a:ext cx="2574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B54B39"/>
                </a:solidFill>
              </a:rPr>
              <a:t>70K-1K</a:t>
            </a:r>
            <a:r>
              <a:rPr lang="ja-JP" altLang="en-US" sz="2400" dirty="0" smtClean="0">
                <a:solidFill>
                  <a:srgbClr val="B54B39"/>
                </a:solidFill>
              </a:rPr>
              <a:t>の温度差で</a:t>
            </a:r>
            <a:endParaRPr lang="en-US" altLang="ja-JP" sz="2400" dirty="0" smtClean="0">
              <a:solidFill>
                <a:srgbClr val="B54B39"/>
              </a:solidFill>
            </a:endParaRPr>
          </a:p>
          <a:p>
            <a:r>
              <a:rPr kumimoji="1" lang="ja-JP" altLang="en-US" sz="2400" dirty="0" smtClean="0">
                <a:solidFill>
                  <a:srgbClr val="B54B39"/>
                </a:solidFill>
              </a:rPr>
              <a:t>約</a:t>
            </a:r>
            <a:r>
              <a:rPr kumimoji="1" lang="en-US" altLang="ja-JP" sz="2400" dirty="0" smtClean="0">
                <a:solidFill>
                  <a:srgbClr val="B54B39"/>
                </a:solidFill>
              </a:rPr>
              <a:t>300kHz</a:t>
            </a:r>
            <a:r>
              <a:rPr kumimoji="1" lang="ja-JP" altLang="en-US" sz="2400" dirty="0" smtClean="0">
                <a:solidFill>
                  <a:srgbClr val="B54B39"/>
                </a:solidFill>
              </a:rPr>
              <a:t>のズレ</a:t>
            </a:r>
            <a:endParaRPr kumimoji="1" lang="en-US" altLang="ja-JP" sz="2400" dirty="0" smtClean="0">
              <a:solidFill>
                <a:srgbClr val="B54B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これから</a:t>
            </a:r>
            <a:r>
              <a:rPr lang="ja-JP" altLang="en-US" dirty="0" smtClean="0"/>
              <a:t>は、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より効率のいい冷却手順の開発</a:t>
            </a:r>
            <a:endParaRPr lang="en-US" altLang="ja-JP" dirty="0" smtClean="0"/>
          </a:p>
          <a:p>
            <a:r>
              <a:rPr lang="ja-JP" altLang="en-US" dirty="0" smtClean="0"/>
              <a:t>ポリエチレンのさらなる偏極</a:t>
            </a:r>
            <a:endParaRPr lang="en-US" altLang="ja-JP" dirty="0" smtClean="0"/>
          </a:p>
          <a:p>
            <a:r>
              <a:rPr lang="ja-JP" altLang="en-US" dirty="0" smtClean="0"/>
              <a:t>昨年の</a:t>
            </a:r>
            <a:r>
              <a:rPr lang="en-US" altLang="ja-JP" dirty="0" smtClean="0"/>
              <a:t>EPM</a:t>
            </a:r>
            <a:r>
              <a:rPr lang="ja-JP" altLang="en-US" dirty="0" smtClean="0"/>
              <a:t>に再挑戦</a:t>
            </a:r>
            <a:endParaRPr lang="en-US" altLang="ja-JP" dirty="0" smtClean="0"/>
          </a:p>
          <a:p>
            <a:r>
              <a:rPr lang="en-US" altLang="ja-JP" dirty="0" smtClean="0"/>
              <a:t>NMR</a:t>
            </a:r>
            <a:r>
              <a:rPr lang="ja-JP" altLang="en-US" dirty="0" smtClean="0"/>
              <a:t>システムの安定化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 7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偏極標的⇒物質の原子核のスピンの方向を</a:t>
            </a:r>
            <a:r>
              <a:rPr lang="en-US" altLang="ja-JP" dirty="0" smtClean="0"/>
              <a:t>		</a:t>
            </a:r>
            <a:r>
              <a:rPr lang="ja-JP" altLang="en-US" dirty="0" smtClean="0"/>
              <a:t>　　偏らせた</a:t>
            </a:r>
            <a:r>
              <a:rPr lang="ja-JP" altLang="en-US" dirty="0" smtClean="0"/>
              <a:t>標的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高分子標的の利点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常温で固体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加工が容易</a:t>
            </a:r>
            <a:r>
              <a:rPr lang="en-US" altLang="ja-JP" dirty="0" smtClean="0"/>
              <a:t>	</a:t>
            </a:r>
            <a:r>
              <a:rPr lang="ja-JP" altLang="en-US" dirty="0" smtClean="0"/>
              <a:t>：薄くでき冷却がしやすい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用いた</a:t>
            </a:r>
            <a:r>
              <a:rPr kumimoji="1" lang="ja-JP" altLang="en-US" dirty="0" smtClean="0"/>
              <a:t>高分子</a:t>
            </a:r>
            <a:r>
              <a:rPr kumimoji="1" lang="en-US" altLang="ja-JP" dirty="0" smtClean="0"/>
              <a:t>	</a:t>
            </a:r>
          </a:p>
          <a:p>
            <a:pPr lvl="1"/>
            <a:r>
              <a:rPr kumimoji="1" lang="en-US" altLang="ja-JP" dirty="0" smtClean="0"/>
              <a:t>Polyethylene</a:t>
            </a:r>
            <a:r>
              <a:rPr kumimoji="1" lang="ja-JP" altLang="en-US" dirty="0" smtClean="0"/>
              <a:t>　</a:t>
            </a:r>
            <a:r>
              <a:rPr kumimoji="1" lang="en-US" altLang="ja-JP" dirty="0" smtClean="0"/>
              <a:t>CH</a:t>
            </a:r>
            <a:r>
              <a:rPr kumimoji="1" lang="en-US" altLang="ja-JP" baseline="-25000" dirty="0" smtClean="0"/>
              <a:t>2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標的：水素原子核⇒陽子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Dilution factor  1/7</a:t>
            </a:r>
          </a:p>
          <a:p>
            <a:pPr lvl="2"/>
            <a:r>
              <a:rPr lang="ja-JP" altLang="en-US" dirty="0"/>
              <a:t>結晶性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偏極</a:t>
            </a:r>
            <a:r>
              <a:rPr kumimoji="1" lang="ja-JP" altLang="en-US" dirty="0" smtClean="0"/>
              <a:t>方法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低温にする </a:t>
            </a:r>
            <a:r>
              <a:rPr lang="en-US" altLang="ja-JP" dirty="0" smtClean="0"/>
              <a:t>(1K</a:t>
            </a:r>
            <a:r>
              <a:rPr lang="ja-JP" altLang="en-US" dirty="0" smtClean="0"/>
              <a:t>近辺</a:t>
            </a:r>
            <a:r>
              <a:rPr lang="en-US" altLang="ja-JP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/>
          <p:cNvSpPr txBox="1"/>
          <p:nvPr/>
        </p:nvSpPr>
        <p:spPr>
          <a:xfrm>
            <a:off x="1142976" y="285728"/>
            <a:ext cx="70009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冷却方法</a:t>
            </a:r>
            <a:r>
              <a:rPr kumimoji="1" lang="en-US" altLang="ja-JP" sz="4400" dirty="0" smtClean="0"/>
              <a:t>(CRYOSTAT)</a:t>
            </a:r>
            <a:endParaRPr kumimoji="1" lang="ja-JP" altLang="en-US" sz="4400" dirty="0"/>
          </a:p>
        </p:txBody>
      </p:sp>
      <p:pic>
        <p:nvPicPr>
          <p:cNvPr id="1026" name="Picture 2" descr="C:\Users\HIDE\Desktop\PT関係\エンペラー修論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8786842" cy="55959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CRYOSTAT 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MC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温度</a:t>
            </a:r>
            <a:r>
              <a:rPr lang="ja-JP" altLang="en-US" dirty="0" smtClean="0"/>
              <a:t>測定用抵抗の配線の強化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　リード</a:t>
            </a:r>
            <a:r>
              <a:rPr lang="ja-JP" altLang="en-US" dirty="0" smtClean="0"/>
              <a:t>線にテフロンチューブのカバー</a:t>
            </a:r>
            <a:endParaRPr lang="en-US" altLang="ja-JP" dirty="0" smtClean="0"/>
          </a:p>
          <a:p>
            <a:pPr lvl="1">
              <a:buNone/>
            </a:pPr>
            <a:endParaRPr lang="en-US" altLang="ja-JP" dirty="0" smtClean="0"/>
          </a:p>
          <a:p>
            <a:r>
              <a:rPr lang="ja-JP" altLang="en-US" dirty="0" smtClean="0"/>
              <a:t>先端部にあった</a:t>
            </a:r>
            <a:r>
              <a:rPr lang="en-US" altLang="ja-JP" dirty="0" smtClean="0"/>
              <a:t>VCR</a:t>
            </a:r>
            <a:r>
              <a:rPr lang="ja-JP" altLang="en-US" dirty="0" smtClean="0"/>
              <a:t>コネクタを排除</a:t>
            </a:r>
            <a:endParaRPr lang="en-US" altLang="ja-JP" dirty="0" smtClean="0"/>
          </a:p>
          <a:p>
            <a:endParaRPr lang="en-US" altLang="ja-JP" dirty="0" smtClean="0"/>
          </a:p>
          <a:p>
            <a:pPr>
              <a:buNone/>
            </a:pP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到達最低温度</a:t>
            </a:r>
            <a:r>
              <a:rPr lang="en-US" altLang="ja-JP" sz="3600" dirty="0" smtClean="0"/>
              <a:t>08/12</a:t>
            </a:r>
            <a:endParaRPr kumimoji="1"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000" y="1620000"/>
            <a:ext cx="765036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到達最低温度</a:t>
            </a:r>
            <a:r>
              <a:rPr lang="en-US" altLang="ja-JP" sz="3600" dirty="0" smtClean="0"/>
              <a:t>08/12</a:t>
            </a:r>
            <a:endParaRPr kumimoji="1" lang="ja-JP" alt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00000" y="1620000"/>
            <a:ext cx="7500990" cy="466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グループ化 10"/>
          <p:cNvGrpSpPr/>
          <p:nvPr/>
        </p:nvGrpSpPr>
        <p:grpSpPr>
          <a:xfrm>
            <a:off x="2786050" y="4214819"/>
            <a:ext cx="3286148" cy="646331"/>
            <a:chOff x="4643438" y="5000636"/>
            <a:chExt cx="1785950" cy="287281"/>
          </a:xfrm>
        </p:grpSpPr>
        <p:sp>
          <p:nvSpPr>
            <p:cNvPr id="5" name="円/楕円 4"/>
            <p:cNvSpPr/>
            <p:nvPr/>
          </p:nvSpPr>
          <p:spPr>
            <a:xfrm>
              <a:off x="5857884" y="5072074"/>
              <a:ext cx="571504" cy="21431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7" name="直線矢印コネクタ 6"/>
            <p:cNvCxnSpPr/>
            <p:nvPr/>
          </p:nvCxnSpPr>
          <p:spPr>
            <a:xfrm>
              <a:off x="5357818" y="5143512"/>
              <a:ext cx="571504" cy="3571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テキスト ボックス 7"/>
            <p:cNvSpPr txBox="1"/>
            <p:nvPr/>
          </p:nvSpPr>
          <p:spPr>
            <a:xfrm>
              <a:off x="4643438" y="5000636"/>
              <a:ext cx="676223" cy="287281"/>
            </a:xfrm>
            <a:prstGeom prst="rect">
              <a:avLst/>
            </a:prstGeom>
            <a:solidFill>
              <a:prstClr val="white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 smtClean="0">
                  <a:solidFill>
                    <a:srgbClr val="FF0000"/>
                  </a:solidFill>
                </a:rPr>
                <a:t>0.66K</a:t>
              </a:r>
            </a:p>
          </p:txBody>
        </p: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偏極</a:t>
            </a:r>
            <a:r>
              <a:rPr kumimoji="1" lang="ja-JP" altLang="en-US" dirty="0" smtClean="0"/>
              <a:t>方法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低温にする </a:t>
            </a:r>
            <a:r>
              <a:rPr lang="en-US" altLang="ja-JP" dirty="0" smtClean="0"/>
              <a:t>(1K</a:t>
            </a:r>
            <a:r>
              <a:rPr lang="ja-JP" altLang="en-US" dirty="0" smtClean="0"/>
              <a:t>近辺</a:t>
            </a:r>
            <a:r>
              <a:rPr lang="en-US" altLang="ja-JP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ja-JP" altLang="en-US" dirty="0" smtClean="0"/>
              <a:t>磁場をかける　</a:t>
            </a:r>
            <a:r>
              <a:rPr lang="en-US" altLang="ja-JP" dirty="0" smtClean="0"/>
              <a:t>(2.5T)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陽子の熱平衡信号</a:t>
            </a:r>
            <a:endParaRPr kumimoji="1" lang="ja-JP" altLang="en-US" dirty="0"/>
          </a:p>
        </p:txBody>
      </p:sp>
      <p:pic>
        <p:nvPicPr>
          <p:cNvPr id="3074" name="Picture 2" descr="C:\Users\HIDE\Desktop\PT関係\修論中間発表\194004te.ep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5400675" cy="5400675"/>
          </a:xfrm>
          <a:prstGeom prst="rect">
            <a:avLst/>
          </a:prstGeom>
          <a:solidFill>
            <a:prstClr val="white"/>
          </a:solidFill>
        </p:spPr>
      </p:pic>
      <p:sp>
        <p:nvSpPr>
          <p:cNvPr id="4" name="テキスト ボックス 3"/>
          <p:cNvSpPr txBox="1"/>
          <p:nvPr/>
        </p:nvSpPr>
        <p:spPr>
          <a:xfrm>
            <a:off x="5572132" y="1928802"/>
            <a:ext cx="33089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温度：</a:t>
            </a:r>
            <a:r>
              <a:rPr kumimoji="1" lang="en-US" altLang="ja-JP" sz="2400" dirty="0" smtClean="0"/>
              <a:t>0.72K</a:t>
            </a:r>
          </a:p>
          <a:p>
            <a:r>
              <a:rPr kumimoji="1" lang="ja-JP" altLang="en-US" sz="2400" dirty="0" smtClean="0"/>
              <a:t>磁場：≃</a:t>
            </a:r>
            <a:r>
              <a:rPr kumimoji="1" lang="en-US" altLang="ja-JP" sz="2400" dirty="0" smtClean="0"/>
              <a:t>2.5T</a:t>
            </a:r>
          </a:p>
          <a:p>
            <a:r>
              <a:rPr kumimoji="1" lang="ja-JP" altLang="en-US" sz="2400" dirty="0" smtClean="0"/>
              <a:t>中心周波数：</a:t>
            </a:r>
            <a:r>
              <a:rPr kumimoji="1" lang="en-US" altLang="ja-JP" sz="2400" dirty="0" smtClean="0"/>
              <a:t>106.34MH</a:t>
            </a:r>
            <a:r>
              <a:rPr lang="en-US" altLang="ja-JP" sz="2400" dirty="0" smtClean="0"/>
              <a:t>z</a:t>
            </a:r>
          </a:p>
          <a:p>
            <a:r>
              <a:rPr lang="ja-JP" altLang="en-US" sz="2400" dirty="0" smtClean="0"/>
              <a:t>偏極度：≃</a:t>
            </a:r>
            <a:r>
              <a:rPr lang="en-US" altLang="ja-JP" sz="2400" dirty="0" smtClean="0"/>
              <a:t>3.5%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241</Words>
  <Application>Microsoft Office PowerPoint</Application>
  <PresentationFormat>画面に合わせる (4:3)</PresentationFormat>
  <Paragraphs>85</Paragraphs>
  <Slides>14</Slides>
  <Notes>14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6" baseType="lpstr">
      <vt:lpstr>Office テーマ</vt:lpstr>
      <vt:lpstr>Microsoft 数式 3.0</vt:lpstr>
      <vt:lpstr>(仮)  高分子偏極標的の開発</vt:lpstr>
      <vt:lpstr>スライド 2</vt:lpstr>
      <vt:lpstr>偏極方法</vt:lpstr>
      <vt:lpstr>スライド 4</vt:lpstr>
      <vt:lpstr>CRYOSTAT のMC</vt:lpstr>
      <vt:lpstr>到達最低温度08/12</vt:lpstr>
      <vt:lpstr>到達最低温度08/12</vt:lpstr>
      <vt:lpstr>偏極方法</vt:lpstr>
      <vt:lpstr>陽子の熱平衡信号</vt:lpstr>
      <vt:lpstr>偏極方法(DNP)</vt:lpstr>
      <vt:lpstr>スライド 11</vt:lpstr>
      <vt:lpstr>正偏極(08/04)</vt:lpstr>
      <vt:lpstr>Ｑカーブのシフト</vt:lpstr>
      <vt:lpstr>これからは、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HIDE</dc:creator>
  <cp:lastModifiedBy>HIDE</cp:lastModifiedBy>
  <cp:revision>61</cp:revision>
  <dcterms:created xsi:type="dcterms:W3CDTF">2008-08-15T05:31:16Z</dcterms:created>
  <dcterms:modified xsi:type="dcterms:W3CDTF">2008-08-19T05:50:51Z</dcterms:modified>
</cp:coreProperties>
</file>