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diagrams/data4.xml" ContentType="application/vnd.openxmlformats-officedocument.drawingml.diagramData+xml"/>
  <Override PartName="/ppt/notesSlides/notesSlide10.xml" ContentType="application/vnd.openxmlformats-officedocument.presentationml.notesSlide+xml"/>
  <Override PartName="/ppt/charts/chart5.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43"/>
  </p:notesMasterIdLst>
  <p:handoutMasterIdLst>
    <p:handoutMasterId r:id="rId44"/>
  </p:handoutMasterIdLst>
  <p:sldIdLst>
    <p:sldId id="256" r:id="rId2"/>
    <p:sldId id="295" r:id="rId3"/>
    <p:sldId id="296" r:id="rId4"/>
    <p:sldId id="257" r:id="rId5"/>
    <p:sldId id="276" r:id="rId6"/>
    <p:sldId id="273" r:id="rId7"/>
    <p:sldId id="274" r:id="rId8"/>
    <p:sldId id="275" r:id="rId9"/>
    <p:sldId id="297" r:id="rId10"/>
    <p:sldId id="277" r:id="rId11"/>
    <p:sldId id="298" r:id="rId12"/>
    <p:sldId id="299" r:id="rId13"/>
    <p:sldId id="282" r:id="rId14"/>
    <p:sldId id="278" r:id="rId15"/>
    <p:sldId id="269" r:id="rId16"/>
    <p:sldId id="279" r:id="rId17"/>
    <p:sldId id="280" r:id="rId18"/>
    <p:sldId id="281" r:id="rId19"/>
    <p:sldId id="284" r:id="rId20"/>
    <p:sldId id="283" r:id="rId21"/>
    <p:sldId id="285" r:id="rId22"/>
    <p:sldId id="286" r:id="rId23"/>
    <p:sldId id="287" r:id="rId24"/>
    <p:sldId id="288" r:id="rId25"/>
    <p:sldId id="292" r:id="rId26"/>
    <p:sldId id="293" r:id="rId27"/>
    <p:sldId id="289" r:id="rId28"/>
    <p:sldId id="291" r:id="rId29"/>
    <p:sldId id="290" r:id="rId30"/>
    <p:sldId id="294" r:id="rId31"/>
    <p:sldId id="272" r:id="rId32"/>
    <p:sldId id="266" r:id="rId33"/>
    <p:sldId id="271" r:id="rId34"/>
    <p:sldId id="260" r:id="rId35"/>
    <p:sldId id="259" r:id="rId36"/>
    <p:sldId id="267" r:id="rId37"/>
    <p:sldId id="268" r:id="rId38"/>
    <p:sldId id="270" r:id="rId39"/>
    <p:sldId id="263" r:id="rId40"/>
    <p:sldId id="265" r:id="rId41"/>
    <p:sldId id="264" r:id="rId42"/>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77" autoAdjust="0"/>
    <p:restoredTop sz="92154" autoAdjust="0"/>
  </p:normalViewPr>
  <p:slideViewPr>
    <p:cSldViewPr>
      <p:cViewPr>
        <p:scale>
          <a:sx n="69" d="100"/>
          <a:sy n="69" d="100"/>
        </p:scale>
        <p:origin x="-558" y="-174"/>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DE\Desktop\PT&#38306;&#20418;\&#20462;&#35542;&#20013;&#38291;&#30330;&#34920;\Q&#31227;&#212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3"/>
  <c:chart>
    <c:title>
      <c:tx>
        <c:rich>
          <a:bodyPr/>
          <a:lstStyle/>
          <a:p>
            <a:pPr>
              <a:defRPr/>
            </a:pPr>
            <a:r>
              <a:rPr lang="en-US" dirty="0" smtClean="0"/>
              <a:t>Q</a:t>
            </a:r>
            <a:r>
              <a:rPr lang="ja-JP" altLang="en-US" dirty="0" smtClean="0"/>
              <a:t>のシフト</a:t>
            </a:r>
            <a:endParaRPr lang="ja-JP" dirty="0"/>
          </a:p>
        </c:rich>
      </c:tx>
      <c:layout/>
    </c:title>
    <c:plotArea>
      <c:layout/>
      <c:scatterChart>
        <c:scatterStyle val="lineMarker"/>
        <c:ser>
          <c:idx val="0"/>
          <c:order val="0"/>
          <c:spPr>
            <a:ln w="28575">
              <a:noFill/>
            </a:ln>
          </c:spPr>
          <c:xVal>
            <c:numRef>
              <c:f>Sheet1!$D$79:$D$98</c:f>
              <c:numCache>
                <c:formatCode>General</c:formatCode>
                <c:ptCount val="20"/>
                <c:pt idx="0">
                  <c:v>28.666666666666668</c:v>
                </c:pt>
                <c:pt idx="1">
                  <c:v>30.333333333333311</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146.66666666666657</c:v>
                </c:pt>
                <c:pt idx="11">
                  <c:v>165.66666666666657</c:v>
                </c:pt>
                <c:pt idx="12">
                  <c:v>186.66666666666657</c:v>
                </c:pt>
                <c:pt idx="13">
                  <c:v>205.66666666666657</c:v>
                </c:pt>
                <c:pt idx="14">
                  <c:v>225</c:v>
                </c:pt>
                <c:pt idx="15">
                  <c:v>247.33333333333343</c:v>
                </c:pt>
                <c:pt idx="16">
                  <c:v>272</c:v>
                </c:pt>
                <c:pt idx="17">
                  <c:v>284</c:v>
                </c:pt>
                <c:pt idx="18">
                  <c:v>292.66666666666691</c:v>
                </c:pt>
                <c:pt idx="19">
                  <c:v>301.66666666666691</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217814912"/>
        <c:axId val="149696896"/>
      </c:scatterChart>
      <c:valAx>
        <c:axId val="217814912"/>
        <c:scaling>
          <c:orientation val="maxMin"/>
        </c:scaling>
        <c:axPos val="b"/>
        <c:title>
          <c:tx>
            <c:rich>
              <a:bodyPr/>
              <a:lstStyle/>
              <a:p>
                <a:pPr>
                  <a:defRPr/>
                </a:pPr>
                <a:r>
                  <a:rPr lang="en-US" altLang="ja-JP" dirty="0" smtClean="0"/>
                  <a:t>CRYOSTAT</a:t>
                </a:r>
                <a:r>
                  <a:rPr lang="ja-JP" dirty="0" smtClean="0"/>
                  <a:t>平均</a:t>
                </a:r>
                <a:r>
                  <a:rPr lang="ja-JP" dirty="0"/>
                  <a:t>温度</a:t>
                </a:r>
                <a:r>
                  <a:rPr lang="en-US" dirty="0"/>
                  <a:t>(K)</a:t>
                </a:r>
                <a:endParaRPr lang="ja-JP" dirty="0"/>
              </a:p>
            </c:rich>
          </c:tx>
          <c:layout/>
        </c:title>
        <c:numFmt formatCode="General" sourceLinked="1"/>
        <c:majorTickMark val="none"/>
        <c:tickLblPos val="nextTo"/>
        <c:crossAx val="149696896"/>
        <c:crosses val="autoZero"/>
        <c:crossBetween val="midCat"/>
      </c:valAx>
      <c:valAx>
        <c:axId val="149696896"/>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217814912"/>
        <c:crosses val="autoZero"/>
        <c:crossBetween val="midCat"/>
      </c:valAx>
    </c:plotArea>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26"/>
  <c:chart>
    <c:title>
      <c:tx>
        <c:rich>
          <a:bodyPr/>
          <a:lstStyle/>
          <a:p>
            <a:pPr>
              <a:defRPr/>
            </a:pPr>
            <a:r>
              <a:rPr lang="ja-JP"/>
              <a:t>インピーダンス変化</a:t>
            </a:r>
          </a:p>
        </c:rich>
      </c:tx>
      <c:layout/>
    </c:title>
    <c:plotArea>
      <c:layout/>
      <c:scatterChart>
        <c:scatterStyle val="lineMarker"/>
        <c:ser>
          <c:idx val="0"/>
          <c:order val="0"/>
          <c:spPr>
            <a:ln w="66675">
              <a:noFill/>
            </a:ln>
          </c:spPr>
          <c:xVal>
            <c:numRef>
              <c:f>Sheet1!$B$51:$B$55</c:f>
              <c:numCache>
                <c:formatCode>General</c:formatCode>
                <c:ptCount val="5"/>
                <c:pt idx="0">
                  <c:v>295.47000000000003</c:v>
                </c:pt>
                <c:pt idx="1">
                  <c:v>291</c:v>
                </c:pt>
                <c:pt idx="2">
                  <c:v>272.10000000000002</c:v>
                </c:pt>
                <c:pt idx="3">
                  <c:v>174.8</c:v>
                </c:pt>
                <c:pt idx="4">
                  <c:v>80.2</c:v>
                </c:pt>
              </c:numCache>
            </c:numRef>
          </c:xVal>
          <c:yVal>
            <c:numRef>
              <c:f>Sheet1!$C$51:$C$55</c:f>
              <c:numCache>
                <c:formatCode>General</c:formatCode>
                <c:ptCount val="5"/>
                <c:pt idx="0">
                  <c:v>232.4</c:v>
                </c:pt>
                <c:pt idx="1">
                  <c:v>230</c:v>
                </c:pt>
                <c:pt idx="2">
                  <c:v>228</c:v>
                </c:pt>
                <c:pt idx="3">
                  <c:v>221.4</c:v>
                </c:pt>
                <c:pt idx="4">
                  <c:v>194.14</c:v>
                </c:pt>
              </c:numCache>
            </c:numRef>
          </c:yVal>
        </c:ser>
        <c:axId val="149979520"/>
        <c:axId val="149981440"/>
      </c:scatterChart>
      <c:valAx>
        <c:axId val="149979520"/>
        <c:scaling>
          <c:orientation val="maxMin"/>
        </c:scaling>
        <c:axPos val="b"/>
        <c:title>
          <c:tx>
            <c:rich>
              <a:bodyPr/>
              <a:lstStyle/>
              <a:p>
                <a:pPr>
                  <a:defRPr/>
                </a:pPr>
                <a:r>
                  <a:rPr lang="ja-JP"/>
                  <a:t>平均温度</a:t>
                </a:r>
                <a:r>
                  <a:rPr lang="en-US"/>
                  <a:t>(K)</a:t>
                </a:r>
                <a:endParaRPr lang="ja-JP"/>
              </a:p>
            </c:rich>
          </c:tx>
          <c:layout/>
        </c:title>
        <c:numFmt formatCode="General" sourceLinked="1"/>
        <c:majorTickMark val="in"/>
        <c:tickLblPos val="low"/>
        <c:crossAx val="149981440"/>
        <c:crosses val="autoZero"/>
        <c:crossBetween val="midCat"/>
      </c:valAx>
      <c:valAx>
        <c:axId val="149981440"/>
        <c:scaling>
          <c:orientation val="minMax"/>
        </c:scaling>
        <c:axPos val="r"/>
        <c:majorGridlines/>
        <c:title>
          <c:tx>
            <c:rich>
              <a:bodyPr/>
              <a:lstStyle/>
              <a:p>
                <a:pPr>
                  <a:defRPr/>
                </a:pPr>
                <a:r>
                  <a:rPr lang="ja-JP"/>
                  <a:t>インピーダンス</a:t>
                </a:r>
                <a:r>
                  <a:rPr lang="en-US"/>
                  <a:t>(Ω)</a:t>
                </a:r>
                <a:endParaRPr lang="ja-JP"/>
              </a:p>
            </c:rich>
          </c:tx>
          <c:layout/>
        </c:title>
        <c:numFmt formatCode="General" sourceLinked="1"/>
        <c:majorTickMark val="none"/>
        <c:tickLblPos val="low"/>
        <c:crossAx val="149979520"/>
        <c:crosses val="autoZero"/>
        <c:crossBetween val="midCat"/>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3"/>
  <c:chart>
    <c:title>
      <c:tx>
        <c:rich>
          <a:bodyPr/>
          <a:lstStyle/>
          <a:p>
            <a:pPr>
              <a:defRPr/>
            </a:pPr>
            <a:r>
              <a:rPr lang="en-US" dirty="0" smtClean="0"/>
              <a:t>Q</a:t>
            </a:r>
            <a:r>
              <a:rPr lang="ja-JP" altLang="en-US" dirty="0" smtClean="0"/>
              <a:t>シフト</a:t>
            </a:r>
            <a:endParaRPr lang="ja-JP" dirty="0"/>
          </a:p>
        </c:rich>
      </c:tx>
      <c:layout/>
    </c:title>
    <c:plotArea>
      <c:layout/>
      <c:scatterChart>
        <c:scatterStyle val="lineMarker"/>
        <c:ser>
          <c:idx val="0"/>
          <c:order val="0"/>
          <c:spPr>
            <a:ln w="28575">
              <a:noFill/>
            </a:ln>
          </c:spPr>
          <c:xVal>
            <c:numRef>
              <c:f>Sheet1!$D$79:$D$98</c:f>
              <c:numCache>
                <c:formatCode>General</c:formatCode>
                <c:ptCount val="20"/>
                <c:pt idx="0">
                  <c:v>28.666666666666668</c:v>
                </c:pt>
                <c:pt idx="1">
                  <c:v>30.333333333333311</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146.66666666666657</c:v>
                </c:pt>
                <c:pt idx="11">
                  <c:v>165.66666666666657</c:v>
                </c:pt>
                <c:pt idx="12">
                  <c:v>186.66666666666657</c:v>
                </c:pt>
                <c:pt idx="13">
                  <c:v>205.66666666666657</c:v>
                </c:pt>
                <c:pt idx="14">
                  <c:v>225</c:v>
                </c:pt>
                <c:pt idx="15">
                  <c:v>247.33333333333343</c:v>
                </c:pt>
                <c:pt idx="16">
                  <c:v>272</c:v>
                </c:pt>
                <c:pt idx="17">
                  <c:v>284</c:v>
                </c:pt>
                <c:pt idx="18">
                  <c:v>292.66666666666691</c:v>
                </c:pt>
                <c:pt idx="19">
                  <c:v>301.66666666666691</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105.99000000000002</c:v>
                </c:pt>
                <c:pt idx="13">
                  <c:v>105.97</c:v>
                </c:pt>
                <c:pt idx="14">
                  <c:v>105.93</c:v>
                </c:pt>
                <c:pt idx="15">
                  <c:v>105.89</c:v>
                </c:pt>
                <c:pt idx="16">
                  <c:v>105.83</c:v>
                </c:pt>
                <c:pt idx="17">
                  <c:v>105.79</c:v>
                </c:pt>
                <c:pt idx="18">
                  <c:v>105.79</c:v>
                </c:pt>
                <c:pt idx="19">
                  <c:v>105.78</c:v>
                </c:pt>
              </c:numCache>
            </c:numRef>
          </c:yVal>
        </c:ser>
        <c:axId val="150006016"/>
        <c:axId val="150016384"/>
      </c:scatterChart>
      <c:valAx>
        <c:axId val="150006016"/>
        <c:scaling>
          <c:orientation val="maxMin"/>
        </c:scaling>
        <c:axPos val="b"/>
        <c:title>
          <c:tx>
            <c:rich>
              <a:bodyPr/>
              <a:lstStyle/>
              <a:p>
                <a:pPr>
                  <a:defRPr/>
                </a:pPr>
                <a:r>
                  <a:rPr lang="en-US" altLang="ja-JP" dirty="0" smtClean="0"/>
                  <a:t>CRYOSTAT</a:t>
                </a:r>
                <a:r>
                  <a:rPr lang="ja-JP" dirty="0" smtClean="0"/>
                  <a:t>平均</a:t>
                </a:r>
                <a:r>
                  <a:rPr lang="ja-JP" dirty="0"/>
                  <a:t>温度</a:t>
                </a:r>
                <a:r>
                  <a:rPr lang="en-US" dirty="0"/>
                  <a:t>(K)</a:t>
                </a:r>
                <a:endParaRPr lang="ja-JP" dirty="0"/>
              </a:p>
            </c:rich>
          </c:tx>
          <c:layout/>
        </c:title>
        <c:numFmt formatCode="General" sourceLinked="1"/>
        <c:majorTickMark val="none"/>
        <c:tickLblPos val="nextTo"/>
        <c:crossAx val="150016384"/>
        <c:crosses val="autoZero"/>
        <c:crossBetween val="midCat"/>
      </c:valAx>
      <c:valAx>
        <c:axId val="150016384"/>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50006016"/>
        <c:crosses val="autoZero"/>
        <c:crossBetween val="midCat"/>
      </c:valAx>
    </c:plotArea>
    <c:plotVisOnly val="1"/>
  </c:chart>
  <c:txPr>
    <a:bodyPr/>
    <a:lstStyle/>
    <a:p>
      <a:pPr>
        <a:defRPr sz="18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12"/>
  <c:chart>
    <c:title>
      <c:tx>
        <c:rich>
          <a:bodyPr/>
          <a:lstStyle/>
          <a:p>
            <a:pPr>
              <a:defRPr/>
            </a:pPr>
            <a:r>
              <a:rPr lang="ja-JP" altLang="en-US" dirty="0" smtClean="0"/>
              <a:t>不対電子</a:t>
            </a:r>
            <a:r>
              <a:rPr lang="ja-JP" dirty="0" smtClean="0"/>
              <a:t>濃度</a:t>
            </a:r>
            <a:r>
              <a:rPr lang="en-US" dirty="0" smtClean="0"/>
              <a:t>-</a:t>
            </a:r>
            <a:r>
              <a:rPr lang="ja-JP" altLang="en-US" baseline="0" dirty="0" smtClean="0"/>
              <a:t> </a:t>
            </a:r>
            <a:r>
              <a:rPr lang="en-US" dirty="0" smtClean="0"/>
              <a:t>μ2</a:t>
            </a:r>
            <a:endParaRPr lang="ja-JP" dirty="0"/>
          </a:p>
        </c:rich>
      </c:tx>
      <c:layout/>
    </c:title>
    <c:plotArea>
      <c:layout>
        <c:manualLayout>
          <c:layoutTarget val="inner"/>
          <c:xMode val="edge"/>
          <c:yMode val="edge"/>
          <c:x val="0.17558041101461205"/>
          <c:y val="0.17588150062304975"/>
          <c:w val="0.73317631351012214"/>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23112.7</c:v>
                </c:pt>
                <c:pt idx="1">
                  <c:v>22285.9</c:v>
                </c:pt>
                <c:pt idx="2">
                  <c:v>45336.4</c:v>
                </c:pt>
                <c:pt idx="3">
                  <c:v>31430</c:v>
                </c:pt>
                <c:pt idx="4">
                  <c:v>44818.5</c:v>
                </c:pt>
                <c:pt idx="5">
                  <c:v>48182.9</c:v>
                </c:pt>
                <c:pt idx="6">
                  <c:v>66151.8</c:v>
                </c:pt>
              </c:numCache>
            </c:numRef>
          </c:yVal>
        </c:ser>
        <c:axId val="150069632"/>
        <c:axId val="150071552"/>
      </c:scatterChart>
      <c:valAx>
        <c:axId val="150069632"/>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150071552"/>
        <c:crosses val="autoZero"/>
        <c:crossBetween val="midCat"/>
      </c:valAx>
      <c:valAx>
        <c:axId val="150071552"/>
        <c:scaling>
          <c:orientation val="minMax"/>
          <c:max val="70000"/>
        </c:scaling>
        <c:axPos val="l"/>
        <c:majorGridlines/>
        <c:title>
          <c:tx>
            <c:rich>
              <a:bodyPr/>
              <a:lstStyle/>
              <a:p>
                <a:pPr>
                  <a:defRPr/>
                </a:pPr>
                <a:r>
                  <a:rPr lang="en-US"/>
                  <a:t>μ2</a:t>
                </a:r>
                <a:endParaRPr lang="ja-JP"/>
              </a:p>
            </c:rich>
          </c:tx>
          <c:layout>
            <c:manualLayout>
              <c:xMode val="edge"/>
              <c:yMode val="edge"/>
              <c:x val="4.5818694200406837E-2"/>
              <c:y val="0.39236688681622361"/>
            </c:manualLayout>
          </c:layout>
        </c:title>
        <c:numFmt formatCode="0.0_ " sourceLinked="1"/>
        <c:majorTickMark val="none"/>
        <c:tickLblPos val="nextTo"/>
        <c:crossAx val="150069632"/>
        <c:crosses val="autoZero"/>
        <c:crossBetween val="midCat"/>
        <c:dispUnits>
          <c:builtInUnit val="tenThousands"/>
          <c:dispUnitsLbl>
            <c:layout>
              <c:manualLayout>
                <c:xMode val="edge"/>
                <c:yMode val="edge"/>
                <c:x val="0.11491328505462022"/>
                <c:y val="9.5378919416599234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26"/>
  <c:chart>
    <c:title/>
    <c:plotArea>
      <c:layout/>
      <c:scatterChart>
        <c:scatterStyle val="lineMarker"/>
        <c:ser>
          <c:idx val="0"/>
          <c:order val="0"/>
          <c:tx>
            <c:strRef>
              <c:f>[Q移動.xlsx]Sheet1!$D$4</c:f>
              <c:strCache>
                <c:ptCount val="1"/>
                <c:pt idx="0">
                  <c:v>中心周波数　2.5T-106.35MHｚ</c:v>
                </c:pt>
              </c:strCache>
            </c:strRef>
          </c:tx>
          <c:spPr>
            <a:ln w="66675">
              <a:noFill/>
            </a:ln>
          </c:spPr>
          <c:xVal>
            <c:numRef>
              <c:f>[Q移動.xlsx]Sheet1!$C$5:$C$22</c:f>
              <c:numCache>
                <c:formatCode>General</c:formatCode>
                <c:ptCount val="18"/>
                <c:pt idx="0">
                  <c:v>65.38</c:v>
                </c:pt>
                <c:pt idx="1">
                  <c:v>64.819999999999993</c:v>
                </c:pt>
                <c:pt idx="2">
                  <c:v>63.720000000000013</c:v>
                </c:pt>
                <c:pt idx="3">
                  <c:v>62.63</c:v>
                </c:pt>
                <c:pt idx="4">
                  <c:v>62.09</c:v>
                </c:pt>
                <c:pt idx="5">
                  <c:v>61.03</c:v>
                </c:pt>
                <c:pt idx="6">
                  <c:v>59.99</c:v>
                </c:pt>
                <c:pt idx="7">
                  <c:v>58.46</c:v>
                </c:pt>
                <c:pt idx="8">
                  <c:v>57.47</c:v>
                </c:pt>
                <c:pt idx="9">
                  <c:v>55.05</c:v>
                </c:pt>
                <c:pt idx="10">
                  <c:v>52.28</c:v>
                </c:pt>
                <c:pt idx="11">
                  <c:v>50.07</c:v>
                </c:pt>
                <c:pt idx="12">
                  <c:v>46.339999999999996</c:v>
                </c:pt>
                <c:pt idx="13">
                  <c:v>42.160000000000011</c:v>
                </c:pt>
                <c:pt idx="14">
                  <c:v>36.75</c:v>
                </c:pt>
                <c:pt idx="15">
                  <c:v>13.19</c:v>
                </c:pt>
                <c:pt idx="16">
                  <c:v>9.43</c:v>
                </c:pt>
                <c:pt idx="17">
                  <c:v>1.43</c:v>
                </c:pt>
              </c:numCache>
            </c:numRef>
          </c:xVal>
          <c:yVal>
            <c:numRef>
              <c:f>[Q移動.xlsx]Sheet1!$D$5:$D$22</c:f>
              <c:numCache>
                <c:formatCode>General</c:formatCode>
                <c:ptCount val="18"/>
                <c:pt idx="0">
                  <c:v>106.35</c:v>
                </c:pt>
                <c:pt idx="1">
                  <c:v>106.39</c:v>
                </c:pt>
                <c:pt idx="2">
                  <c:v>106.39</c:v>
                </c:pt>
                <c:pt idx="3">
                  <c:v>106.42</c:v>
                </c:pt>
                <c:pt idx="4">
                  <c:v>106.42</c:v>
                </c:pt>
                <c:pt idx="5">
                  <c:v>106.42</c:v>
                </c:pt>
                <c:pt idx="6">
                  <c:v>106.44000000000015</c:v>
                </c:pt>
                <c:pt idx="7">
                  <c:v>106.44000000000015</c:v>
                </c:pt>
                <c:pt idx="8">
                  <c:v>106.45</c:v>
                </c:pt>
                <c:pt idx="9">
                  <c:v>106.46000000000002</c:v>
                </c:pt>
                <c:pt idx="10">
                  <c:v>106.47</c:v>
                </c:pt>
                <c:pt idx="11">
                  <c:v>106.49000000000002</c:v>
                </c:pt>
                <c:pt idx="12">
                  <c:v>106.53</c:v>
                </c:pt>
                <c:pt idx="13">
                  <c:v>106.55</c:v>
                </c:pt>
                <c:pt idx="14">
                  <c:v>106.45</c:v>
                </c:pt>
                <c:pt idx="15">
                  <c:v>106.55</c:v>
                </c:pt>
                <c:pt idx="16">
                  <c:v>106.55</c:v>
                </c:pt>
                <c:pt idx="17">
                  <c:v>106.59</c:v>
                </c:pt>
              </c:numCache>
            </c:numRef>
          </c:yVal>
        </c:ser>
        <c:axId val="150133376"/>
        <c:axId val="150139648"/>
      </c:scatterChart>
      <c:valAx>
        <c:axId val="150133376"/>
        <c:scaling>
          <c:orientation val="maxMin"/>
        </c:scaling>
        <c:axPos val="b"/>
        <c:title>
          <c:tx>
            <c:rich>
              <a:bodyPr/>
              <a:lstStyle/>
              <a:p>
                <a:pPr>
                  <a:defRPr/>
                </a:pPr>
                <a:r>
                  <a:rPr lang="ja-JP"/>
                  <a:t>温度</a:t>
                </a:r>
                <a:r>
                  <a:rPr lang="en-US"/>
                  <a:t>K</a:t>
                </a:r>
                <a:endParaRPr lang="ja-JP"/>
              </a:p>
            </c:rich>
          </c:tx>
        </c:title>
        <c:numFmt formatCode="General" sourceLinked="1"/>
        <c:majorTickMark val="none"/>
        <c:tickLblPos val="nextTo"/>
        <c:crossAx val="150139648"/>
        <c:crosses val="autoZero"/>
        <c:crossBetween val="midCat"/>
      </c:valAx>
      <c:valAx>
        <c:axId val="150139648"/>
        <c:scaling>
          <c:orientation val="minMax"/>
        </c:scaling>
        <c:axPos val="r"/>
        <c:majorGridlines/>
        <c:title>
          <c:tx>
            <c:rich>
              <a:bodyPr rot="0" vert="horz"/>
              <a:lstStyle/>
              <a:p>
                <a:pPr>
                  <a:defRPr/>
                </a:pPr>
                <a:r>
                  <a:rPr lang="ja-JP"/>
                  <a:t>中心周波数</a:t>
                </a:r>
                <a:endParaRPr lang="en-US"/>
              </a:p>
              <a:p>
                <a:pPr>
                  <a:defRPr/>
                </a:pPr>
                <a:r>
                  <a:rPr lang="en-US"/>
                  <a:t>MHz</a:t>
                </a:r>
                <a:endParaRPr lang="ja-JP"/>
              </a:p>
            </c:rich>
          </c:tx>
        </c:title>
        <c:numFmt formatCode="General" sourceLinked="1"/>
        <c:majorTickMark val="none"/>
        <c:tickLblPos val="nextTo"/>
        <c:crossAx val="150133376"/>
        <c:crosses val="autoZero"/>
        <c:crossBetween val="midCat"/>
      </c:valAx>
    </c:plotArea>
    <c:plotVisOnly val="1"/>
  </c:chart>
  <c:txPr>
    <a:bodyPr/>
    <a:lstStyle/>
    <a:p>
      <a:pPr>
        <a:defRPr sz="1800"/>
      </a:pPr>
      <a:endParaRPr lang="ja-JP"/>
    </a:p>
  </c:txPr>
  <c:externalData r:id="rId1"/>
</c:chartSpace>
</file>

<file path=ppt/diagrams/_rels/data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7E7283AA-DCD0-45B8-B8A9-E0451D6E5726}">
      <dgm:prSet phldrT="[テキスト]"/>
      <dgm:spPr/>
      <dgm:t>
        <a:bodyPr/>
        <a:lstStyle/>
        <a:p>
          <a:r>
            <a:rPr kumimoji="1" lang="en-US" altLang="ja-JP" dirty="0" smtClean="0"/>
            <a:t>1</a:t>
          </a:r>
          <a:endParaRPr kumimoji="1" lang="ja-JP" altLang="en-US" dirty="0"/>
        </a:p>
      </dgm:t>
    </dgm:pt>
    <dgm:pt modelId="{A831400E-EAA2-4AC2-BD96-939ECEAEAE59}" type="parTrans" cxnId="{CE566F6C-A7B2-46AE-B4F6-0ECD81D996FA}">
      <dgm:prSet/>
      <dgm:spPr/>
      <dgm:t>
        <a:bodyPr/>
        <a:lstStyle/>
        <a:p>
          <a:endParaRPr kumimoji="1" lang="ja-JP" altLang="en-US"/>
        </a:p>
      </dgm:t>
    </dgm:pt>
    <dgm:pt modelId="{A76F2E7E-0F24-452E-A247-4D5A6CF4C21F}" type="sibTrans" cxnId="{CE566F6C-A7B2-46AE-B4F6-0ECD81D996FA}">
      <dgm:prSet/>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BFDFD30D-DC88-44AD-AFD1-B33F3684E6B0}">
      <dgm:prSet phldrT="[テキスト]"/>
      <dgm:spPr/>
      <dgm:t>
        <a:bodyPr/>
        <a:lstStyle/>
        <a:p>
          <a:r>
            <a:rPr kumimoji="1" lang="en-US" altLang="ja-JP" dirty="0" smtClean="0"/>
            <a:t>3</a:t>
          </a:r>
          <a:endParaRPr kumimoji="1" lang="ja-JP" altLang="en-US" dirty="0"/>
        </a:p>
      </dgm:t>
    </dgm:pt>
    <dgm:pt modelId="{E5C83B11-1812-4D28-BF28-1DE50A07DC48}" type="parTrans" cxnId="{63812222-8CD4-4FC2-AD17-92669C42DE30}">
      <dgm:prSet/>
      <dgm:spPr/>
      <dgm:t>
        <a:bodyPr/>
        <a:lstStyle/>
        <a:p>
          <a:endParaRPr kumimoji="1" lang="ja-JP" altLang="en-US"/>
        </a:p>
      </dgm:t>
    </dgm:pt>
    <dgm:pt modelId="{6A6CFDE7-193B-4CBC-89CE-240050F5E97D}" type="sibTrans" cxnId="{63812222-8CD4-4FC2-AD17-92669C42DE30}">
      <dgm:prSet/>
      <dgm:spPr/>
      <dgm:t>
        <a:bodyPr/>
        <a:lstStyle/>
        <a:p>
          <a:endParaRPr kumimoji="1" lang="ja-JP" altLang="en-US"/>
        </a:p>
      </dgm:t>
    </dgm:pt>
    <dgm:pt modelId="{F9F65691-D3DE-4008-BF12-2A038509F176}">
      <dgm:prSet/>
      <dgm:spPr/>
      <dgm:t>
        <a:bodyPr/>
        <a:lstStyle/>
        <a:p>
          <a:r>
            <a:rPr kumimoji="1" lang="ja-JP" altLang="en-US" dirty="0" smtClean="0"/>
            <a:t>偏極標的とは</a:t>
          </a:r>
          <a:r>
            <a:rPr kumimoji="1" lang="en-US" altLang="ja-JP" dirty="0" smtClean="0"/>
            <a:t>	</a:t>
          </a:r>
          <a:endParaRPr kumimoji="1" lang="ja-JP" altLang="en-US" dirty="0"/>
        </a:p>
      </dgm:t>
    </dgm:pt>
    <dgm:pt modelId="{B4D52F81-2B3C-4E85-8EA1-128DF5725ADE}" type="parTrans" cxnId="{B28AEAA1-D985-4F07-8AFD-132884EE8500}">
      <dgm:prSet/>
      <dgm:spPr/>
      <dgm:t>
        <a:bodyPr/>
        <a:lstStyle/>
        <a:p>
          <a:endParaRPr kumimoji="1" lang="ja-JP" altLang="en-US"/>
        </a:p>
      </dgm:t>
    </dgm:pt>
    <dgm:pt modelId="{3BAABD4C-B8BA-4028-8E57-E7A11F859F5B}" type="sibTrans" cxnId="{B28AEAA1-D985-4F07-8AFD-132884EE8500}">
      <dgm:prSet/>
      <dgm:spPr/>
      <dgm:t>
        <a:bodyPr/>
        <a:lstStyle/>
        <a:p>
          <a:endParaRPr kumimoji="1" lang="ja-JP" altLang="en-US"/>
        </a:p>
      </dgm:t>
    </dgm:pt>
    <dgm:pt modelId="{A89FFAEC-EFAC-47B3-BFA8-8434209B4F1E}">
      <dgm:prSet/>
      <dgm:spPr/>
      <dgm:t>
        <a:bodyPr/>
        <a:lstStyle/>
        <a:p>
          <a:r>
            <a:rPr kumimoji="1" lang="ja-JP" altLang="en-US" dirty="0" smtClean="0"/>
            <a:t>世界の偏極記録と比較</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93FCE770-2501-4ADB-88AF-5BC85B5023A4}">
      <dgm:prSet/>
      <dgm:spPr/>
      <dgm:t>
        <a:bodyPr/>
        <a:lstStyle/>
        <a:p>
          <a:r>
            <a:rPr kumimoji="1" lang="ja-JP" altLang="en-US" dirty="0" smtClean="0"/>
            <a:t>山形の偏極システムの検証</a:t>
          </a:r>
          <a:endParaRPr kumimoji="1" lang="ja-JP" altLang="en-US" dirty="0"/>
        </a:p>
      </dgm:t>
    </dgm:pt>
    <dgm:pt modelId="{B6D88F7C-BEA0-4615-8D3B-7D76A7724D04}" type="parTrans" cxnId="{16ADE3CF-D552-4CA5-AC98-30EFD0AD0C68}">
      <dgm:prSet/>
      <dgm:spPr/>
      <dgm:t>
        <a:bodyPr/>
        <a:lstStyle/>
        <a:p>
          <a:endParaRPr kumimoji="1" lang="ja-JP" altLang="en-US"/>
        </a:p>
      </dgm:t>
    </dgm:pt>
    <dgm:pt modelId="{05AEDA1D-2E3A-4BCE-BE7F-F6EAB4D49E90}" type="sibTrans" cxnId="{16ADE3CF-D552-4CA5-AC98-30EFD0AD0C68}">
      <dgm:prSet/>
      <dgm:spPr/>
      <dgm:t>
        <a:bodyPr/>
        <a:lstStyle/>
        <a:p>
          <a:endParaRPr kumimoji="1" lang="ja-JP" altLang="en-US"/>
        </a:p>
      </dgm:t>
    </dgm:pt>
    <dgm:pt modelId="{EC586CD2-131D-4F6A-A187-6F51C289FA42}">
      <dgm:prSet/>
      <dgm:spPr/>
      <dgm:t>
        <a:bodyPr/>
        <a:lstStyle/>
        <a:p>
          <a:r>
            <a:rPr kumimoji="1" lang="en-US" altLang="ja-JP" dirty="0" smtClean="0"/>
            <a:t>4</a:t>
          </a:r>
          <a:endParaRPr kumimoji="1" lang="ja-JP" altLang="en-US" dirty="0"/>
        </a:p>
      </dgm:t>
    </dgm:pt>
    <dgm:pt modelId="{FCF0CC4D-E9EF-4738-899E-7939ACDC0BB9}" type="parTrans" cxnId="{9528F080-969B-496A-B0F8-09FE1F7E0DD1}">
      <dgm:prSet/>
      <dgm:spPr/>
    </dgm:pt>
    <dgm:pt modelId="{C51C1890-5A3D-44CA-B14C-C05B3C54A268}" type="sibTrans" cxnId="{9528F080-969B-496A-B0F8-09FE1F7E0DD1}">
      <dgm:prSet/>
      <dgm:spPr/>
    </dgm:pt>
    <dgm:pt modelId="{62C78628-E39E-4367-B1E8-B1822EAAD836}">
      <dgm:prSet/>
      <dgm:spPr/>
      <dgm:t>
        <a:bodyPr/>
        <a:lstStyle/>
        <a:p>
          <a:r>
            <a:rPr kumimoji="1" lang="ja-JP" altLang="en-US" dirty="0" smtClean="0"/>
            <a:t>システムの改良</a:t>
          </a:r>
          <a:endParaRPr kumimoji="1" lang="ja-JP" altLang="en-US" dirty="0"/>
        </a:p>
      </dgm:t>
    </dgm:pt>
    <dgm:pt modelId="{BD674422-7FE5-457C-8AAD-D3B3E9757BB1}" type="parTrans" cxnId="{FF0B3537-7BC8-42B6-A8A0-5C748A44FAB6}">
      <dgm:prSet/>
      <dgm:spPr/>
    </dgm:pt>
    <dgm:pt modelId="{D5DF300D-F1CC-49AF-A03E-45DED6EC9FF4}" type="sibTrans" cxnId="{FF0B3537-7BC8-42B6-A8A0-5C748A44FAB6}">
      <dgm:prSet/>
      <dgm:spPr/>
    </dgm:pt>
    <dgm:pt modelId="{20DC4A90-C95F-41F8-9DBD-9A481B9F096E}" type="pres">
      <dgm:prSet presAssocID="{16818C91-438D-47BC-B9A2-A36CC52F84C9}" presName="linearFlow" presStyleCnt="0">
        <dgm:presLayoutVars>
          <dgm:dir/>
          <dgm:animLvl val="lvl"/>
          <dgm:resizeHandles val="exact"/>
        </dgm:presLayoutVars>
      </dgm:prSet>
      <dgm:spPr/>
    </dgm:pt>
    <dgm:pt modelId="{927D2176-D0E3-44B5-8E68-1170EC474437}" type="pres">
      <dgm:prSet presAssocID="{7E7283AA-DCD0-45B8-B8A9-E0451D6E5726}" presName="composite" presStyleCnt="0"/>
      <dgm:spPr/>
    </dgm:pt>
    <dgm:pt modelId="{FA7C0E8B-272E-4DD6-A704-1BFCA551EB9A}" type="pres">
      <dgm:prSet presAssocID="{7E7283AA-DCD0-45B8-B8A9-E0451D6E5726}" presName="parentText" presStyleLbl="alignNode1" presStyleIdx="0" presStyleCnt="4">
        <dgm:presLayoutVars>
          <dgm:chMax val="1"/>
          <dgm:bulletEnabled val="1"/>
        </dgm:presLayoutVars>
      </dgm:prSet>
      <dgm:spPr/>
      <dgm:t>
        <a:bodyPr/>
        <a:lstStyle/>
        <a:p>
          <a:endParaRPr kumimoji="1" lang="ja-JP" altLang="en-US"/>
        </a:p>
      </dgm:t>
    </dgm:pt>
    <dgm:pt modelId="{AD898FBC-CFEC-4D85-9552-C4F3B5C4C7FD}" type="pres">
      <dgm:prSet presAssocID="{7E7283AA-DCD0-45B8-B8A9-E0451D6E5726}" presName="descendantText" presStyleLbl="alignAcc1" presStyleIdx="0" presStyleCnt="4">
        <dgm:presLayoutVars>
          <dgm:bulletEnabled val="1"/>
        </dgm:presLayoutVars>
      </dgm:prSet>
      <dgm:spPr/>
      <dgm:t>
        <a:bodyPr/>
        <a:lstStyle/>
        <a:p>
          <a:endParaRPr kumimoji="1" lang="ja-JP" altLang="en-US"/>
        </a:p>
      </dgm:t>
    </dgm:pt>
    <dgm:pt modelId="{844A24DE-BD2A-46C4-A181-8DF4A254863F}" type="pres">
      <dgm:prSet presAssocID="{A76F2E7E-0F24-452E-A247-4D5A6CF4C21F}" presName="sp" presStyleCnt="0"/>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1" presStyleCnt="4">
        <dgm:presLayoutVars>
          <dgm:chMax val="1"/>
          <dgm:bulletEnabled val="1"/>
        </dgm:presLayoutVars>
      </dgm:prSet>
      <dgm:spPr/>
    </dgm:pt>
    <dgm:pt modelId="{408F548F-5FDC-4E96-9C7E-5EAFA8C4D737}" type="pres">
      <dgm:prSet presAssocID="{8F549CDB-EDCD-4C2A-8B50-847E21E1B92B}" presName="descendantText" presStyleLbl="alignAcc1" presStyleIdx="1" presStyleCnt="4">
        <dgm:presLayoutVars>
          <dgm:bulletEnabled val="1"/>
        </dgm:presLayoutVars>
      </dgm:prSet>
      <dgm:spPr/>
      <dgm:t>
        <a:bodyPr/>
        <a:lstStyle/>
        <a:p>
          <a:endParaRPr kumimoji="1" lang="ja-JP" altLang="en-US"/>
        </a:p>
      </dgm:t>
    </dgm:pt>
    <dgm:pt modelId="{8D528104-0803-4DBE-A337-89685812770D}" type="pres">
      <dgm:prSet presAssocID="{6715BB89-9DB7-4C9A-A6EA-EC4BEB097D1B}" presName="sp" presStyleCnt="0"/>
      <dgm:spPr/>
    </dgm:pt>
    <dgm:pt modelId="{E54BDD60-4BE6-4BBB-9F47-CD3BCEFB7330}" type="pres">
      <dgm:prSet presAssocID="{BFDFD30D-DC88-44AD-AFD1-B33F3684E6B0}" presName="composite" presStyleCnt="0"/>
      <dgm:spPr/>
    </dgm:pt>
    <dgm:pt modelId="{8A7C33ED-626B-4A09-B2CD-53A61A65ED29}" type="pres">
      <dgm:prSet presAssocID="{BFDFD30D-DC88-44AD-AFD1-B33F3684E6B0}" presName="parentText" presStyleLbl="alignNode1" presStyleIdx="2" presStyleCnt="4">
        <dgm:presLayoutVars>
          <dgm:chMax val="1"/>
          <dgm:bulletEnabled val="1"/>
        </dgm:presLayoutVars>
      </dgm:prSet>
      <dgm:spPr/>
      <dgm:t>
        <a:bodyPr/>
        <a:lstStyle/>
        <a:p>
          <a:endParaRPr kumimoji="1" lang="ja-JP" altLang="en-US"/>
        </a:p>
      </dgm:t>
    </dgm:pt>
    <dgm:pt modelId="{A5279293-C507-481B-AAF1-1008A4AB2488}" type="pres">
      <dgm:prSet presAssocID="{BFDFD30D-DC88-44AD-AFD1-B33F3684E6B0}" presName="descendantText" presStyleLbl="alignAcc1" presStyleIdx="2" presStyleCnt="4">
        <dgm:presLayoutVars>
          <dgm:bulletEnabled val="1"/>
        </dgm:presLayoutVars>
      </dgm:prSet>
      <dgm:spPr/>
      <dgm:t>
        <a:bodyPr/>
        <a:lstStyle/>
        <a:p>
          <a:endParaRPr kumimoji="1" lang="ja-JP" altLang="en-US"/>
        </a:p>
      </dgm:t>
    </dgm:pt>
    <dgm:pt modelId="{4E60A6F3-305E-46D3-AA8B-97D6A912EFD9}" type="pres">
      <dgm:prSet presAssocID="{6A6CFDE7-193B-4CBC-89CE-240050F5E97D}" presName="sp" presStyleCnt="0"/>
      <dgm:spPr/>
    </dgm:pt>
    <dgm:pt modelId="{FFA79062-BD5D-4AE7-AC58-77A017B64FAC}" type="pres">
      <dgm:prSet presAssocID="{EC586CD2-131D-4F6A-A187-6F51C289FA42}" presName="composite" presStyleCnt="0"/>
      <dgm:spPr/>
    </dgm:pt>
    <dgm:pt modelId="{F190F018-9460-46A3-A0BE-BFA47DD5203A}" type="pres">
      <dgm:prSet presAssocID="{EC586CD2-131D-4F6A-A187-6F51C289FA42}" presName="parentText" presStyleLbl="alignNode1" presStyleIdx="3" presStyleCnt="4">
        <dgm:presLayoutVars>
          <dgm:chMax val="1"/>
          <dgm:bulletEnabled val="1"/>
        </dgm:presLayoutVars>
      </dgm:prSet>
      <dgm:spPr/>
      <dgm:t>
        <a:bodyPr/>
        <a:lstStyle/>
        <a:p>
          <a:endParaRPr kumimoji="1" lang="ja-JP" altLang="en-US"/>
        </a:p>
      </dgm:t>
    </dgm:pt>
    <dgm:pt modelId="{E118269E-B201-4EA9-BA9F-15EBCF1E3941}" type="pres">
      <dgm:prSet presAssocID="{EC586CD2-131D-4F6A-A187-6F51C289FA42}" presName="descendantText" presStyleLbl="alignAcc1" presStyleIdx="3" presStyleCnt="4">
        <dgm:presLayoutVars>
          <dgm:bulletEnabled val="1"/>
        </dgm:presLayoutVars>
      </dgm:prSet>
      <dgm:spPr/>
      <dgm:t>
        <a:bodyPr/>
        <a:lstStyle/>
        <a:p>
          <a:endParaRPr kumimoji="1" lang="ja-JP" altLang="en-US"/>
        </a:p>
      </dgm:t>
    </dgm:pt>
  </dgm:ptLst>
  <dgm:cxnLst>
    <dgm:cxn modelId="{16ADE3CF-D552-4CA5-AC98-30EFD0AD0C68}" srcId="{BFDFD30D-DC88-44AD-AFD1-B33F3684E6B0}" destId="{93FCE770-2501-4ADB-88AF-5BC85B5023A4}" srcOrd="0" destOrd="0" parTransId="{B6D88F7C-BEA0-4615-8D3B-7D76A7724D04}" sibTransId="{05AEDA1D-2E3A-4BCE-BE7F-F6EAB4D49E90}"/>
    <dgm:cxn modelId="{D0635BD8-D7B8-43A6-BB55-99F8F018DA22}" type="presOf" srcId="{93FCE770-2501-4ADB-88AF-5BC85B5023A4}" destId="{A5279293-C507-481B-AAF1-1008A4AB2488}" srcOrd="0" destOrd="0" presId="urn:microsoft.com/office/officeart/2005/8/layout/chevron2"/>
    <dgm:cxn modelId="{D5DD0796-08FC-4E5F-B340-7C33ED50AA0D}" type="presOf" srcId="{A89FFAEC-EFAC-47B3-BFA8-8434209B4F1E}" destId="{408F548F-5FDC-4E96-9C7E-5EAFA8C4D737}" srcOrd="0" destOrd="0" presId="urn:microsoft.com/office/officeart/2005/8/layout/chevron2"/>
    <dgm:cxn modelId="{AEACA241-372B-4956-AA91-0F80A1249CD4}" type="presOf" srcId="{62C78628-E39E-4367-B1E8-B1822EAAD836}" destId="{E118269E-B201-4EA9-BA9F-15EBCF1E3941}" srcOrd="0" destOrd="0" presId="urn:microsoft.com/office/officeart/2005/8/layout/chevron2"/>
    <dgm:cxn modelId="{470C955D-1C53-4C31-B347-8D2A237CFD42}" type="presOf" srcId="{16818C91-438D-47BC-B9A2-A36CC52F84C9}" destId="{20DC4A90-C95F-41F8-9DBD-9A481B9F096E}" srcOrd="0" destOrd="0" presId="urn:microsoft.com/office/officeart/2005/8/layout/chevron2"/>
    <dgm:cxn modelId="{41328735-95E4-4245-9905-C8F2CA9BB773}" type="presOf" srcId="{BFDFD30D-DC88-44AD-AFD1-B33F3684E6B0}" destId="{8A7C33ED-626B-4A09-B2CD-53A61A65ED29}" srcOrd="0" destOrd="0" presId="urn:microsoft.com/office/officeart/2005/8/layout/chevron2"/>
    <dgm:cxn modelId="{18630943-AEDA-4D09-8A9F-3DE077C2299E}" type="presOf" srcId="{EC586CD2-131D-4F6A-A187-6F51C289FA42}" destId="{F190F018-9460-46A3-A0BE-BFA47DD5203A}" srcOrd="0" destOrd="0" presId="urn:microsoft.com/office/officeart/2005/8/layout/chevron2"/>
    <dgm:cxn modelId="{B28AEAA1-D985-4F07-8AFD-132884EE8500}" srcId="{7E7283AA-DCD0-45B8-B8A9-E0451D6E5726}" destId="{F9F65691-D3DE-4008-BF12-2A038509F176}" srcOrd="0" destOrd="0" parTransId="{B4D52F81-2B3C-4E85-8EA1-128DF5725ADE}" sibTransId="{3BAABD4C-B8BA-4028-8E57-E7A11F859F5B}"/>
    <dgm:cxn modelId="{63812222-8CD4-4FC2-AD17-92669C42DE30}" srcId="{16818C91-438D-47BC-B9A2-A36CC52F84C9}" destId="{BFDFD30D-DC88-44AD-AFD1-B33F3684E6B0}" srcOrd="2" destOrd="0" parTransId="{E5C83B11-1812-4D28-BF28-1DE50A07DC48}" sibTransId="{6A6CFDE7-193B-4CBC-89CE-240050F5E97D}"/>
    <dgm:cxn modelId="{9D3342E6-EA02-4E0A-8384-E3031BEE6343}" type="presOf" srcId="{7E7283AA-DCD0-45B8-B8A9-E0451D6E5726}" destId="{FA7C0E8B-272E-4DD6-A704-1BFCA551EB9A}" srcOrd="0" destOrd="0" presId="urn:microsoft.com/office/officeart/2005/8/layout/chevron2"/>
    <dgm:cxn modelId="{CE566F6C-A7B2-46AE-B4F6-0ECD81D996FA}" srcId="{16818C91-438D-47BC-B9A2-A36CC52F84C9}" destId="{7E7283AA-DCD0-45B8-B8A9-E0451D6E5726}" srcOrd="0" destOrd="0" parTransId="{A831400E-EAA2-4AC2-BD96-939ECEAEAE59}" sibTransId="{A76F2E7E-0F24-452E-A247-4D5A6CF4C21F}"/>
    <dgm:cxn modelId="{9528F080-969B-496A-B0F8-09FE1F7E0DD1}" srcId="{16818C91-438D-47BC-B9A2-A36CC52F84C9}" destId="{EC586CD2-131D-4F6A-A187-6F51C289FA42}" srcOrd="3" destOrd="0" parTransId="{FCF0CC4D-E9EF-4738-899E-7939ACDC0BB9}" sibTransId="{C51C1890-5A3D-44CA-B14C-C05B3C54A268}"/>
    <dgm:cxn modelId="{9751D1E1-6C66-4A1E-A95F-EFB8A2AE6AA9}" srcId="{8F549CDB-EDCD-4C2A-8B50-847E21E1B92B}" destId="{A89FFAEC-EFAC-47B3-BFA8-8434209B4F1E}" srcOrd="0" destOrd="0" parTransId="{1E13E016-07F3-4567-92B4-7560204C034B}" sibTransId="{19C46AE9-9FF8-4CAB-8F27-D417E3CBF4C8}"/>
    <dgm:cxn modelId="{FF24FE18-F72C-4E73-B191-A224FB429204}" type="presOf" srcId="{8F549CDB-EDCD-4C2A-8B50-847E21E1B92B}" destId="{AC665C6B-3C9E-4852-91B1-795D65CCCC6F}" srcOrd="0" destOrd="0" presId="urn:microsoft.com/office/officeart/2005/8/layout/chevron2"/>
    <dgm:cxn modelId="{FF0B3537-7BC8-42B6-A8A0-5C748A44FAB6}" srcId="{EC586CD2-131D-4F6A-A187-6F51C289FA42}" destId="{62C78628-E39E-4367-B1E8-B1822EAAD836}" srcOrd="0" destOrd="0" parTransId="{BD674422-7FE5-457C-8AAD-D3B3E9757BB1}" sibTransId="{D5DF300D-F1CC-49AF-A03E-45DED6EC9FF4}"/>
    <dgm:cxn modelId="{B4D353FC-042A-4575-AF06-D82D211C12D7}" srcId="{16818C91-438D-47BC-B9A2-A36CC52F84C9}" destId="{8F549CDB-EDCD-4C2A-8B50-847E21E1B92B}" srcOrd="1" destOrd="0" parTransId="{957750AC-BA27-4F5A-BD03-9EF4057F82AF}" sibTransId="{6715BB89-9DB7-4C9A-A6EA-EC4BEB097D1B}"/>
    <dgm:cxn modelId="{F4919E43-6095-45BB-91F0-4043D754D94C}" type="presOf" srcId="{F9F65691-D3DE-4008-BF12-2A038509F176}" destId="{AD898FBC-CFEC-4D85-9552-C4F3B5C4C7FD}" srcOrd="0" destOrd="0" presId="urn:microsoft.com/office/officeart/2005/8/layout/chevron2"/>
    <dgm:cxn modelId="{FC8D471F-3B02-4A40-A89F-7E583A2BDE76}" type="presParOf" srcId="{20DC4A90-C95F-41F8-9DBD-9A481B9F096E}" destId="{927D2176-D0E3-44B5-8E68-1170EC474437}" srcOrd="0" destOrd="0" presId="urn:microsoft.com/office/officeart/2005/8/layout/chevron2"/>
    <dgm:cxn modelId="{40289E01-D64A-4CC2-AE12-025D40A8956B}" type="presParOf" srcId="{927D2176-D0E3-44B5-8E68-1170EC474437}" destId="{FA7C0E8B-272E-4DD6-A704-1BFCA551EB9A}" srcOrd="0" destOrd="0" presId="urn:microsoft.com/office/officeart/2005/8/layout/chevron2"/>
    <dgm:cxn modelId="{6DF96E85-6658-4861-812E-A9853AAC6A26}" type="presParOf" srcId="{927D2176-D0E3-44B5-8E68-1170EC474437}" destId="{AD898FBC-CFEC-4D85-9552-C4F3B5C4C7FD}" srcOrd="1" destOrd="0" presId="urn:microsoft.com/office/officeart/2005/8/layout/chevron2"/>
    <dgm:cxn modelId="{D295B5BB-96C7-4509-A63D-5EEA263F8A27}" type="presParOf" srcId="{20DC4A90-C95F-41F8-9DBD-9A481B9F096E}" destId="{844A24DE-BD2A-46C4-A181-8DF4A254863F}" srcOrd="1" destOrd="0" presId="urn:microsoft.com/office/officeart/2005/8/layout/chevron2"/>
    <dgm:cxn modelId="{D87E4037-A6FA-486E-AD6B-ACCBCF7627FC}" type="presParOf" srcId="{20DC4A90-C95F-41F8-9DBD-9A481B9F096E}" destId="{FDF19CCD-A895-432A-A96B-CE1B49C9A206}" srcOrd="2" destOrd="0" presId="urn:microsoft.com/office/officeart/2005/8/layout/chevron2"/>
    <dgm:cxn modelId="{67480CE7-A768-4100-B192-B5E052775F12}" type="presParOf" srcId="{FDF19CCD-A895-432A-A96B-CE1B49C9A206}" destId="{AC665C6B-3C9E-4852-91B1-795D65CCCC6F}" srcOrd="0" destOrd="0" presId="urn:microsoft.com/office/officeart/2005/8/layout/chevron2"/>
    <dgm:cxn modelId="{415D50BC-715B-486C-AB6F-8770990EA7F0}" type="presParOf" srcId="{FDF19CCD-A895-432A-A96B-CE1B49C9A206}" destId="{408F548F-5FDC-4E96-9C7E-5EAFA8C4D737}" srcOrd="1" destOrd="0" presId="urn:microsoft.com/office/officeart/2005/8/layout/chevron2"/>
    <dgm:cxn modelId="{99847D35-A103-4995-B489-CCEB663BE2FF}" type="presParOf" srcId="{20DC4A90-C95F-41F8-9DBD-9A481B9F096E}" destId="{8D528104-0803-4DBE-A337-89685812770D}" srcOrd="3" destOrd="0" presId="urn:microsoft.com/office/officeart/2005/8/layout/chevron2"/>
    <dgm:cxn modelId="{EF84777E-264F-46C3-8221-CC94214339A2}" type="presParOf" srcId="{20DC4A90-C95F-41F8-9DBD-9A481B9F096E}" destId="{E54BDD60-4BE6-4BBB-9F47-CD3BCEFB7330}" srcOrd="4" destOrd="0" presId="urn:microsoft.com/office/officeart/2005/8/layout/chevron2"/>
    <dgm:cxn modelId="{FC3990A7-1E4F-496B-83AF-764B6EB99F97}" type="presParOf" srcId="{E54BDD60-4BE6-4BBB-9F47-CD3BCEFB7330}" destId="{8A7C33ED-626B-4A09-B2CD-53A61A65ED29}" srcOrd="0" destOrd="0" presId="urn:microsoft.com/office/officeart/2005/8/layout/chevron2"/>
    <dgm:cxn modelId="{B7F34AB1-8C62-42E9-89E0-36CF6D3CE9F3}" type="presParOf" srcId="{E54BDD60-4BE6-4BBB-9F47-CD3BCEFB7330}" destId="{A5279293-C507-481B-AAF1-1008A4AB2488}" srcOrd="1" destOrd="0" presId="urn:microsoft.com/office/officeart/2005/8/layout/chevron2"/>
    <dgm:cxn modelId="{55593E72-AD4C-4696-A3B9-A8C84503F74C}" type="presParOf" srcId="{20DC4A90-C95F-41F8-9DBD-9A481B9F096E}" destId="{4E60A6F3-305E-46D3-AA8B-97D6A912EFD9}" srcOrd="5" destOrd="0" presId="urn:microsoft.com/office/officeart/2005/8/layout/chevron2"/>
    <dgm:cxn modelId="{7F67A931-A729-487C-BFCF-71B88C838813}" type="presParOf" srcId="{20DC4A90-C95F-41F8-9DBD-9A481B9F096E}" destId="{FFA79062-BD5D-4AE7-AC58-77A017B64FAC}" srcOrd="6" destOrd="0" presId="urn:microsoft.com/office/officeart/2005/8/layout/chevron2"/>
    <dgm:cxn modelId="{0EF608B7-3369-40D5-91A8-27EF5BC34E13}" type="presParOf" srcId="{FFA79062-BD5D-4AE7-AC58-77A017B64FAC}" destId="{F190F018-9460-46A3-A0BE-BFA47DD5203A}" srcOrd="0" destOrd="0" presId="urn:microsoft.com/office/officeart/2005/8/layout/chevron2"/>
    <dgm:cxn modelId="{13969FA8-6613-4F1B-8132-6460584C5B0D}" type="presParOf" srcId="{FFA79062-BD5D-4AE7-AC58-77A017B64FAC}" destId="{E118269E-B201-4EA9-BA9F-15EBCF1E3941}" srcOrd="1" destOrd="0" presId="urn:microsoft.com/office/officeart/2005/8/layout/chevron2"/>
  </dgm:cxnLst>
  <dgm:bg/>
  <dgm:whole/>
</dgm:dataModel>
</file>

<file path=ppt/diagrams/data2.xml><?xml version="1.0" encoding="utf-8"?>
<dgm:dataModel xmlns:dgm="http://schemas.openxmlformats.org/drawingml/2006/diagram" xmlns:a="http://schemas.openxmlformats.org/drawingml/2006/main">
  <dgm:ptLst>
    <dgm:pt modelId="{C7F7DA03-1397-4E38-B7B4-966FAA4915B5}"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3A510AA8-B54D-4087-BA6D-CE0CC8EC1A3A}">
      <dgm:prSet phldrT="[テキスト]"/>
      <dgm:spPr/>
      <dgm:t>
        <a:bodyPr/>
        <a:lstStyle/>
        <a:p>
          <a:r>
            <a:rPr kumimoji="1" lang="en-US" altLang="ja-JP" dirty="0" smtClean="0"/>
            <a:t>1</a:t>
          </a:r>
          <a:endParaRPr kumimoji="1" lang="ja-JP" altLang="en-US" dirty="0"/>
        </a:p>
      </dgm:t>
    </dgm:pt>
    <dgm:pt modelId="{318FC146-24D1-4454-9D31-43CD56C03C32}" type="parTrans" cxnId="{1C87395A-83AF-483F-B79A-24F568E3E8AD}">
      <dgm:prSet/>
      <dgm:spPr/>
      <dgm:t>
        <a:bodyPr/>
        <a:lstStyle/>
        <a:p>
          <a:endParaRPr kumimoji="1" lang="ja-JP" altLang="en-US"/>
        </a:p>
      </dgm:t>
    </dgm:pt>
    <dgm:pt modelId="{65BC8F92-5415-404F-BD44-7ED7B171ED29}" type="sibTrans" cxnId="{1C87395A-83AF-483F-B79A-24F568E3E8AD}">
      <dgm:prSet/>
      <dgm:spPr/>
      <dgm:t>
        <a:bodyPr/>
        <a:lstStyle/>
        <a:p>
          <a:endParaRPr kumimoji="1" lang="ja-JP" altLang="en-US"/>
        </a:p>
      </dgm:t>
    </dgm:pt>
    <dgm:pt modelId="{9EBC151F-454D-44C6-9FC5-13C74727EAB3}">
      <dgm:prSet phldrT="[テキスト]"/>
      <dgm:spPr/>
      <dgm:t>
        <a:bodyPr/>
        <a:lstStyle/>
        <a:p>
          <a:r>
            <a:rPr kumimoji="1" lang="ja-JP" altLang="en-US" dirty="0" smtClean="0"/>
            <a:t>偏極標的概要</a:t>
          </a:r>
          <a:endParaRPr kumimoji="1" lang="ja-JP" altLang="en-US" dirty="0"/>
        </a:p>
      </dgm:t>
    </dgm:pt>
    <dgm:pt modelId="{C8815C4D-B0B4-4629-B55A-D259106888A5}" type="sibTrans" cxnId="{CF1D9DB5-8C39-49A0-B164-EB6826E808F0}">
      <dgm:prSet/>
      <dgm:spPr/>
      <dgm:t>
        <a:bodyPr/>
        <a:lstStyle/>
        <a:p>
          <a:endParaRPr kumimoji="1" lang="ja-JP" altLang="en-US"/>
        </a:p>
      </dgm:t>
    </dgm:pt>
    <dgm:pt modelId="{D5EF5AD8-BD77-4071-8E76-11B25B205EFF}" type="parTrans" cxnId="{CF1D9DB5-8C39-49A0-B164-EB6826E808F0}">
      <dgm:prSet/>
      <dgm:spPr/>
      <dgm:t>
        <a:bodyPr/>
        <a:lstStyle/>
        <a:p>
          <a:endParaRPr kumimoji="1" lang="ja-JP" altLang="en-US"/>
        </a:p>
      </dgm:t>
    </dgm:pt>
    <dgm:pt modelId="{960E271E-9CE0-43E3-BFCB-31758E291CD3}" type="pres">
      <dgm:prSet presAssocID="{C7F7DA03-1397-4E38-B7B4-966FAA4915B5}" presName="linearFlow" presStyleCnt="0">
        <dgm:presLayoutVars>
          <dgm:dir/>
          <dgm:animLvl val="lvl"/>
          <dgm:resizeHandles val="exact"/>
        </dgm:presLayoutVars>
      </dgm:prSet>
      <dgm:spPr/>
    </dgm:pt>
    <dgm:pt modelId="{B34CBD90-E6D2-42BD-9DE7-8A76F7CCC740}" type="pres">
      <dgm:prSet presAssocID="{3A510AA8-B54D-4087-BA6D-CE0CC8EC1A3A}" presName="composite" presStyleCnt="0"/>
      <dgm:spPr/>
    </dgm:pt>
    <dgm:pt modelId="{5CCB31F7-E256-4D9C-9B6E-384F64A04099}" type="pres">
      <dgm:prSet presAssocID="{3A510AA8-B54D-4087-BA6D-CE0CC8EC1A3A}" presName="parentText" presStyleLbl="alignNode1" presStyleIdx="0" presStyleCnt="1">
        <dgm:presLayoutVars>
          <dgm:chMax val="1"/>
          <dgm:bulletEnabled val="1"/>
        </dgm:presLayoutVars>
      </dgm:prSet>
      <dgm:spPr/>
    </dgm:pt>
    <dgm:pt modelId="{F024E7C6-B260-41DC-9720-C88804BCC23E}" type="pres">
      <dgm:prSet presAssocID="{3A510AA8-B54D-4087-BA6D-CE0CC8EC1A3A}" presName="descendantText" presStyleLbl="alignAcc1" presStyleIdx="0" presStyleCnt="1">
        <dgm:presLayoutVars>
          <dgm:bulletEnabled val="1"/>
        </dgm:presLayoutVars>
      </dgm:prSet>
      <dgm:spPr/>
      <dgm:t>
        <a:bodyPr/>
        <a:lstStyle/>
        <a:p>
          <a:endParaRPr kumimoji="1" lang="ja-JP" altLang="en-US"/>
        </a:p>
      </dgm:t>
    </dgm:pt>
  </dgm:ptLst>
  <dgm:cxnLst>
    <dgm:cxn modelId="{57DBC650-AEBD-4C74-9E6D-D1D268DA8F20}" type="presOf" srcId="{3A510AA8-B54D-4087-BA6D-CE0CC8EC1A3A}" destId="{5CCB31F7-E256-4D9C-9B6E-384F64A04099}" srcOrd="0" destOrd="0" presId="urn:microsoft.com/office/officeart/2005/8/layout/chevron2"/>
    <dgm:cxn modelId="{49126B23-18BA-4B90-BB95-2B7BFDB3ABEE}" type="presOf" srcId="{C7F7DA03-1397-4E38-B7B4-966FAA4915B5}" destId="{960E271E-9CE0-43E3-BFCB-31758E291CD3}" srcOrd="0" destOrd="0" presId="urn:microsoft.com/office/officeart/2005/8/layout/chevron2"/>
    <dgm:cxn modelId="{4A94F816-02A2-43D2-98F8-EE760BC4AD54}" type="presOf" srcId="{9EBC151F-454D-44C6-9FC5-13C74727EAB3}" destId="{F024E7C6-B260-41DC-9720-C88804BCC23E}" srcOrd="0" destOrd="0" presId="urn:microsoft.com/office/officeart/2005/8/layout/chevron2"/>
    <dgm:cxn modelId="{CF1D9DB5-8C39-49A0-B164-EB6826E808F0}" srcId="{3A510AA8-B54D-4087-BA6D-CE0CC8EC1A3A}" destId="{9EBC151F-454D-44C6-9FC5-13C74727EAB3}" srcOrd="0" destOrd="0" parTransId="{D5EF5AD8-BD77-4071-8E76-11B25B205EFF}" sibTransId="{C8815C4D-B0B4-4629-B55A-D259106888A5}"/>
    <dgm:cxn modelId="{1C87395A-83AF-483F-B79A-24F568E3E8AD}" srcId="{C7F7DA03-1397-4E38-B7B4-966FAA4915B5}" destId="{3A510AA8-B54D-4087-BA6D-CE0CC8EC1A3A}" srcOrd="0" destOrd="0" parTransId="{318FC146-24D1-4454-9D31-43CD56C03C32}" sibTransId="{65BC8F92-5415-404F-BD44-7ED7B171ED29}"/>
    <dgm:cxn modelId="{7E3B00FD-E9BC-468A-9F09-81A1ACBB4C80}" type="presParOf" srcId="{960E271E-9CE0-43E3-BFCB-31758E291CD3}" destId="{B34CBD90-E6D2-42BD-9DE7-8A76F7CCC740}" srcOrd="0" destOrd="0" presId="urn:microsoft.com/office/officeart/2005/8/layout/chevron2"/>
    <dgm:cxn modelId="{B878285C-949F-4840-9A6B-BFB4C05BB255}" type="presParOf" srcId="{B34CBD90-E6D2-42BD-9DE7-8A76F7CCC740}" destId="{5CCB31F7-E256-4D9C-9B6E-384F64A04099}" srcOrd="0" destOrd="0" presId="urn:microsoft.com/office/officeart/2005/8/layout/chevron2"/>
    <dgm:cxn modelId="{92A03FAB-AD12-4ABA-9BEE-822FFA6F2354}" type="presParOf" srcId="{B34CBD90-E6D2-42BD-9DE7-8A76F7CCC740}" destId="{F024E7C6-B260-41DC-9720-C88804BCC23E}"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16818C91-438D-47BC-B9A2-A36CC52F84C9}" type="doc">
      <dgm:prSet loTypeId="urn:microsoft.com/office/officeart/2005/8/layout/chevron2" loCatId="list" qsTypeId="urn:microsoft.com/office/officeart/2005/8/quickstyle/simple3" qsCatId="simple" csTypeId="urn:microsoft.com/office/officeart/2005/8/colors/colorful2" csCatId="colorful" phldr="1"/>
      <dgm:spPr/>
      <dgm:t>
        <a:bodyPr/>
        <a:lstStyle/>
        <a:p>
          <a:endParaRPr kumimoji="1" lang="ja-JP" altLang="en-US"/>
        </a:p>
      </dgm:t>
    </dgm:pt>
    <dgm:pt modelId="{8F549CDB-EDCD-4C2A-8B50-847E21E1B92B}">
      <dgm:prSet phldrT="[テキスト]"/>
      <dgm:spPr/>
      <dgm:t>
        <a:bodyPr/>
        <a:lstStyle/>
        <a:p>
          <a:r>
            <a:rPr kumimoji="1" lang="en-US" altLang="ja-JP" dirty="0" smtClean="0"/>
            <a:t>2</a:t>
          </a:r>
          <a:endParaRPr kumimoji="1" lang="ja-JP" altLang="en-US" dirty="0"/>
        </a:p>
      </dgm:t>
    </dgm:pt>
    <dgm:pt modelId="{957750AC-BA27-4F5A-BD03-9EF4057F82AF}" type="parTrans" cxnId="{B4D353FC-042A-4575-AF06-D82D211C12D7}">
      <dgm:prSet/>
      <dgm:spPr/>
      <dgm:t>
        <a:bodyPr/>
        <a:lstStyle/>
        <a:p>
          <a:endParaRPr kumimoji="1" lang="ja-JP" altLang="en-US"/>
        </a:p>
      </dgm:t>
    </dgm:pt>
    <dgm:pt modelId="{6715BB89-9DB7-4C9A-A6EA-EC4BEB097D1B}" type="sibTrans" cxnId="{B4D353FC-042A-4575-AF06-D82D211C12D7}">
      <dgm:prSet/>
      <dgm:spPr/>
      <dgm:t>
        <a:bodyPr/>
        <a:lstStyle/>
        <a:p>
          <a:endParaRPr kumimoji="1" lang="ja-JP" altLang="en-US"/>
        </a:p>
      </dgm:t>
    </dgm:pt>
    <dgm:pt modelId="{A89FFAEC-EFAC-47B3-BFA8-8434209B4F1E}">
      <dgm:prSet/>
      <dgm:spPr/>
      <dgm:t>
        <a:bodyPr/>
        <a:lstStyle/>
        <a:p>
          <a:r>
            <a:rPr kumimoji="1" lang="ja-JP" altLang="en-US" dirty="0" smtClean="0"/>
            <a:t>世界の偏極記録と比較</a:t>
          </a:r>
          <a:endParaRPr kumimoji="1" lang="ja-JP" altLang="en-US" dirty="0"/>
        </a:p>
      </dgm:t>
    </dgm:pt>
    <dgm:pt modelId="{1E13E016-07F3-4567-92B4-7560204C034B}" type="parTrans" cxnId="{9751D1E1-6C66-4A1E-A95F-EFB8A2AE6AA9}">
      <dgm:prSet/>
      <dgm:spPr/>
      <dgm:t>
        <a:bodyPr/>
        <a:lstStyle/>
        <a:p>
          <a:endParaRPr kumimoji="1" lang="ja-JP" altLang="en-US"/>
        </a:p>
      </dgm:t>
    </dgm:pt>
    <dgm:pt modelId="{19C46AE9-9FF8-4CAB-8F27-D417E3CBF4C8}" type="sibTrans" cxnId="{9751D1E1-6C66-4A1E-A95F-EFB8A2AE6AA9}">
      <dgm:prSet/>
      <dgm:spPr/>
      <dgm:t>
        <a:bodyPr/>
        <a:lstStyle/>
        <a:p>
          <a:endParaRPr kumimoji="1" lang="ja-JP" altLang="en-US"/>
        </a:p>
      </dgm:t>
    </dgm:pt>
    <dgm:pt modelId="{20DC4A90-C95F-41F8-9DBD-9A481B9F096E}" type="pres">
      <dgm:prSet presAssocID="{16818C91-438D-47BC-B9A2-A36CC52F84C9}" presName="linearFlow" presStyleCnt="0">
        <dgm:presLayoutVars>
          <dgm:dir/>
          <dgm:animLvl val="lvl"/>
          <dgm:resizeHandles val="exact"/>
        </dgm:presLayoutVars>
      </dgm:prSet>
      <dgm:spPr/>
    </dgm:pt>
    <dgm:pt modelId="{FDF19CCD-A895-432A-A96B-CE1B49C9A206}" type="pres">
      <dgm:prSet presAssocID="{8F549CDB-EDCD-4C2A-8B50-847E21E1B92B}" presName="composite" presStyleCnt="0"/>
      <dgm:spPr/>
    </dgm:pt>
    <dgm:pt modelId="{AC665C6B-3C9E-4852-91B1-795D65CCCC6F}" type="pres">
      <dgm:prSet presAssocID="{8F549CDB-EDCD-4C2A-8B50-847E21E1B92B}" presName="parentText" presStyleLbl="alignNode1" presStyleIdx="0" presStyleCnt="1">
        <dgm:presLayoutVars>
          <dgm:chMax val="1"/>
          <dgm:bulletEnabled val="1"/>
        </dgm:presLayoutVars>
      </dgm:prSet>
      <dgm:spPr/>
    </dgm:pt>
    <dgm:pt modelId="{408F548F-5FDC-4E96-9C7E-5EAFA8C4D737}" type="pres">
      <dgm:prSet presAssocID="{8F549CDB-EDCD-4C2A-8B50-847E21E1B92B}" presName="descendantText" presStyleLbl="alignAcc1" presStyleIdx="0" presStyleCnt="1">
        <dgm:presLayoutVars>
          <dgm:bulletEnabled val="1"/>
        </dgm:presLayoutVars>
      </dgm:prSet>
      <dgm:spPr/>
      <dgm:t>
        <a:bodyPr/>
        <a:lstStyle/>
        <a:p>
          <a:endParaRPr kumimoji="1" lang="ja-JP" altLang="en-US"/>
        </a:p>
      </dgm:t>
    </dgm:pt>
  </dgm:ptLst>
  <dgm:cxnLst>
    <dgm:cxn modelId="{9751D1E1-6C66-4A1E-A95F-EFB8A2AE6AA9}" srcId="{8F549CDB-EDCD-4C2A-8B50-847E21E1B92B}" destId="{A89FFAEC-EFAC-47B3-BFA8-8434209B4F1E}" srcOrd="0" destOrd="0" parTransId="{1E13E016-07F3-4567-92B4-7560204C034B}" sibTransId="{19C46AE9-9FF8-4CAB-8F27-D417E3CBF4C8}"/>
    <dgm:cxn modelId="{1CE1B1D5-85BB-4E07-AAE8-B7D83F95BB0E}" type="presOf" srcId="{A89FFAEC-EFAC-47B3-BFA8-8434209B4F1E}" destId="{408F548F-5FDC-4E96-9C7E-5EAFA8C4D737}" srcOrd="0" destOrd="0" presId="urn:microsoft.com/office/officeart/2005/8/layout/chevron2"/>
    <dgm:cxn modelId="{94CFA62F-C9FE-4E18-8B91-CFEC9FEDB612}" type="presOf" srcId="{8F549CDB-EDCD-4C2A-8B50-847E21E1B92B}" destId="{AC665C6B-3C9E-4852-91B1-795D65CCCC6F}" srcOrd="0" destOrd="0" presId="urn:microsoft.com/office/officeart/2005/8/layout/chevron2"/>
    <dgm:cxn modelId="{B4D353FC-042A-4575-AF06-D82D211C12D7}" srcId="{16818C91-438D-47BC-B9A2-A36CC52F84C9}" destId="{8F549CDB-EDCD-4C2A-8B50-847E21E1B92B}" srcOrd="0" destOrd="0" parTransId="{957750AC-BA27-4F5A-BD03-9EF4057F82AF}" sibTransId="{6715BB89-9DB7-4C9A-A6EA-EC4BEB097D1B}"/>
    <dgm:cxn modelId="{9A1D4E20-EB0C-4962-89B4-07AF537D38E4}" type="presOf" srcId="{16818C91-438D-47BC-B9A2-A36CC52F84C9}" destId="{20DC4A90-C95F-41F8-9DBD-9A481B9F096E}" srcOrd="0" destOrd="0" presId="urn:microsoft.com/office/officeart/2005/8/layout/chevron2"/>
    <dgm:cxn modelId="{E5E851F1-A56C-4DD2-AB16-A2DE267CCA23}" type="presParOf" srcId="{20DC4A90-C95F-41F8-9DBD-9A481B9F096E}" destId="{FDF19CCD-A895-432A-A96B-CE1B49C9A206}" srcOrd="0" destOrd="0" presId="urn:microsoft.com/office/officeart/2005/8/layout/chevron2"/>
    <dgm:cxn modelId="{D6F1641F-A5EA-48F8-823A-19F395E25D87}" type="presParOf" srcId="{FDF19CCD-A895-432A-A96B-CE1B49C9A206}" destId="{AC665C6B-3C9E-4852-91B1-795D65CCCC6F}" srcOrd="0" destOrd="0" presId="urn:microsoft.com/office/officeart/2005/8/layout/chevron2"/>
    <dgm:cxn modelId="{04A56384-D196-4300-8440-5A810C1DB830}" type="presParOf" srcId="{FDF19CCD-A895-432A-A96B-CE1B49C9A206}" destId="{408F548F-5FDC-4E96-9C7E-5EAFA8C4D737}" srcOrd="1" destOrd="0" presId="urn:microsoft.com/office/officeart/2005/8/layout/chevron2"/>
  </dgm:cxnLst>
  <dgm:bg/>
  <dgm:whole/>
</dgm:dataModel>
</file>

<file path=ppt/diagrams/data4.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t>1.65g</a:t>
          </a:r>
          <a:endParaRPr kumimoji="1" lang="ja-JP" altLang="en-US" dirty="0"/>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3954F2C7-7FDB-4BB1-A985-665AB08CA633}" type="presOf" srcId="{83ED68D1-607A-4CC5-AA14-B6A3BF471A1F}" destId="{5D25D192-06A5-4C3B-A898-D66F6B39EBA5}" srcOrd="0" destOrd="0" presId="urn:microsoft.com/office/officeart/2005/8/layout/hProcess10"/>
    <dgm:cxn modelId="{100B35F6-C6BE-498A-8E40-818257D5F66D}" type="presOf" srcId="{07A36C47-1388-427F-9E43-4368CAF7B38A}" destId="{5EADC129-697A-4A6D-88DC-5690A920FC83}" srcOrd="0" destOrd="2" presId="urn:microsoft.com/office/officeart/2005/8/layout/hProcess10"/>
    <dgm:cxn modelId="{8C8A0B82-2277-46CB-AAC4-CF541503E0B0}" type="presOf" srcId="{DFA57592-A55B-44EA-8C47-0103EF0A7A25}" destId="{0ABED60F-03B0-4FA8-84D4-43013C148E05}" srcOrd="0" destOrd="0"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E0A724EC-95E7-492B-9066-FF393C76DE8E}" type="presOf" srcId="{BAF98130-E7AA-4545-A2F4-8BF08758557C}" destId="{5EADC129-697A-4A6D-88DC-5690A920FC83}" srcOrd="0" destOrd="4" presId="urn:microsoft.com/office/officeart/2005/8/layout/hProcess10"/>
    <dgm:cxn modelId="{1B42846A-4893-4729-8CBD-AF2B60489123}" type="presOf" srcId="{91CCCC16-E550-4AA3-89E2-6EFAA7829C0B}" destId="{5D25D192-06A5-4C3B-A898-D66F6B39EBA5}" srcOrd="0" destOrd="2"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B3ED04B6-3BD9-4273-A360-54B01B3DFFDA}" type="presOf" srcId="{DD865D13-154A-4C9F-9412-DEC950FB8CD5}" destId="{5EADC129-697A-4A6D-88DC-5690A920FC83}" srcOrd="0" destOrd="5" presId="urn:microsoft.com/office/officeart/2005/8/layout/hProcess10"/>
    <dgm:cxn modelId="{C340A056-6E73-4B10-9BA4-13B364BC8081}" srcId="{94B1A8EA-4C9C-4070-845E-0DBFB3F61DD3}" destId="{2707E3AF-2E14-4CFD-BBF0-7546C4B88BFE}" srcOrd="1" destOrd="0" parTransId="{14385E54-041F-4E07-8B1D-A62710C3958E}" sibTransId="{DFA57592-A55B-44EA-8C47-0103EF0A7A25}"/>
    <dgm:cxn modelId="{C7F4ED72-3038-486B-8525-FF92B42E6E05}" srcId="{83ED68D1-607A-4CC5-AA14-B6A3BF471A1F}" destId="{FF3D9DA3-C8D3-4A5F-B3E6-A48502B66D48}" srcOrd="0" destOrd="0" parTransId="{512CFCA1-D0FD-48AE-A011-735501D8AF68}" sibTransId="{E6EE2132-3DA3-4BFA-976A-9CFBDF6810DB}"/>
    <dgm:cxn modelId="{ED494ECA-4F21-409A-A53C-A3E6B9B83F64}" srcId="{83ED68D1-607A-4CC5-AA14-B6A3BF471A1F}" destId="{91CCCC16-E550-4AA3-89E2-6EFAA7829C0B}" srcOrd="1" destOrd="0" parTransId="{E1D63A86-9A96-422E-994B-F07AAA48BA3F}" sibTransId="{1154613C-F61B-47F2-B24C-447EF3BAEE3E}"/>
    <dgm:cxn modelId="{7FA1FF2D-FC14-4EEE-994C-9CB8CB2EEE38}" type="presOf" srcId="{94B1A8EA-4C9C-4070-845E-0DBFB3F61DD3}" destId="{EEA46AAB-B8AC-42F8-9D8F-D00660181AEB}" srcOrd="0" destOrd="0" presId="urn:microsoft.com/office/officeart/2005/8/layout/hProcess10"/>
    <dgm:cxn modelId="{56BC2D14-51B4-483A-95C7-9AE05330C668}" type="presOf" srcId="{4BAE4F31-865E-469D-9E5C-018385DC7BB4}" destId="{51271C5C-85F3-4CCD-94D6-443A6FAC47DB}" srcOrd="0" destOrd="1"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2B3D0FB-0590-43C8-BEC0-2BAFDE893F87}" type="presOf" srcId="{424F7429-AC85-4571-895A-BB21A27929E7}" destId="{5EADC129-697A-4A6D-88DC-5690A920FC83}" srcOrd="0" destOrd="0" presId="urn:microsoft.com/office/officeart/2005/8/layout/hProcess10"/>
    <dgm:cxn modelId="{1FF24420-4C08-4061-8E1B-DCAE2A1BEFB5}" type="presOf" srcId="{DFA57592-A55B-44EA-8C47-0103EF0A7A25}" destId="{B19CC2FE-46C1-4CFF-835E-BED89294AD22}" srcOrd="1" destOrd="0" presId="urn:microsoft.com/office/officeart/2005/8/layout/hProcess10"/>
    <dgm:cxn modelId="{7B509F9D-B070-4E85-8292-1DC0FD6DA5B0}" type="presOf" srcId="{F1BBD4D2-4732-467B-92A8-2D194E1B58C0}" destId="{5EADC129-697A-4A6D-88DC-5690A920FC83}" srcOrd="0" destOrd="3" presId="urn:microsoft.com/office/officeart/2005/8/layout/hProcess10"/>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0C159756-8C2A-4B56-A74C-CCF2BCF68852}" type="presOf" srcId="{BA0EE1FD-C478-4153-BCCB-D6724A3370B8}" destId="{5EADC129-697A-4A6D-88DC-5690A920FC83}" srcOrd="0" destOrd="1" presId="urn:microsoft.com/office/officeart/2005/8/layout/hProcess10"/>
    <dgm:cxn modelId="{1420562B-49E7-4E05-AA7A-4F715C63AEB4}" type="presOf" srcId="{6B3C15E1-CF84-4BB9-B354-EA7594CAF697}" destId="{AD6137C8-F3CC-41F5-86BC-08F74062EA0C}"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26F8371F-2E1F-4777-9EE7-FD913F4EF646}" type="presOf" srcId="{6B3C15E1-CF84-4BB9-B354-EA7594CAF697}" destId="{2C6C4CC5-E9D9-452E-B1D8-BA37F8482150}" srcOrd="0" destOrd="0" presId="urn:microsoft.com/office/officeart/2005/8/layout/hProcess10"/>
    <dgm:cxn modelId="{841534B9-4FDE-4AD3-A574-C68074AC6168}" type="presOf" srcId="{2707E3AF-2E14-4CFD-BBF0-7546C4B88BFE}" destId="{51271C5C-85F3-4CCD-94D6-443A6FAC47DB}" srcOrd="0" destOrd="0" presId="urn:microsoft.com/office/officeart/2005/8/layout/hProcess10"/>
    <dgm:cxn modelId="{6946FD68-829E-4941-989C-4E2379DADF1E}" srcId="{424F7429-AC85-4571-895A-BB21A27929E7}" destId="{DD865D13-154A-4C9F-9412-DEC950FB8CD5}" srcOrd="2" destOrd="0" parTransId="{F1FAFC31-3F0D-4449-A8F4-033B1A011A6C}" sibTransId="{14AD2132-9A3B-4364-8A00-27BE13BCD193}"/>
    <dgm:cxn modelId="{8FA50B01-969A-4BA1-B7E7-44BFA8D84408}" type="presOf" srcId="{FF3D9DA3-C8D3-4A5F-B3E6-A48502B66D48}" destId="{5D25D192-06A5-4C3B-A898-D66F6B39EBA5}" srcOrd="0" destOrd="1" presId="urn:microsoft.com/office/officeart/2005/8/layout/hProcess10"/>
    <dgm:cxn modelId="{BA5D0339-CE01-483B-AD97-2C2FDAE386A8}" type="presParOf" srcId="{EEA46AAB-B8AC-42F8-9D8F-D00660181AEB}" destId="{E89A7B92-EBEB-48A4-82D8-D15E3805BE19}" srcOrd="0" destOrd="0" presId="urn:microsoft.com/office/officeart/2005/8/layout/hProcess10"/>
    <dgm:cxn modelId="{161EDA6E-27B3-4D6D-8147-E6C7F6846676}" type="presParOf" srcId="{E89A7B92-EBEB-48A4-82D8-D15E3805BE19}" destId="{B079A254-2FAE-4604-B97B-408310640A9C}" srcOrd="0" destOrd="0" presId="urn:microsoft.com/office/officeart/2005/8/layout/hProcess10"/>
    <dgm:cxn modelId="{789FCF3F-D9E1-4107-9914-3D3A374D26DD}" type="presParOf" srcId="{E89A7B92-EBEB-48A4-82D8-D15E3805BE19}" destId="{5EADC129-697A-4A6D-88DC-5690A920FC83}" srcOrd="1" destOrd="0" presId="urn:microsoft.com/office/officeart/2005/8/layout/hProcess10"/>
    <dgm:cxn modelId="{621C61D6-12C7-4A95-B60F-84C6BA04D64C}" type="presParOf" srcId="{EEA46AAB-B8AC-42F8-9D8F-D00660181AEB}" destId="{2C6C4CC5-E9D9-452E-B1D8-BA37F8482150}" srcOrd="1" destOrd="0" presId="urn:microsoft.com/office/officeart/2005/8/layout/hProcess10"/>
    <dgm:cxn modelId="{9351B807-CC27-4A2F-855D-253F0ABDCDDD}" type="presParOf" srcId="{2C6C4CC5-E9D9-452E-B1D8-BA37F8482150}" destId="{AD6137C8-F3CC-41F5-86BC-08F74062EA0C}" srcOrd="0" destOrd="0" presId="urn:microsoft.com/office/officeart/2005/8/layout/hProcess10"/>
    <dgm:cxn modelId="{45EEF780-A857-4A3A-A692-E77827C64A2F}" type="presParOf" srcId="{EEA46AAB-B8AC-42F8-9D8F-D00660181AEB}" destId="{8357E0B3-ED4C-4B7C-9A33-8BAA80187305}" srcOrd="2" destOrd="0" presId="urn:microsoft.com/office/officeart/2005/8/layout/hProcess10"/>
    <dgm:cxn modelId="{A5D51459-C5B3-4AE4-AFE9-0FED7889A296}" type="presParOf" srcId="{8357E0B3-ED4C-4B7C-9A33-8BAA80187305}" destId="{5C860D85-FA25-48B8-B66E-1AF75B48CFC3}" srcOrd="0" destOrd="0" presId="urn:microsoft.com/office/officeart/2005/8/layout/hProcess10"/>
    <dgm:cxn modelId="{6BB69ADD-AC51-40CB-8D0C-2589212F8D6D}" type="presParOf" srcId="{8357E0B3-ED4C-4B7C-9A33-8BAA80187305}" destId="{51271C5C-85F3-4CCD-94D6-443A6FAC47DB}" srcOrd="1" destOrd="0" presId="urn:microsoft.com/office/officeart/2005/8/layout/hProcess10"/>
    <dgm:cxn modelId="{CDA349AF-A9A4-44D1-BA4A-0F4B3043F497}" type="presParOf" srcId="{EEA46AAB-B8AC-42F8-9D8F-D00660181AEB}" destId="{0ABED60F-03B0-4FA8-84D4-43013C148E05}" srcOrd="3" destOrd="0" presId="urn:microsoft.com/office/officeart/2005/8/layout/hProcess10"/>
    <dgm:cxn modelId="{7B398361-205A-4753-9FBB-963F5C741EFB}" type="presParOf" srcId="{0ABED60F-03B0-4FA8-84D4-43013C148E05}" destId="{B19CC2FE-46C1-4CFF-835E-BED89294AD22}" srcOrd="0" destOrd="0" presId="urn:microsoft.com/office/officeart/2005/8/layout/hProcess10"/>
    <dgm:cxn modelId="{84C317A5-9135-4A2E-80C7-473F8384A427}" type="presParOf" srcId="{EEA46AAB-B8AC-42F8-9D8F-D00660181AEB}" destId="{65280585-19A2-4F26-93C0-95A4EB47712C}" srcOrd="4" destOrd="0" presId="urn:microsoft.com/office/officeart/2005/8/layout/hProcess10"/>
    <dgm:cxn modelId="{C9564C95-9DF7-4ED8-A614-E4B33FE7AE21}" type="presParOf" srcId="{65280585-19A2-4F26-93C0-95A4EB47712C}" destId="{8FB7E347-36D2-4628-9E5F-C628B1FEE52D}" srcOrd="0" destOrd="0" presId="urn:microsoft.com/office/officeart/2005/8/layout/hProcess10"/>
    <dgm:cxn modelId="{E2D546BA-36B0-44F0-A731-B27A3D216D65}"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2008/12/19</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2008/12/19</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a:t>
            </a:r>
            <a:r>
              <a:rPr kumimoji="1" lang="en-US" altLang="ja-JP" baseline="0" dirty="0" smtClean="0"/>
              <a:t> </a:t>
            </a:r>
            <a:r>
              <a:rPr kumimoji="1" lang="ja-JP" altLang="en-US" baseline="0" dirty="0" smtClean="0"/>
              <a:t>型 </a:t>
            </a:r>
            <a:r>
              <a:rPr kumimoji="1" lang="en-US" altLang="ja-JP" baseline="0" dirty="0" smtClean="0"/>
              <a:t>CRYOSTAT </a:t>
            </a:r>
            <a:r>
              <a:rPr kumimoji="1" lang="ja-JP" altLang="en-US" baseline="0" dirty="0" smtClean="0"/>
              <a:t>先端の</a:t>
            </a:r>
            <a:r>
              <a:rPr kumimoji="1" lang="en-US" altLang="ja-JP" baseline="0" dirty="0" smtClean="0"/>
              <a:t>mixing chamber</a:t>
            </a:r>
            <a:r>
              <a:rPr kumimoji="1" lang="ja-JP" altLang="en-US" baseline="0" dirty="0" smtClean="0"/>
              <a:t>　で</a:t>
            </a:r>
            <a:r>
              <a:rPr kumimoji="1" lang="en-US" altLang="ja-JP" baseline="0" dirty="0" smtClean="0"/>
              <a:t>dilution</a:t>
            </a:r>
          </a:p>
          <a:p>
            <a:r>
              <a:rPr kumimoji="1" lang="en-US" altLang="ja-JP" baseline="0" dirty="0" smtClean="0"/>
              <a:t>He4 </a:t>
            </a:r>
            <a:r>
              <a:rPr kumimoji="1" lang="ja-JP" altLang="en-US" baseline="0" dirty="0" smtClean="0"/>
              <a:t>は外部排気　</a:t>
            </a:r>
            <a:r>
              <a:rPr kumimoji="1" lang="en-US" altLang="ja-JP" baseline="0" dirty="0" smtClean="0"/>
              <a:t>He3+4</a:t>
            </a:r>
            <a:r>
              <a:rPr kumimoji="1" lang="ja-JP" altLang="en-US" baseline="0" dirty="0" smtClean="0"/>
              <a:t>は循環</a:t>
            </a:r>
            <a:endParaRPr kumimoji="1" lang="en-US" altLang="ja-JP" baseline="0"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a:t>
            </a:r>
            <a:r>
              <a:rPr kumimoji="1" lang="ja-JP" altLang="en-US" dirty="0" smtClean="0"/>
              <a:t>を初めて山形で成功</a:t>
            </a:r>
            <a:endParaRPr kumimoji="1" lang="en-US" altLang="ja-JP" dirty="0" smtClean="0"/>
          </a:p>
          <a:p>
            <a:r>
              <a:rPr kumimoji="1" lang="en-US" altLang="ja-JP" dirty="0" smtClean="0"/>
              <a:t>0.6K</a:t>
            </a:r>
            <a:r>
              <a:rPr kumimoji="1" lang="ja-JP" altLang="en-US" dirty="0" smtClean="0"/>
              <a:t>でないのは</a:t>
            </a:r>
            <a:r>
              <a:rPr kumimoji="1" lang="en-US" altLang="ja-JP" dirty="0" smtClean="0"/>
              <a:t>He3+4</a:t>
            </a:r>
            <a:r>
              <a:rPr kumimoji="1" lang="ja-JP" altLang="en-US" dirty="0" smtClean="0"/>
              <a:t>ガスの比率がよくない。ガス比を分析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温度の変化による</a:t>
            </a:r>
            <a:r>
              <a:rPr kumimoji="1" lang="en-US" altLang="ja-JP" dirty="0" smtClean="0"/>
              <a:t>CWNMR</a:t>
            </a:r>
            <a:r>
              <a:rPr kumimoji="1" lang="ja-JP" altLang="en-US" dirty="0" smtClean="0"/>
              <a:t>システムの</a:t>
            </a:r>
            <a:r>
              <a:rPr kumimoji="1" lang="en-US" altLang="ja-JP" dirty="0" smtClean="0"/>
              <a:t>Q</a:t>
            </a:r>
            <a:r>
              <a:rPr kumimoji="1" lang="ja-JP" altLang="en-US" dirty="0" smtClean="0"/>
              <a:t>の不安定さ。</a:t>
            </a:r>
            <a:endParaRPr kumimoji="1" lang="en-US" altLang="ja-JP" dirty="0" smtClean="0"/>
          </a:p>
          <a:p>
            <a:r>
              <a:rPr kumimoji="1" lang="en-US" altLang="ja-JP" dirty="0" smtClean="0"/>
              <a:t>NMR</a:t>
            </a:r>
            <a:r>
              <a:rPr kumimoji="1" lang="ja-JP" altLang="en-US" dirty="0" smtClean="0"/>
              <a:t>の調整に時間を取られせっかく低温になったのに時間をロス。</a:t>
            </a:r>
            <a:endParaRPr kumimoji="1" lang="en-US" altLang="ja-JP" dirty="0" smtClean="0"/>
          </a:p>
          <a:p>
            <a:r>
              <a:rPr kumimoji="1" lang="ja-JP" altLang="en-US" dirty="0" smtClean="0"/>
              <a:t>シフトの原因はインピーダンスの変化ではないか？</a:t>
            </a:r>
            <a:r>
              <a:rPr kumimoji="1" lang="en-US" altLang="ja-JP" dirty="0" smtClean="0"/>
              <a:t>Z=</a:t>
            </a:r>
            <a:r>
              <a:rPr kumimoji="1" lang="en-US" altLang="ja-JP" dirty="0" err="1" smtClean="0"/>
              <a:t>R+j</a:t>
            </a:r>
            <a:r>
              <a:rPr kumimoji="1" lang="en-US" altLang="ja-JP" dirty="0" smtClean="0"/>
              <a:t>(wL-1/</a:t>
            </a:r>
            <a:r>
              <a:rPr kumimoji="1" lang="en-US" altLang="ja-JP" dirty="0" err="1" smtClean="0"/>
              <a:t>wC</a:t>
            </a:r>
            <a:r>
              <a:rPr kumimoji="1" lang="en-US" altLang="ja-JP" dirty="0" smtClean="0"/>
              <a:t>)</a:t>
            </a:r>
          </a:p>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400" dirty="0" smtClean="0"/>
              <a:t>DNP</a:t>
            </a:r>
            <a:r>
              <a:rPr kumimoji="1" lang="ja-JP" altLang="en-US" sz="1400" dirty="0" smtClean="0"/>
              <a:t>をおこなうのにマイクロ波を先端に送らなければならない</a:t>
            </a:r>
            <a:endParaRPr kumimoji="1" lang="en-US" altLang="ja-JP" sz="1400" dirty="0" smtClean="0"/>
          </a:p>
          <a:p>
            <a:r>
              <a:rPr kumimoji="1" lang="ja-JP" altLang="en-US" sz="1400" dirty="0" smtClean="0"/>
              <a:t>導波管にしきりのためにマイラーシートを貼っていたり、</a:t>
            </a:r>
            <a:endParaRPr kumimoji="1" lang="en-US" altLang="ja-JP" sz="1400" dirty="0" smtClean="0"/>
          </a:p>
          <a:p>
            <a:r>
              <a:rPr kumimoji="1" lang="ja-JP" altLang="en-US" sz="1400" dirty="0" smtClean="0"/>
              <a:t>先端のマイクロ波</a:t>
            </a:r>
            <a:r>
              <a:rPr kumimoji="1" lang="en-US" altLang="ja-JP" sz="1400" dirty="0" smtClean="0"/>
              <a:t>cavity</a:t>
            </a:r>
            <a:r>
              <a:rPr kumimoji="1" lang="ja-JP" altLang="en-US" sz="1400" dirty="0" smtClean="0"/>
              <a:t>に抵抗などの固定ようにテフロンがあったりして、これらがマイクロ波を吸収しているのでは？</a:t>
            </a:r>
            <a:endParaRPr kumimoji="1" lang="en-US" altLang="ja-JP" sz="1400" dirty="0" smtClean="0"/>
          </a:p>
          <a:p>
            <a:endParaRPr kumimoji="1" lang="en-US" altLang="ja-JP" sz="1400" dirty="0" smtClean="0"/>
          </a:p>
          <a:p>
            <a:r>
              <a:rPr kumimoji="1" lang="ja-JP" altLang="en-US" sz="1400" dirty="0" smtClean="0"/>
              <a:t>一応冷却時マイクロ波を送ると抵抗は反応しているので送信はされている。</a:t>
            </a:r>
            <a:endParaRPr kumimoji="1" lang="ja-JP" altLang="en-US" sz="1400"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あらたな不対電子濃度のはかり方として</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34</a:t>
            </a:fld>
            <a:endParaRPr kumimoji="1" lang="ja-JP"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35</a:t>
            </a:fld>
            <a:endParaRPr kumimoji="1" lang="ja-JP"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36</a:t>
            </a:fld>
            <a:endParaRPr kumimoji="1" lang="ja-JP" alt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37</a:t>
            </a:fld>
            <a:endParaRPr kumimoji="1" lang="ja-JP" alt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38</a:t>
            </a:fld>
            <a:endParaRPr kumimoji="1" lang="ja-JP" alt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39</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40</a:t>
            </a:fld>
            <a:endParaRPr kumimoji="1" lang="ja-JP" alt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41</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2008/12/19</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wmf"/></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image" Target="../media/image14.wmf"/></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wmf"/></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chart" Target="../charts/chart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a:t>
            </a:r>
            <a:r>
              <a:rPr lang="ja-JP" altLang="en-US" dirty="0" smtClean="0"/>
              <a:t>偏極</a:t>
            </a:r>
            <a:r>
              <a:rPr kumimoji="1" lang="ja-JP" altLang="en-US" dirty="0" smtClean="0"/>
              <a:t>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2940784" y="428604"/>
            <a:ext cx="3262432"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2008/12/19</a:t>
            </a:r>
          </a:p>
          <a:p>
            <a:r>
              <a:rPr kumimoji="1" lang="ja-JP" altLang="en-US" sz="2000" dirty="0" smtClean="0">
                <a:solidFill>
                  <a:schemeClr val="tx1">
                    <a:lumMod val="65000"/>
                    <a:lumOff val="35000"/>
                  </a:schemeClr>
                </a:solidFill>
                <a:latin typeface="+mj-ea"/>
                <a:ea typeface="+mj-ea"/>
              </a:rPr>
              <a:t>修士論文中間発表予行演習</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457200" y="274638"/>
            <a:ext cx="8115328" cy="1143000"/>
          </a:xfrm>
        </p:spPr>
        <p:txBody>
          <a:bodyPr>
            <a:noAutofit/>
          </a:bodyPr>
          <a:lstStyle/>
          <a:p>
            <a:pPr algn="ctr"/>
            <a:r>
              <a:rPr lang="ja-JP" altLang="en-US" sz="3200" dirty="0" smtClean="0"/>
              <a:t>世界的には陽子の偏極度は</a:t>
            </a:r>
            <a:r>
              <a:rPr lang="en-US" altLang="ja-JP" sz="3200" dirty="0" smtClean="0"/>
              <a:t>40</a:t>
            </a:r>
            <a:r>
              <a:rPr lang="en-US" altLang="ja-JP" sz="3200" dirty="0" smtClean="0"/>
              <a:t>%</a:t>
            </a:r>
            <a:r>
              <a:rPr lang="ja-JP" altLang="en-US" sz="3200" dirty="0" smtClean="0"/>
              <a:t>は得られる</a:t>
            </a:r>
            <a:endParaRPr kumimoji="1" lang="ja-JP" altLang="en-US" sz="4800" dirty="0"/>
          </a:p>
        </p:txBody>
      </p:sp>
      <p:sp>
        <p:nvSpPr>
          <p:cNvPr id="9" name="コンテンツ プレースホルダ 8"/>
          <p:cNvSpPr>
            <a:spLocks noGrp="1"/>
          </p:cNvSpPr>
          <p:nvPr>
            <p:ph idx="1"/>
          </p:nvPr>
        </p:nvSpPr>
        <p:spPr/>
        <p:txBody>
          <a:bodyPr/>
          <a:lstStyle/>
          <a:p>
            <a:r>
              <a:rPr lang="ja-JP" altLang="en-US" dirty="0" smtClean="0"/>
              <a:t>なぜ山形大学では偏極度が低いのか？</a:t>
            </a:r>
            <a:endParaRPr lang="en-US" altLang="ja-JP" dirty="0" smtClean="0"/>
          </a:p>
          <a:p>
            <a:pPr>
              <a:buNone/>
            </a:pPr>
            <a:endParaRPr kumimoji="1" lang="en-US" altLang="ja-JP" dirty="0" smtClean="0"/>
          </a:p>
          <a:p>
            <a:pPr marL="962406" lvl="1" indent="-514350">
              <a:buFont typeface="+mj-lt"/>
              <a:buAutoNum type="alphaUcParenR"/>
            </a:pPr>
            <a:r>
              <a:rPr kumimoji="1" lang="ja-JP" altLang="en-US" dirty="0" smtClean="0"/>
              <a:t>装置が不安定</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不対電子の濃度がよくない</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
        <p:nvSpPr>
          <p:cNvPr id="4" name="角丸四角形 3"/>
          <p:cNvSpPr/>
          <p:nvPr/>
        </p:nvSpPr>
        <p:spPr>
          <a:xfrm>
            <a:off x="1571604" y="4500570"/>
            <a:ext cx="5643602" cy="18573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ja-JP" altLang="en-US" sz="3600" dirty="0" smtClean="0">
                <a:latin typeface="メイリオ" pitchFamily="50" charset="-128"/>
                <a:ea typeface="メイリオ" pitchFamily="50" charset="-128"/>
              </a:rPr>
              <a:t>これらの可能性を検証</a:t>
            </a:r>
            <a:endParaRPr kumimoji="1" lang="ja-JP" altLang="en-US" sz="36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a:p>
            <a:endParaRPr lang="en-US" altLang="ja-JP" dirty="0" smtClean="0"/>
          </a:p>
          <a:p>
            <a:endParaRPr kumimoji="1" lang="en-US" altLang="ja-JP" dirty="0" smtClean="0"/>
          </a:p>
          <a:p>
            <a:endParaRPr lang="en-US" altLang="ja-JP" dirty="0" smtClean="0"/>
          </a:p>
          <a:p>
            <a:endParaRPr kumimoji="1" lang="en-US" altLang="ja-JP" dirty="0" smtClean="0"/>
          </a:p>
          <a:p>
            <a:endParaRPr lang="en-US" altLang="ja-JP" dirty="0" smtClean="0"/>
          </a:p>
          <a:p>
            <a:r>
              <a:rPr kumimoji="1" lang="ja-JP" altLang="en-US" dirty="0" smtClean="0"/>
              <a:t>励磁用磁石</a:t>
            </a:r>
            <a:r>
              <a:rPr kumimoji="1" lang="en-US" altLang="ja-JP" dirty="0" smtClean="0"/>
              <a:t>:</a:t>
            </a:r>
            <a:r>
              <a:rPr lang="en-US" altLang="ja-JP" dirty="0" smtClean="0"/>
              <a:t> NMR</a:t>
            </a:r>
            <a:r>
              <a:rPr lang="ja-JP" altLang="en-US" dirty="0" smtClean="0"/>
              <a:t>信号が見える</a:t>
            </a:r>
            <a:endParaRPr kumimoji="1" lang="en-US" altLang="ja-JP" dirty="0" smtClean="0"/>
          </a:p>
        </p:txBody>
      </p:sp>
      <p:grpSp>
        <p:nvGrpSpPr>
          <p:cNvPr id="5" name="グループ化 4"/>
          <p:cNvGrpSpPr/>
          <p:nvPr/>
        </p:nvGrpSpPr>
        <p:grpSpPr>
          <a:xfrm>
            <a:off x="642910" y="2500306"/>
            <a:ext cx="3500462" cy="2071702"/>
            <a:chOff x="714348" y="2571744"/>
            <a:chExt cx="5500726" cy="2714644"/>
          </a:xfrm>
        </p:grpSpPr>
        <p:pic>
          <p:nvPicPr>
            <p:cNvPr id="6" name="Picture 5"/>
            <p:cNvPicPr>
              <a:picLocks noChangeAspect="1" noChangeArrowheads="1"/>
            </p:cNvPicPr>
            <p:nvPr/>
          </p:nvPicPr>
          <p:blipFill>
            <a:blip r:embed="rId3"/>
            <a:srcRect l="8114" t="27713" r="13784" b="10342"/>
            <a:stretch>
              <a:fillRect/>
            </a:stretch>
          </p:blipFill>
          <p:spPr bwMode="auto">
            <a:xfrm>
              <a:off x="714348" y="2571744"/>
              <a:ext cx="5500726" cy="2714644"/>
            </a:xfrm>
            <a:prstGeom prst="rect">
              <a:avLst/>
            </a:prstGeom>
            <a:noFill/>
            <a:ln w="9525">
              <a:noFill/>
              <a:miter lim="800000"/>
              <a:headEnd/>
              <a:tailEnd/>
            </a:ln>
            <a:effectLst/>
          </p:spPr>
        </p:pic>
        <p:grpSp>
          <p:nvGrpSpPr>
            <p:cNvPr id="7" name="グループ化 6"/>
            <p:cNvGrpSpPr/>
            <p:nvPr/>
          </p:nvGrpSpPr>
          <p:grpSpPr>
            <a:xfrm>
              <a:off x="1387907" y="3857602"/>
              <a:ext cx="3521277" cy="604945"/>
              <a:chOff x="4427129" y="5000636"/>
              <a:chExt cx="1913738" cy="268886"/>
            </a:xfrm>
          </p:grpSpPr>
          <p:sp>
            <p:nvSpPr>
              <p:cNvPr id="8" name="円/楕円 7"/>
              <p:cNvSpPr/>
              <p:nvPr/>
            </p:nvSpPr>
            <p:spPr>
              <a:xfrm>
                <a:off x="5769363" y="5000636"/>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9" name="直線矢印コネクタ 8"/>
              <p:cNvCxnSpPr/>
              <p:nvPr/>
            </p:nvCxnSpPr>
            <p:spPr>
              <a:xfrm flipV="1">
                <a:off x="5357819" y="5127647"/>
                <a:ext cx="411545" cy="15865"/>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10" name="テキスト ボックス 9"/>
              <p:cNvSpPr txBox="1"/>
              <p:nvPr/>
            </p:nvSpPr>
            <p:spPr>
              <a:xfrm>
                <a:off x="4427129" y="5000638"/>
                <a:ext cx="1070461" cy="26888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sz="2400" dirty="0" smtClean="0">
                    <a:solidFill>
                      <a:srgbClr val="FF0000"/>
                    </a:solidFill>
                  </a:rPr>
                  <a:t>0.66K</a:t>
                </a:r>
                <a:endParaRPr kumimoji="1" lang="en-US" altLang="ja-JP" sz="2400" dirty="0" smtClean="0">
                  <a:solidFill>
                    <a:srgbClr val="FF0000"/>
                  </a:solidFill>
                </a:endParaRPr>
              </a:p>
            </p:txBody>
          </p:sp>
        </p:grpSp>
      </p:grpSp>
      <p:sp>
        <p:nvSpPr>
          <p:cNvPr id="11" name="テキスト ボックス 10"/>
          <p:cNvSpPr txBox="1"/>
          <p:nvPr/>
        </p:nvSpPr>
        <p:spPr>
          <a:xfrm>
            <a:off x="4214810" y="2643182"/>
            <a:ext cx="4560864" cy="1077218"/>
          </a:xfrm>
          <a:prstGeom prst="rect">
            <a:avLst/>
          </a:prstGeom>
          <a:noFill/>
        </p:spPr>
        <p:txBody>
          <a:bodyPr wrap="none" rtlCol="0">
            <a:spAutoFit/>
          </a:bodyPr>
          <a:lstStyle/>
          <a:p>
            <a:r>
              <a:rPr kumimoji="1" lang="en-US" altLang="ja-JP" sz="3200" dirty="0" smtClean="0"/>
              <a:t>Dilution refrigerating </a:t>
            </a:r>
            <a:r>
              <a:rPr kumimoji="1" lang="ja-JP" altLang="en-US" sz="3200" dirty="0" smtClean="0"/>
              <a:t>に</a:t>
            </a:r>
            <a:endParaRPr kumimoji="1" lang="en-US" altLang="ja-JP" sz="3200" dirty="0" smtClean="0"/>
          </a:p>
          <a:p>
            <a:r>
              <a:rPr kumimoji="1" lang="ja-JP" altLang="en-US" sz="3200" dirty="0" smtClean="0"/>
              <a:t>よる</a:t>
            </a:r>
            <a:r>
              <a:rPr lang="ja-JP" altLang="en-US" sz="3200" dirty="0" smtClean="0"/>
              <a:t>冷却が可能</a:t>
            </a:r>
            <a:r>
              <a:rPr lang="en-US" altLang="ja-JP" sz="3200" dirty="0" smtClean="0"/>
              <a:t>(</a:t>
            </a:r>
            <a:r>
              <a:rPr lang="ja-JP" altLang="en-US" sz="3200" dirty="0" smtClean="0"/>
              <a:t>山形初</a:t>
            </a:r>
            <a:r>
              <a:rPr lang="en-US" altLang="ja-JP" sz="3200" dirty="0" smtClean="0"/>
              <a:t>)</a:t>
            </a:r>
            <a:endParaRPr kumimoji="1" lang="ja-JP" altLang="en-US" sz="3200" dirty="0"/>
          </a:p>
        </p:txBody>
      </p:sp>
      <p:sp>
        <p:nvSpPr>
          <p:cNvPr id="12" name="テキスト ボックス 11"/>
          <p:cNvSpPr txBox="1"/>
          <p:nvPr/>
        </p:nvSpPr>
        <p:spPr>
          <a:xfrm>
            <a:off x="1643042" y="5715016"/>
            <a:ext cx="6286544" cy="923330"/>
          </a:xfrm>
          <a:prstGeom prst="rect">
            <a:avLst/>
          </a:prstGeom>
          <a:noFill/>
          <a:ln>
            <a:solidFill>
              <a:srgbClr val="CB53C5"/>
            </a:solidFill>
          </a:ln>
        </p:spPr>
        <p:txBody>
          <a:bodyPr wrap="square" rtlCol="0">
            <a:spAutoFit/>
          </a:bodyPr>
          <a:lstStyle/>
          <a:p>
            <a:pPr algn="ctr"/>
            <a:r>
              <a:rPr kumimoji="1" lang="ja-JP" altLang="en-US" sz="5400" dirty="0" smtClean="0"/>
              <a:t>装置に問題はない</a:t>
            </a:r>
            <a:endParaRPr kumimoji="1" lang="ja-JP" altLang="en-US" sz="5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solidFill>
                  <a:schemeClr val="tx1">
                    <a:lumMod val="75000"/>
                  </a:schemeClr>
                </a:solidFill>
              </a:rPr>
              <a:t>世界的には陽子の偏極度は</a:t>
            </a:r>
            <a:r>
              <a:rPr lang="en-US" altLang="ja-JP" sz="3200" dirty="0" smtClean="0">
                <a:solidFill>
                  <a:schemeClr val="tx1">
                    <a:lumMod val="75000"/>
                  </a:schemeClr>
                </a:solidFill>
              </a:rPr>
              <a:t>40%</a:t>
            </a:r>
            <a:r>
              <a:rPr lang="ja-JP" altLang="en-US" sz="3200" dirty="0" smtClean="0">
                <a:solidFill>
                  <a:schemeClr val="tx1">
                    <a:lumMod val="75000"/>
                  </a:schemeClr>
                </a:solidFill>
              </a:rPr>
              <a:t>はなる</a:t>
            </a:r>
            <a:endParaRPr kumimoji="1" lang="ja-JP" altLang="en-US" sz="4800" dirty="0">
              <a:solidFill>
                <a:schemeClr val="tx1">
                  <a:lumMod val="75000"/>
                </a:schemeClr>
              </a:solidFill>
            </a:endParaRPr>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dirty="0" smtClean="0">
                <a:solidFill>
                  <a:schemeClr val="tx1">
                    <a:lumMod val="75000"/>
                  </a:schemeClr>
                </a:solidFill>
              </a:rPr>
              <a:t>装置が不安定</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r>
              <a:rPr lang="ja-JP" altLang="en-US" dirty="0" smtClean="0">
                <a:solidFill>
                  <a:srgbClr val="CB53C5"/>
                </a:solidFill>
                <a:latin typeface="メイリオ" pitchFamily="50" charset="-128"/>
                <a:ea typeface="メイリオ" pitchFamily="50" charset="-128"/>
              </a:rPr>
              <a:t>装置の問題ではない</a:t>
            </a:r>
            <a:endParaRPr kumimoji="1" lang="en-US" altLang="ja-JP" dirty="0" smtClean="0">
              <a:solidFill>
                <a:srgbClr val="CB53C5"/>
              </a:solidFill>
              <a:latin typeface="メイリオ" pitchFamily="50" charset="-128"/>
              <a:ea typeface="メイリオ" pitchFamily="50" charset="-128"/>
            </a:endParaRP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solidFill>
                  <a:schemeClr val="tx1">
                    <a:lumMod val="75000"/>
                  </a:schemeClr>
                </a:solidFill>
              </a:rPr>
              <a:t>不対電子の濃度がよくない</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タイトル 143"/>
          <p:cNvSpPr>
            <a:spLocks noGrp="1"/>
          </p:cNvSpPr>
          <p:nvPr>
            <p:ph type="title"/>
          </p:nvPr>
        </p:nvSpPr>
        <p:spPr/>
        <p:txBody>
          <a:bodyPr/>
          <a:lstStyle/>
          <a:p>
            <a:r>
              <a:rPr lang="en-US" altLang="ja-JP" dirty="0" smtClean="0"/>
              <a:t>A) </a:t>
            </a:r>
            <a:r>
              <a:rPr lang="ja-JP" altLang="en-US" dirty="0" smtClean="0"/>
              <a:t>装置の性能</a:t>
            </a:r>
            <a:endParaRPr kumimoji="1" lang="ja-JP" altLang="en-US" dirty="0"/>
          </a:p>
        </p:txBody>
      </p:sp>
      <p:sp>
        <p:nvSpPr>
          <p:cNvPr id="145" name="コンテンツ プレースホルダ 144"/>
          <p:cNvSpPr>
            <a:spLocks noGrp="1"/>
          </p:cNvSpPr>
          <p:nvPr>
            <p:ph idx="1"/>
          </p:nvPr>
        </p:nvSpPr>
        <p:spPr/>
        <p:txBody>
          <a:bodyPr/>
          <a:lstStyle/>
          <a:p>
            <a:r>
              <a:rPr kumimoji="1" lang="ja-JP" altLang="en-US" dirty="0" smtClean="0"/>
              <a:t>冷却器</a:t>
            </a:r>
            <a:r>
              <a:rPr kumimoji="1" lang="en-US" altLang="ja-JP" dirty="0" smtClean="0"/>
              <a:t>(CRYOSTAT)</a:t>
            </a:r>
            <a:endParaRPr kumimoji="1" lang="ja-JP" altLang="en-US" dirty="0"/>
          </a:p>
        </p:txBody>
      </p:sp>
      <p:grpSp>
        <p:nvGrpSpPr>
          <p:cNvPr id="143" name="グループ化 142"/>
          <p:cNvGrpSpPr/>
          <p:nvPr/>
        </p:nvGrpSpPr>
        <p:grpSpPr>
          <a:xfrm>
            <a:off x="574904" y="2071692"/>
            <a:ext cx="7568964" cy="4448746"/>
            <a:chOff x="490538" y="1071563"/>
            <a:chExt cx="8796337" cy="5351775"/>
          </a:xfrm>
        </p:grpSpPr>
        <p:grpSp>
          <p:nvGrpSpPr>
            <p:cNvPr id="2" name="グループ化 50"/>
            <p:cNvGrpSpPr>
              <a:grpSpLocks/>
            </p:cNvGrpSpPr>
            <p:nvPr/>
          </p:nvGrpSpPr>
          <p:grpSpPr bwMode="auto">
            <a:xfrm>
              <a:off x="6000750" y="3857625"/>
              <a:ext cx="3286125" cy="1500188"/>
              <a:chOff x="142844" y="4857760"/>
              <a:chExt cx="3929090" cy="1714512"/>
            </a:xfrm>
          </p:grpSpPr>
          <p:grpSp>
            <p:nvGrpSpPr>
              <p:cNvPr id="3"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4" name="グループ化 23"/>
                <p:cNvGrpSpPr>
                  <a:grpSpLocks/>
                </p:cNvGrpSpPr>
                <p:nvPr/>
              </p:nvGrpSpPr>
              <p:grpSpPr bwMode="auto">
                <a:xfrm>
                  <a:off x="2857142" y="5285934"/>
                  <a:ext cx="928178" cy="644076"/>
                  <a:chOff x="428250" y="4214364"/>
                  <a:chExt cx="928178" cy="644076"/>
                </a:xfrm>
              </p:grpSpPr>
              <p:grpSp>
                <p:nvGrpSpPr>
                  <p:cNvPr id="5"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8"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29"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34"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35"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42"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49" name="グループ化 188"/>
            <p:cNvGrpSpPr>
              <a:grpSpLocks/>
            </p:cNvGrpSpPr>
            <p:nvPr/>
          </p:nvGrpSpPr>
          <p:grpSpPr bwMode="auto">
            <a:xfrm>
              <a:off x="6643689" y="5500686"/>
              <a:ext cx="2145092" cy="481326"/>
              <a:chOff x="6215074" y="5429263"/>
              <a:chExt cx="1654797" cy="469045"/>
            </a:xfrm>
          </p:grpSpPr>
          <p:sp>
            <p:nvSpPr>
              <p:cNvPr id="91" name="正方形/長方形 90"/>
              <p:cNvSpPr/>
              <p:nvPr/>
            </p:nvSpPr>
            <p:spPr>
              <a:xfrm>
                <a:off x="6215074" y="5429263"/>
                <a:ext cx="1526705" cy="469045"/>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654797" cy="396884"/>
              </a:xfrm>
              <a:prstGeom prst="rect">
                <a:avLst/>
              </a:prstGeom>
              <a:noFill/>
              <a:ln w="9525">
                <a:noFill/>
                <a:miter lim="800000"/>
                <a:headEnd/>
                <a:tailEnd/>
              </a:ln>
            </p:spPr>
            <p:txBody>
              <a:bodyPr wrap="square">
                <a:spAutoFit/>
              </a:bodyPr>
              <a:lstStyle/>
              <a:p>
                <a:r>
                  <a:rPr lang="en-US" altLang="ja-JP" sz="1600" dirty="0" smtClean="0">
                    <a:solidFill>
                      <a:schemeClr val="bg1"/>
                    </a:solidFill>
                    <a:latin typeface="Constantia" pitchFamily="18" charset="0"/>
                    <a:ea typeface="HG行書体" pitchFamily="65" charset="-128"/>
                  </a:rPr>
                  <a:t>Mixing chamber</a:t>
                </a:r>
                <a:endParaRPr lang="ja-JP" altLang="en-US" sz="1600"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7931651" y="4929692"/>
              <a:ext cx="355580" cy="78641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8" name="グループ化 195"/>
            <p:cNvGrpSpPr>
              <a:grpSpLocks/>
            </p:cNvGrpSpPr>
            <p:nvPr/>
          </p:nvGrpSpPr>
          <p:grpSpPr bwMode="auto">
            <a:xfrm>
              <a:off x="5072063" y="5929319"/>
              <a:ext cx="1285875" cy="428626"/>
              <a:chOff x="4571999" y="5929320"/>
              <a:chExt cx="1214447" cy="400243"/>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0"/>
                <a:ext cx="1214445" cy="380307"/>
              </a:xfrm>
              <a:prstGeom prst="rect">
                <a:avLst/>
              </a:prstGeom>
              <a:noFill/>
              <a:ln w="9525">
                <a:noFill/>
                <a:miter lim="800000"/>
                <a:headEnd/>
                <a:tailEnd/>
              </a:ln>
            </p:spPr>
            <p:txBody>
              <a:bodyPr>
                <a:spAutoFit/>
              </a:bodyPr>
              <a:lstStyle/>
              <a:p>
                <a:pPr algn="ctr"/>
                <a:r>
                  <a:rPr lang="en-US" altLang="ja-JP" sz="1600" dirty="0" smtClean="0">
                    <a:solidFill>
                      <a:schemeClr val="bg1"/>
                    </a:solidFill>
                    <a:latin typeface="Constantia" pitchFamily="18" charset="0"/>
                    <a:ea typeface="HG行書体" pitchFamily="65" charset="-128"/>
                  </a:rPr>
                  <a:t>Still</a:t>
                </a:r>
                <a:endParaRPr lang="ja-JP" altLang="en-US" sz="1600" dirty="0">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9"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0" name="グループ化 199"/>
            <p:cNvGrpSpPr>
              <a:grpSpLocks/>
            </p:cNvGrpSpPr>
            <p:nvPr/>
          </p:nvGrpSpPr>
          <p:grpSpPr bwMode="auto">
            <a:xfrm>
              <a:off x="3071811" y="5929318"/>
              <a:ext cx="1857372" cy="481326"/>
              <a:chOff x="4572001" y="5929312"/>
              <a:chExt cx="1214446" cy="435638"/>
            </a:xfrm>
          </p:grpSpPr>
          <p:sp>
            <p:nvSpPr>
              <p:cNvPr id="99" name="正方形/長方形 98"/>
              <p:cNvSpPr/>
              <p:nvPr/>
            </p:nvSpPr>
            <p:spPr>
              <a:xfrm>
                <a:off x="4572001" y="5929312"/>
                <a:ext cx="1023835" cy="435638"/>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1" y="5929322"/>
                <a:ext cx="1214446" cy="402128"/>
              </a:xfrm>
              <a:prstGeom prst="rect">
                <a:avLst/>
              </a:prstGeom>
              <a:noFill/>
              <a:ln w="9525">
                <a:noFill/>
                <a:miter lim="800000"/>
                <a:headEnd/>
                <a:tailEnd/>
              </a:ln>
            </p:spPr>
            <p:txBody>
              <a:bodyPr>
                <a:spAutoFit/>
              </a:bodyPr>
              <a:lstStyle/>
              <a:p>
                <a:r>
                  <a:rPr lang="en-US" altLang="ja-JP" dirty="0" smtClean="0">
                    <a:solidFill>
                      <a:schemeClr val="bg1"/>
                    </a:solidFill>
                    <a:latin typeface="Constantia" pitchFamily="18" charset="0"/>
                    <a:ea typeface="HG行書体" pitchFamily="65" charset="-128"/>
                  </a:rPr>
                  <a:t>Evaporator</a:t>
                </a:r>
                <a:endParaRPr lang="ja-JP" altLang="en-US" dirty="0">
                  <a:solidFill>
                    <a:schemeClr val="bg1"/>
                  </a:solidFill>
                  <a:latin typeface="Constantia" pitchFamily="18" charset="0"/>
                  <a:ea typeface="HG行書体" pitchFamily="65" charset="-128"/>
                </a:endParaRPr>
              </a:p>
            </p:txBody>
          </p:sp>
        </p:grpSp>
        <p:grpSp>
          <p:nvGrpSpPr>
            <p:cNvPr id="94" name="グループ化 202"/>
            <p:cNvGrpSpPr>
              <a:grpSpLocks/>
            </p:cNvGrpSpPr>
            <p:nvPr/>
          </p:nvGrpSpPr>
          <p:grpSpPr bwMode="auto">
            <a:xfrm>
              <a:off x="857250" y="5929313"/>
              <a:ext cx="1455787" cy="494025"/>
              <a:chOff x="4572001" y="5917194"/>
              <a:chExt cx="916614" cy="494193"/>
            </a:xfrm>
          </p:grpSpPr>
          <p:sp>
            <p:nvSpPr>
              <p:cNvPr id="102" name="正方形/長方形 101"/>
              <p:cNvSpPr/>
              <p:nvPr/>
            </p:nvSpPr>
            <p:spPr>
              <a:xfrm>
                <a:off x="4572001" y="5929897"/>
                <a:ext cx="812068" cy="481490"/>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1" y="5917194"/>
                <a:ext cx="916614" cy="444452"/>
              </a:xfrm>
              <a:prstGeom prst="rect">
                <a:avLst/>
              </a:prstGeom>
              <a:noFill/>
              <a:ln w="9525">
                <a:noFill/>
                <a:miter lim="800000"/>
                <a:headEnd/>
                <a:tailEnd/>
              </a:ln>
            </p:spPr>
            <p:txBody>
              <a:bodyPr wrap="square">
                <a:spAutoFit/>
              </a:bodyPr>
              <a:lstStyle/>
              <a:p>
                <a:r>
                  <a:rPr lang="en-US" altLang="ja-JP" dirty="0" smtClean="0">
                    <a:solidFill>
                      <a:schemeClr val="bg1"/>
                    </a:solidFill>
                    <a:latin typeface="Constantia" pitchFamily="18" charset="0"/>
                    <a:ea typeface="HG行書体" pitchFamily="65" charset="-128"/>
                  </a:rPr>
                  <a:t>Separator</a:t>
                </a:r>
                <a:endParaRPr lang="ja-JP" altLang="en-US" dirty="0">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6" y="5572127"/>
              <a:ext cx="428621" cy="28574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471230" y="5471732"/>
              <a:ext cx="571497" cy="34366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212"/>
            <p:cNvGrpSpPr>
              <a:grpSpLocks/>
            </p:cNvGrpSpPr>
            <p:nvPr/>
          </p:nvGrpSpPr>
          <p:grpSpPr bwMode="auto">
            <a:xfrm>
              <a:off x="6000746" y="3214686"/>
              <a:ext cx="2538967" cy="481327"/>
              <a:chOff x="4571998" y="5929328"/>
              <a:chExt cx="1562454" cy="487205"/>
            </a:xfrm>
          </p:grpSpPr>
          <p:sp>
            <p:nvSpPr>
              <p:cNvPr id="107" name="正方形/長方形 106"/>
              <p:cNvSpPr/>
              <p:nvPr/>
            </p:nvSpPr>
            <p:spPr>
              <a:xfrm>
                <a:off x="4571998" y="5929328"/>
                <a:ext cx="1511359" cy="487205"/>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1" y="5929328"/>
                <a:ext cx="1562451" cy="449727"/>
              </a:xfrm>
              <a:prstGeom prst="rect">
                <a:avLst/>
              </a:prstGeom>
              <a:noFill/>
              <a:ln w="9525">
                <a:noFill/>
                <a:miter lim="800000"/>
                <a:headEnd/>
                <a:tailEnd/>
              </a:ln>
            </p:spPr>
            <p:txBody>
              <a:bodyPr wrap="square">
                <a:spAutoFit/>
              </a:bodyPr>
              <a:lstStyle/>
              <a:p>
                <a:r>
                  <a:rPr lang="en-US" altLang="ja-JP" dirty="0" smtClean="0">
                    <a:solidFill>
                      <a:schemeClr val="bg1"/>
                    </a:solidFill>
                    <a:latin typeface="Constantia" pitchFamily="18" charset="0"/>
                    <a:ea typeface="HG行書体" pitchFamily="65" charset="-128"/>
                  </a:rPr>
                  <a:t>Heat Exchanger</a:t>
                </a:r>
                <a:endParaRPr lang="ja-JP" altLang="en-US" dirty="0">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676802" y="3734338"/>
              <a:ext cx="590241" cy="51359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2255141" cy="491567"/>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01"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p:txBody>
      </p:sp>
      <p:grpSp>
        <p:nvGrpSpPr>
          <p:cNvPr id="9" name="グループ化 8"/>
          <p:cNvGrpSpPr/>
          <p:nvPr/>
        </p:nvGrpSpPr>
        <p:grpSpPr>
          <a:xfrm>
            <a:off x="1643042" y="2500306"/>
            <a:ext cx="3500462" cy="1785950"/>
            <a:chOff x="714348" y="2571744"/>
            <a:chExt cx="5500726" cy="2714644"/>
          </a:xfrm>
        </p:grpSpPr>
        <p:pic>
          <p:nvPicPr>
            <p:cNvPr id="4" name="Picture 5"/>
            <p:cNvPicPr>
              <a:picLocks noChangeAspect="1" noChangeArrowheads="1"/>
            </p:cNvPicPr>
            <p:nvPr/>
          </p:nvPicPr>
          <p:blipFill>
            <a:blip r:embed="rId3"/>
            <a:srcRect l="8114" t="27713" r="13784" b="10342"/>
            <a:stretch>
              <a:fillRect/>
            </a:stretch>
          </p:blipFill>
          <p:spPr bwMode="auto">
            <a:xfrm>
              <a:off x="714348" y="2571744"/>
              <a:ext cx="5500726" cy="2714644"/>
            </a:xfrm>
            <a:prstGeom prst="rect">
              <a:avLst/>
            </a:prstGeom>
            <a:noFill/>
            <a:ln w="9525">
              <a:noFill/>
              <a:miter lim="800000"/>
              <a:headEnd/>
              <a:tailEnd/>
            </a:ln>
            <a:effectLst/>
          </p:spPr>
        </p:pic>
        <p:grpSp>
          <p:nvGrpSpPr>
            <p:cNvPr id="5" name="グループ化 4"/>
            <p:cNvGrpSpPr/>
            <p:nvPr/>
          </p:nvGrpSpPr>
          <p:grpSpPr>
            <a:xfrm>
              <a:off x="1928793" y="3857620"/>
              <a:ext cx="2980393" cy="561385"/>
              <a:chOff x="4721088" y="5000635"/>
              <a:chExt cx="1619779" cy="249524"/>
            </a:xfrm>
          </p:grpSpPr>
          <p:sp>
            <p:nvSpPr>
              <p:cNvPr id="6" name="円/楕円 5"/>
              <p:cNvSpPr/>
              <p:nvPr/>
            </p:nvSpPr>
            <p:spPr>
              <a:xfrm>
                <a:off x="5769363" y="5000636"/>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flipV="1">
                <a:off x="5357819" y="5127647"/>
                <a:ext cx="411545" cy="15865"/>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5"/>
                <a:ext cx="776500" cy="249524"/>
              </a:xfrm>
              <a:prstGeom prst="rect">
                <a:avLst/>
              </a:prstGeom>
              <a:solidFill>
                <a:prstClr val="white"/>
              </a:solidFill>
              <a:scene3d>
                <a:camera prst="orthographicFront"/>
                <a:lightRig rig="threePt" dir="t"/>
              </a:scene3d>
              <a:sp3d>
                <a:bevelT/>
              </a:sp3d>
            </p:spPr>
            <p:txBody>
              <a:bodyPr wrap="square" rtlCol="0">
                <a:spAutoFit/>
              </a:bodyPr>
              <a:lstStyle/>
              <a:p>
                <a:pPr algn="ctr"/>
                <a:r>
                  <a:rPr kumimoji="1" lang="en-US" altLang="ja-JP" dirty="0" smtClean="0">
                    <a:solidFill>
                      <a:srgbClr val="FF0000"/>
                    </a:solidFill>
                  </a:rPr>
                  <a:t>0.66K</a:t>
                </a:r>
                <a:endParaRPr kumimoji="1" lang="en-US" altLang="ja-JP" dirty="0" smtClean="0">
                  <a:solidFill>
                    <a:srgbClr val="FF0000"/>
                  </a:solidFill>
                </a:endParaRPr>
              </a:p>
            </p:txBody>
          </p:sp>
        </p:grpSp>
      </p:grpSp>
      <p:sp>
        <p:nvSpPr>
          <p:cNvPr id="10" name="テキスト ボックス 9"/>
          <p:cNvSpPr txBox="1"/>
          <p:nvPr/>
        </p:nvSpPr>
        <p:spPr>
          <a:xfrm>
            <a:off x="428596" y="5000636"/>
            <a:ext cx="4485523" cy="954107"/>
          </a:xfrm>
          <a:prstGeom prst="rect">
            <a:avLst/>
          </a:prstGeom>
          <a:noFill/>
        </p:spPr>
        <p:txBody>
          <a:bodyPr wrap="square" rtlCol="0">
            <a:spAutoFit/>
          </a:bodyPr>
          <a:lstStyle/>
          <a:p>
            <a:r>
              <a:rPr lang="en-US" altLang="ja-JP" sz="2800" dirty="0" smtClean="0"/>
              <a:t>dilution refrigerating</a:t>
            </a:r>
          </a:p>
          <a:p>
            <a:r>
              <a:rPr lang="ja-JP" altLang="en-US" sz="2800" dirty="0" smtClean="0"/>
              <a:t>による</a:t>
            </a:r>
            <a:r>
              <a:rPr kumimoji="1" lang="ja-JP" altLang="en-US" sz="2800" dirty="0" smtClean="0"/>
              <a:t>低温を達成</a:t>
            </a:r>
            <a:endParaRPr kumimoji="1" lang="ja-JP" altLang="en-US" sz="2800" dirty="0"/>
          </a:p>
        </p:txBody>
      </p:sp>
      <p:sp>
        <p:nvSpPr>
          <p:cNvPr id="12" name="角丸四角形 11"/>
          <p:cNvSpPr/>
          <p:nvPr/>
        </p:nvSpPr>
        <p:spPr>
          <a:xfrm>
            <a:off x="4000496" y="5143512"/>
            <a:ext cx="4429156" cy="1357322"/>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dirty="0" smtClean="0">
                <a:latin typeface="メイリオ" pitchFamily="50" charset="-128"/>
                <a:ea typeface="メイリオ" pitchFamily="50" charset="-128"/>
              </a:rPr>
              <a:t>その後の冷却でも</a:t>
            </a:r>
            <a:r>
              <a:rPr lang="en-US" altLang="ja-JP" sz="2400" dirty="0" smtClean="0">
                <a:latin typeface="メイリオ" pitchFamily="50" charset="-128"/>
                <a:ea typeface="メイリオ" pitchFamily="50" charset="-128"/>
              </a:rPr>
              <a:t>0.8K</a:t>
            </a:r>
            <a:r>
              <a:rPr lang="ja-JP" altLang="en-US" sz="2400" dirty="0" smtClean="0">
                <a:latin typeface="メイリオ" pitchFamily="50" charset="-128"/>
                <a:ea typeface="メイリオ" pitchFamily="50" charset="-128"/>
              </a:rPr>
              <a:t>を</a:t>
            </a:r>
            <a:endParaRPr lang="en-US" altLang="ja-JP" sz="2400" dirty="0" smtClean="0">
              <a:latin typeface="メイリオ" pitchFamily="50" charset="-128"/>
              <a:ea typeface="メイリオ" pitchFamily="50" charset="-128"/>
            </a:endParaRPr>
          </a:p>
          <a:p>
            <a:pPr algn="ctr"/>
            <a:r>
              <a:rPr lang="ja-JP" altLang="en-US" sz="2400" dirty="0" smtClean="0">
                <a:latin typeface="メイリオ" pitchFamily="50" charset="-128"/>
                <a:ea typeface="メイリオ" pitchFamily="50" charset="-128"/>
              </a:rPr>
              <a:t>維持できるようになった</a:t>
            </a:r>
            <a:endParaRPr lang="en-US" altLang="ja-JP" sz="2400" dirty="0" smtClean="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16386"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9" name="テキスト ボックス 8"/>
          <p:cNvSpPr txBox="1"/>
          <p:nvPr/>
        </p:nvSpPr>
        <p:spPr>
          <a:xfrm>
            <a:off x="3643306" y="5572140"/>
            <a:ext cx="5347939" cy="830997"/>
          </a:xfrm>
          <a:prstGeom prst="rect">
            <a:avLst/>
          </a:prstGeom>
          <a:noFill/>
          <a:ln>
            <a:solidFill>
              <a:schemeClr val="accent1"/>
            </a:solidFill>
          </a:ln>
        </p:spPr>
        <p:txBody>
          <a:bodyPr wrap="none" rtlCol="0">
            <a:spAutoFit/>
          </a:bodyPr>
          <a:lstStyle/>
          <a:p>
            <a:r>
              <a:rPr kumimoji="1" lang="en-US" altLang="ja-JP" sz="2400" dirty="0" smtClean="0"/>
              <a:t>Q</a:t>
            </a:r>
            <a:r>
              <a:rPr kumimoji="1" lang="ja-JP" altLang="en-US" sz="2400" dirty="0" smtClean="0"/>
              <a:t>がシフトすると調整に時間が</a:t>
            </a:r>
            <a:r>
              <a:rPr lang="ja-JP" altLang="en-US" sz="2400" dirty="0" smtClean="0"/>
              <a:t>かかり</a:t>
            </a:r>
            <a:endParaRPr lang="en-US" altLang="ja-JP" sz="2400" dirty="0" smtClean="0"/>
          </a:p>
          <a:p>
            <a:r>
              <a:rPr kumimoji="1" lang="ja-JP" altLang="en-US" sz="2400" dirty="0" smtClean="0"/>
              <a:t>時間のロス</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lang="en-US" altLang="ja-JP" dirty="0" smtClean="0"/>
              <a:t>A) </a:t>
            </a:r>
            <a:r>
              <a:rPr lang="ja-JP" altLang="en-US" dirty="0" smtClean="0"/>
              <a:t>装置の性能</a:t>
            </a:r>
            <a:endParaRPr kumimoji="1" lang="ja-JP" altLang="en-US" dirty="0"/>
          </a:p>
        </p:txBody>
      </p:sp>
      <p:graphicFrame>
        <p:nvGraphicFramePr>
          <p:cNvPr id="29" name="コンテンツ プレースホルダ 25"/>
          <p:cNvGraphicFramePr>
            <a:graphicFrameLocks/>
          </p:cNvGraphicFramePr>
          <p:nvPr/>
        </p:nvGraphicFramePr>
        <p:xfrm>
          <a:off x="642910" y="2428868"/>
          <a:ext cx="5934092" cy="3206753"/>
        </p:xfrm>
        <a:graphic>
          <a:graphicData uri="http://schemas.openxmlformats.org/drawingml/2006/chart">
            <c:chart xmlns:c="http://schemas.openxmlformats.org/drawingml/2006/chart" xmlns:r="http://schemas.openxmlformats.org/officeDocument/2006/relationships" r:id="rId3"/>
          </a:graphicData>
        </a:graphic>
      </p:graphicFrame>
      <p:sp>
        <p:nvSpPr>
          <p:cNvPr id="3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spTree>
  </p:cSld>
  <p:clrMapOvr>
    <a:masterClrMapping/>
  </p:clrMapOvr>
  <p:transition spd="slow">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17410"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8" name="テキスト ボックス 7"/>
          <p:cNvSpPr txBox="1"/>
          <p:nvPr/>
        </p:nvSpPr>
        <p:spPr>
          <a:xfrm>
            <a:off x="4714876" y="5286388"/>
            <a:ext cx="4185761" cy="830997"/>
          </a:xfrm>
          <a:prstGeom prst="rect">
            <a:avLst/>
          </a:prstGeom>
          <a:noFill/>
          <a:ln>
            <a:solidFill>
              <a:srgbClr val="CB53C5"/>
            </a:solidFill>
          </a:ln>
        </p:spPr>
        <p:txBody>
          <a:bodyPr wrap="none" rtlCol="0">
            <a:spAutoFit/>
          </a:bodyPr>
          <a:lstStyle/>
          <a:p>
            <a:r>
              <a:rPr lang="ja-JP" altLang="en-US" sz="2400" dirty="0" smtClean="0">
                <a:latin typeface="メイリオ" pitchFamily="50" charset="-128"/>
                <a:ea typeface="メイリオ" pitchFamily="50" charset="-128"/>
              </a:rPr>
              <a:t>温度変化による</a:t>
            </a:r>
            <a:endParaRPr lang="en-US" altLang="ja-JP" sz="2400" dirty="0" smtClean="0">
              <a:latin typeface="メイリオ" pitchFamily="50" charset="-128"/>
              <a:ea typeface="メイリオ" pitchFamily="50" charset="-128"/>
            </a:endParaRPr>
          </a:p>
          <a:p>
            <a:r>
              <a:rPr lang="ja-JP" altLang="en-US" sz="2400" dirty="0" smtClean="0">
                <a:latin typeface="メイリオ" pitchFamily="50" charset="-128"/>
                <a:ea typeface="メイリオ" pitchFamily="50" charset="-128"/>
              </a:rPr>
              <a:t>インピーダンスの変化が原因</a:t>
            </a:r>
            <a:endParaRPr kumimoji="1" lang="ja-JP" altLang="en-US" sz="24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8"/>
                                        </p:tgtEl>
                                        <p:attrNameLst>
                                          <p:attrName>style.color</p:attrName>
                                        </p:attrNameLst>
                                      </p:cBhvr>
                                      <p:by>
                                        <p:hsl h="10842353" s="0" l="0"/>
                                      </p:by>
                                    </p:animClr>
                                    <p:animClr clrSpc="hsl">
                                      <p:cBhvr>
                                        <p:cTn id="7" dur="500" fill="hold"/>
                                        <p:tgtEl>
                                          <p:spTgt spid="8"/>
                                        </p:tgtEl>
                                        <p:attrNameLst>
                                          <p:attrName>fillcolor</p:attrName>
                                        </p:attrNameLst>
                                      </p:cBhvr>
                                      <p:by>
                                        <p:hsl h="10842353" s="0" l="0"/>
                                      </p:by>
                                    </p:animClr>
                                    <p:animClr clrSpc="hsl">
                                      <p:cBhvr>
                                        <p:cTn id="8" dur="500" fill="hold"/>
                                        <p:tgtEl>
                                          <p:spTgt spid="8"/>
                                        </p:tgtEl>
                                        <p:attrNameLst>
                                          <p:attrName>stroke.color</p:attrName>
                                        </p:attrNameLst>
                                      </p:cBhvr>
                                      <p:by>
                                        <p:hsl h="10842353" s="0" l="0"/>
                                      </p:by>
                                    </p:animClr>
                                    <p:set>
                                      <p:cBhvr>
                                        <p:cTn id="9"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DNP</a:t>
            </a:r>
            <a:r>
              <a:rPr kumimoji="1" lang="ja-JP" altLang="en-US" dirty="0" smtClean="0"/>
              <a:t>適用のためのマイクロ波系</a:t>
            </a:r>
            <a:endParaRPr kumimoji="1" lang="en-US" altLang="ja-JP" dirty="0" smtClean="0"/>
          </a:p>
          <a:p>
            <a:pPr lvl="1"/>
            <a:r>
              <a:rPr lang="ja-JP" altLang="en-US" dirty="0" smtClean="0"/>
              <a:t>現在調査中</a:t>
            </a:r>
            <a:endParaRPr kumimoji="1" lang="ja-JP" altLang="en-US" dirty="0"/>
          </a:p>
        </p:txBody>
      </p:sp>
      <p:grpSp>
        <p:nvGrpSpPr>
          <p:cNvPr id="8" name="グループ化 7"/>
          <p:cNvGrpSpPr/>
          <p:nvPr/>
        </p:nvGrpSpPr>
        <p:grpSpPr>
          <a:xfrm>
            <a:off x="642910" y="2571744"/>
            <a:ext cx="6735582" cy="3929090"/>
            <a:chOff x="642910" y="2571744"/>
            <a:chExt cx="6735582" cy="3929090"/>
          </a:xfrm>
        </p:grpSpPr>
        <p:grpSp>
          <p:nvGrpSpPr>
            <p:cNvPr id="6" name="グループ化 5"/>
            <p:cNvGrpSpPr/>
            <p:nvPr/>
          </p:nvGrpSpPr>
          <p:grpSpPr>
            <a:xfrm>
              <a:off x="642910" y="2571744"/>
              <a:ext cx="6735582" cy="3929090"/>
              <a:chOff x="642910" y="2571744"/>
              <a:chExt cx="6735582" cy="3929090"/>
            </a:xfrm>
          </p:grpSpPr>
          <p:pic>
            <p:nvPicPr>
              <p:cNvPr id="18434" name="Picture 2" descr="C:\Users\HIDE\Desktop\12-05T.JPG"/>
              <p:cNvPicPr>
                <a:picLocks noChangeAspect="1" noChangeArrowheads="1"/>
              </p:cNvPicPr>
              <p:nvPr/>
            </p:nvPicPr>
            <p:blipFill>
              <a:blip r:embed="rId3"/>
              <a:srcRect l="6429" t="58047" r="16428" b="3255"/>
              <a:stretch>
                <a:fillRect/>
              </a:stretch>
            </p:blipFill>
            <p:spPr bwMode="auto">
              <a:xfrm>
                <a:off x="642910" y="2571744"/>
                <a:ext cx="6735582" cy="3929090"/>
              </a:xfrm>
              <a:prstGeom prst="rect">
                <a:avLst/>
              </a:prstGeom>
              <a:noFill/>
            </p:spPr>
          </p:pic>
          <p:sp>
            <p:nvSpPr>
              <p:cNvPr id="5" name="テキスト ボックス 4"/>
              <p:cNvSpPr txBox="1"/>
              <p:nvPr/>
            </p:nvSpPr>
            <p:spPr>
              <a:xfrm>
                <a:off x="3714744" y="5500702"/>
                <a:ext cx="2954655" cy="923330"/>
              </a:xfrm>
              <a:prstGeom prst="rect">
                <a:avLst/>
              </a:prstGeom>
              <a:ln>
                <a:solidFill>
                  <a:srgbClr val="CB53C5"/>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dirty="0" smtClean="0">
                    <a:latin typeface="メイリオ" pitchFamily="50" charset="-128"/>
                    <a:ea typeface="メイリオ" pitchFamily="50" charset="-128"/>
                  </a:rPr>
                  <a:t>マイクロ波を送信</a:t>
                </a:r>
                <a:endParaRPr kumimoji="1" lang="en-US" altLang="ja-JP" dirty="0" smtClean="0">
                  <a:latin typeface="メイリオ" pitchFamily="50" charset="-128"/>
                  <a:ea typeface="メイリオ" pitchFamily="50" charset="-128"/>
                </a:endParaRPr>
              </a:p>
              <a:p>
                <a:r>
                  <a:rPr lang="ja-JP" altLang="en-US" dirty="0" smtClean="0">
                    <a:latin typeface="メイリオ" pitchFamily="50" charset="-128"/>
                    <a:ea typeface="メイリオ" pitchFamily="50" charset="-128"/>
                  </a:rPr>
                  <a:t>すると抵抗が反応</a:t>
                </a:r>
                <a:endParaRPr lang="en-US" altLang="ja-JP" dirty="0" smtClean="0">
                  <a:latin typeface="メイリオ" pitchFamily="50" charset="-128"/>
                  <a:ea typeface="メイリオ" pitchFamily="50" charset="-128"/>
                </a:endParaRPr>
              </a:p>
              <a:p>
                <a:r>
                  <a:rPr kumimoji="1" lang="ja-JP" altLang="en-US" dirty="0" smtClean="0">
                    <a:latin typeface="メイリオ" pitchFamily="50" charset="-128"/>
                    <a:ea typeface="メイリオ" pitchFamily="50" charset="-128"/>
                  </a:rPr>
                  <a:t>するので送信はされている</a:t>
                </a:r>
                <a:endParaRPr kumimoji="1" lang="ja-JP" altLang="en-US" dirty="0">
                  <a:latin typeface="メイリオ" pitchFamily="50" charset="-128"/>
                  <a:ea typeface="メイリオ" pitchFamily="50" charset="-128"/>
                </a:endParaRPr>
              </a:p>
            </p:txBody>
          </p:sp>
        </p:grpSp>
        <p:sp>
          <p:nvSpPr>
            <p:cNvPr id="7" name="角丸四角形 6"/>
            <p:cNvSpPr/>
            <p:nvPr/>
          </p:nvSpPr>
          <p:spPr>
            <a:xfrm>
              <a:off x="3428992" y="4000504"/>
              <a:ext cx="2357454" cy="1214446"/>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solidFill>
                  <a:schemeClr val="tx1">
                    <a:lumMod val="75000"/>
                  </a:schemeClr>
                </a:solidFill>
              </a:rPr>
              <a:t>世界的には陽子の偏極度は</a:t>
            </a:r>
            <a:r>
              <a:rPr lang="en-US" altLang="ja-JP" sz="3200" dirty="0" smtClean="0">
                <a:solidFill>
                  <a:schemeClr val="tx1">
                    <a:lumMod val="75000"/>
                  </a:schemeClr>
                </a:solidFill>
              </a:rPr>
              <a:t>40%</a:t>
            </a:r>
            <a:r>
              <a:rPr lang="ja-JP" altLang="en-US" sz="3200" dirty="0" smtClean="0">
                <a:solidFill>
                  <a:schemeClr val="tx1">
                    <a:lumMod val="75000"/>
                  </a:schemeClr>
                </a:solidFill>
              </a:rPr>
              <a:t>はなる</a:t>
            </a:r>
            <a:endParaRPr kumimoji="1" lang="ja-JP" altLang="en-US" sz="4800" dirty="0">
              <a:solidFill>
                <a:schemeClr val="tx1">
                  <a:lumMod val="75000"/>
                </a:schemeClr>
              </a:solidFill>
            </a:endParaRPr>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dirty="0" smtClean="0">
                <a:solidFill>
                  <a:schemeClr val="tx1">
                    <a:lumMod val="75000"/>
                  </a:schemeClr>
                </a:solidFill>
              </a:rPr>
              <a:t>装置が不安定</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r>
              <a:rPr lang="ja-JP" altLang="en-US" dirty="0" smtClean="0">
                <a:solidFill>
                  <a:srgbClr val="CB53C5"/>
                </a:solidFill>
                <a:latin typeface="メイリオ" pitchFamily="50" charset="-128"/>
                <a:ea typeface="メイリオ" pitchFamily="50" charset="-128"/>
              </a:rPr>
              <a:t>冷却性能良し</a:t>
            </a:r>
            <a:endParaRPr kumimoji="1" lang="en-US" altLang="ja-JP" dirty="0" smtClean="0">
              <a:solidFill>
                <a:srgbClr val="CB53C5"/>
              </a:solidFill>
              <a:latin typeface="メイリオ" pitchFamily="50" charset="-128"/>
              <a:ea typeface="メイリオ" pitchFamily="50" charset="-128"/>
            </a:endParaRP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solidFill>
                  <a:schemeClr val="tx1">
                    <a:lumMod val="75000"/>
                  </a:schemeClr>
                </a:solidFill>
              </a:rPr>
              <a:t>不対電子の濃度がよくない</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en-US" altLang="ja-JP" dirty="0" smtClean="0"/>
              <a:t>Talk </a:t>
            </a:r>
            <a:r>
              <a:rPr kumimoji="1" lang="ja-JP" altLang="en-US" dirty="0" smtClean="0"/>
              <a:t>内容</a:t>
            </a:r>
            <a:endParaRPr kumimoji="1" lang="ja-JP" altLang="en-US" dirty="0"/>
          </a:p>
        </p:txBody>
      </p:sp>
      <p:graphicFrame>
        <p:nvGraphicFramePr>
          <p:cNvPr id="6" name="コンテンツ プレースホルダ 5"/>
          <p:cNvGraphicFramePr>
            <a:graphicFrameLocks noGrp="1"/>
          </p:cNvGraphicFramePr>
          <p:nvPr>
            <p:ph idx="1"/>
          </p:nvPr>
        </p:nvGraphicFramePr>
        <p:xfrm>
          <a:off x="457200" y="1600200"/>
          <a:ext cx="7467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 EPM</a:t>
            </a:r>
            <a:r>
              <a:rPr kumimoji="1" lang="ja-JP" altLang="en-US" dirty="0" smtClean="0"/>
              <a:t>標的以外なら</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Polyethylene</a:t>
            </a:r>
            <a:r>
              <a:rPr kumimoji="1" lang="ja-JP" altLang="en-US" dirty="0" smtClean="0"/>
              <a:t>ではどうか</a:t>
            </a:r>
            <a:r>
              <a:rPr kumimoji="1" lang="en-US" altLang="ja-JP" dirty="0" smtClean="0"/>
              <a:t>?</a:t>
            </a:r>
          </a:p>
          <a:p>
            <a:pPr lvl="1"/>
            <a:r>
              <a:rPr lang="ja-JP" altLang="en-US" dirty="0" smtClean="0"/>
              <a:t>名古屋大</a:t>
            </a:r>
            <a:r>
              <a:rPr lang="en-US" altLang="ja-JP" dirty="0" smtClean="0"/>
              <a:t>:polyethylene</a:t>
            </a:r>
            <a:r>
              <a:rPr lang="ja-JP" altLang="en-US" dirty="0" smtClean="0"/>
              <a:t>に</a:t>
            </a:r>
            <a:r>
              <a:rPr lang="en-US" altLang="ja-JP" dirty="0" smtClean="0"/>
              <a:t>DNP</a:t>
            </a:r>
            <a:r>
              <a:rPr lang="ja-JP" altLang="en-US" dirty="0" smtClean="0"/>
              <a:t> 偏極度</a:t>
            </a:r>
            <a:r>
              <a:rPr lang="en-US" altLang="ja-JP" dirty="0" smtClean="0"/>
              <a:t>44%</a:t>
            </a:r>
          </a:p>
          <a:p>
            <a:pPr lvl="1">
              <a:buNone/>
            </a:pPr>
            <a:endParaRPr kumimoji="1" lang="en-US" altLang="ja-JP" dirty="0" smtClean="0"/>
          </a:p>
          <a:p>
            <a:pPr>
              <a:buNone/>
            </a:pPr>
            <a:endParaRPr kumimoji="1" lang="ja-JP" altLang="en-US" dirty="0"/>
          </a:p>
        </p:txBody>
      </p:sp>
      <p:grpSp>
        <p:nvGrpSpPr>
          <p:cNvPr id="11" name="グループ化 10"/>
          <p:cNvGrpSpPr/>
          <p:nvPr/>
        </p:nvGrpSpPr>
        <p:grpSpPr>
          <a:xfrm>
            <a:off x="4357686" y="2428868"/>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7" name="テキスト ボックス 6"/>
          <p:cNvSpPr txBox="1"/>
          <p:nvPr/>
        </p:nvSpPr>
        <p:spPr>
          <a:xfrm>
            <a:off x="500034" y="3000372"/>
            <a:ext cx="3929090" cy="369332"/>
          </a:xfrm>
          <a:prstGeom prst="rect">
            <a:avLst/>
          </a:prstGeom>
          <a:noFill/>
        </p:spPr>
        <p:txBody>
          <a:bodyPr wrap="square" rtlCol="0">
            <a:spAutoFit/>
          </a:bodyPr>
          <a:lstStyle/>
          <a:p>
            <a:pPr>
              <a:buFont typeface="Wingdings" pitchFamily="2" charset="2"/>
              <a:buChar char="l"/>
            </a:pPr>
            <a:r>
              <a:rPr kumimoji="1" lang="en-US" altLang="ja-JP" dirty="0" smtClean="0"/>
              <a:t> spin</a:t>
            </a:r>
            <a:r>
              <a:rPr kumimoji="1" lang="ja-JP" altLang="en-US" dirty="0" smtClean="0"/>
              <a:t>濃度</a:t>
            </a:r>
            <a:r>
              <a:rPr kumimoji="1" lang="en-US" altLang="ja-JP" dirty="0" smtClean="0"/>
              <a:t>1.8×10</a:t>
            </a:r>
            <a:r>
              <a:rPr kumimoji="1" lang="en-US" altLang="ja-JP" baseline="30000" dirty="0" smtClean="0"/>
              <a:t>19</a:t>
            </a:r>
            <a:r>
              <a:rPr kumimoji="1" lang="en-US" altLang="ja-JP" dirty="0" smtClean="0"/>
              <a:t>spin/cc</a:t>
            </a:r>
            <a:r>
              <a:rPr lang="ja-JP" altLang="en-US" dirty="0" smtClean="0"/>
              <a:t>で挑戦</a:t>
            </a:r>
            <a:endParaRPr lang="en-US" altLang="ja-JP" dirty="0" smtClean="0"/>
          </a:p>
        </p:txBody>
      </p:sp>
      <p:sp>
        <p:nvSpPr>
          <p:cNvPr id="9" name="テキスト ボックス 8"/>
          <p:cNvSpPr txBox="1"/>
          <p:nvPr/>
        </p:nvSpPr>
        <p:spPr>
          <a:xfrm>
            <a:off x="642910" y="3643314"/>
            <a:ext cx="3528530" cy="1569660"/>
          </a:xfrm>
          <a:prstGeom prst="rect">
            <a:avLst/>
          </a:prstGeom>
          <a:noFill/>
        </p:spPr>
        <p:txBody>
          <a:bodyPr wrap="none" rtlCol="0">
            <a:spAutoFit/>
          </a:bodyPr>
          <a:lstStyle/>
          <a:p>
            <a:r>
              <a:rPr lang="ja-JP" altLang="en-US" sz="2400" dirty="0" smtClean="0"/>
              <a:t>温度：</a:t>
            </a:r>
            <a:r>
              <a:rPr lang="en-US" altLang="ja-JP" sz="2400" dirty="0" smtClean="0"/>
              <a:t>1K</a:t>
            </a:r>
          </a:p>
          <a:p>
            <a:r>
              <a:rPr lang="ja-JP" altLang="en-US" sz="2400" dirty="0" smtClean="0"/>
              <a:t>磁場：</a:t>
            </a:r>
            <a:r>
              <a:rPr lang="en-US" altLang="ja-JP" sz="2400" dirty="0" smtClean="0"/>
              <a:t>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偏極度</a:t>
            </a:r>
            <a:r>
              <a:rPr lang="en-US" altLang="ja-JP" sz="2400" dirty="0" smtClean="0"/>
              <a:t>: 0.5%</a:t>
            </a:r>
          </a:p>
        </p:txBody>
      </p:sp>
      <p:sp>
        <p:nvSpPr>
          <p:cNvPr id="12" name="角丸四角形 11"/>
          <p:cNvSpPr/>
          <p:nvPr/>
        </p:nvSpPr>
        <p:spPr>
          <a:xfrm>
            <a:off x="285720" y="535782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sp>
        <p:nvSpPr>
          <p:cNvPr id="13" name="爆発 2 12"/>
          <p:cNvSpPr/>
          <p:nvPr/>
        </p:nvSpPr>
        <p:spPr>
          <a:xfrm>
            <a:off x="0" y="1071546"/>
            <a:ext cx="9215502" cy="5072098"/>
          </a:xfrm>
          <a:prstGeom prst="irregularSeal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latin typeface="メイリオ" pitchFamily="50" charset="-128"/>
                <a:ea typeface="メイリオ" pitchFamily="50" charset="-128"/>
              </a:rPr>
              <a:t>標的の所為ではない</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solidFill>
                  <a:schemeClr val="tx1">
                    <a:lumMod val="75000"/>
                  </a:schemeClr>
                </a:solidFill>
              </a:rPr>
              <a:t>世界的には陽子の偏極度は</a:t>
            </a:r>
            <a:r>
              <a:rPr lang="en-US" altLang="ja-JP" sz="3200" dirty="0" smtClean="0">
                <a:solidFill>
                  <a:schemeClr val="tx1">
                    <a:lumMod val="75000"/>
                  </a:schemeClr>
                </a:solidFill>
              </a:rPr>
              <a:t>40%</a:t>
            </a:r>
            <a:r>
              <a:rPr lang="ja-JP" altLang="en-US" sz="3200" dirty="0" smtClean="0">
                <a:solidFill>
                  <a:schemeClr val="tx1">
                    <a:lumMod val="75000"/>
                  </a:schemeClr>
                </a:solidFill>
              </a:rPr>
              <a:t>はなる</a:t>
            </a:r>
            <a:endParaRPr kumimoji="1" lang="ja-JP" altLang="en-US" sz="4800" dirty="0">
              <a:solidFill>
                <a:schemeClr val="tx1">
                  <a:lumMod val="75000"/>
                </a:schemeClr>
              </a:solidFill>
            </a:endParaRPr>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dirty="0" smtClean="0">
                <a:solidFill>
                  <a:schemeClr val="tx1">
                    <a:lumMod val="75000"/>
                  </a:schemeClr>
                </a:solidFill>
              </a:rPr>
              <a:t>装置が不安定</a:t>
            </a:r>
            <a:r>
              <a:rPr kumimoji="1" lang="en-US" altLang="ja-JP" dirty="0" smtClean="0">
                <a:solidFill>
                  <a:schemeClr val="tx1">
                    <a:lumMod val="75000"/>
                  </a:schemeClr>
                </a:solidFill>
              </a:rPr>
              <a:t>?</a:t>
            </a:r>
          </a:p>
          <a:p>
            <a:pPr marL="962406" lvl="1" indent="-514350">
              <a:buFont typeface="+mj-lt"/>
              <a:buAutoNum type="alphaUcParenR"/>
            </a:pPr>
            <a:r>
              <a:rPr lang="ja-JP" altLang="en-US" dirty="0" smtClean="0">
                <a:solidFill>
                  <a:schemeClr val="tx1">
                    <a:lumMod val="75000"/>
                  </a:schemeClr>
                </a:solidFill>
              </a:rPr>
              <a:t>標的が</a:t>
            </a:r>
            <a:r>
              <a:rPr lang="en-US" altLang="ja-JP" dirty="0" smtClean="0">
                <a:solidFill>
                  <a:schemeClr val="tx1">
                    <a:lumMod val="75000"/>
                  </a:schemeClr>
                </a:solidFill>
              </a:rPr>
              <a:t>EPM</a:t>
            </a:r>
            <a:r>
              <a:rPr lang="ja-JP" altLang="en-US" dirty="0" smtClean="0">
                <a:solidFill>
                  <a:schemeClr val="tx1">
                    <a:lumMod val="75000"/>
                  </a:schemeClr>
                </a:solidFill>
              </a:rPr>
              <a:t>だからか</a:t>
            </a:r>
            <a:r>
              <a:rPr lang="en-US" altLang="ja-JP" dirty="0" smtClean="0">
                <a:solidFill>
                  <a:schemeClr val="tx1">
                    <a:lumMod val="75000"/>
                  </a:schemeClr>
                </a:solidFill>
              </a:rPr>
              <a:t>?</a:t>
            </a:r>
          </a:p>
          <a:p>
            <a:pPr marL="962406" lvl="1" indent="-514350">
              <a:buFont typeface="+mj-lt"/>
              <a:buAutoNum type="alphaUcParenR"/>
            </a:pPr>
            <a:r>
              <a:rPr lang="ja-JP" altLang="en-US" dirty="0" smtClean="0"/>
              <a:t>不対電子の濃度がよくない</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sz="3200" dirty="0" smtClean="0"/>
              <a:t>標的に対</a:t>
            </a:r>
            <a:r>
              <a:rPr lang="ja-JP" altLang="en-US" sz="3200" dirty="0" smtClean="0"/>
              <a:t>する不対電子濃度を</a:t>
            </a:r>
            <a:r>
              <a:rPr lang="en-US" altLang="ja-JP" sz="3200" dirty="0" smtClean="0"/>
              <a:t>ESR</a:t>
            </a:r>
            <a:r>
              <a:rPr lang="ja-JP" altLang="en-US" sz="3200" dirty="0" smtClean="0"/>
              <a:t>で計測</a:t>
            </a:r>
            <a:endParaRPr lang="en-US" altLang="ja-JP" sz="3200" dirty="0" smtClean="0"/>
          </a:p>
          <a:p>
            <a:pPr lvl="1"/>
            <a:r>
              <a:rPr lang="ja-JP" altLang="en-US" dirty="0" smtClean="0"/>
              <a:t>溶剤に溶かした</a:t>
            </a:r>
            <a:r>
              <a:rPr lang="en-US" altLang="ja-JP" dirty="0" smtClean="0"/>
              <a:t>TEMPO</a:t>
            </a:r>
            <a:r>
              <a:rPr lang="ja-JP" altLang="en-US" dirty="0" smtClean="0"/>
              <a:t>の信号と標的の信号を比較</a:t>
            </a:r>
            <a:endParaRPr lang="en-US" altLang="ja-JP" dirty="0" smtClean="0"/>
          </a:p>
          <a:p>
            <a:pPr lvl="1">
              <a:buNone/>
            </a:pPr>
            <a:endParaRPr kumimoji="1" lang="ja-JP" altLang="en-US" dirty="0"/>
          </a:p>
        </p:txBody>
      </p:sp>
      <p:sp>
        <p:nvSpPr>
          <p:cNvPr id="6" name="テキスト ボックス 5"/>
          <p:cNvSpPr txBox="1"/>
          <p:nvPr/>
        </p:nvSpPr>
        <p:spPr>
          <a:xfrm>
            <a:off x="214282" y="3786190"/>
            <a:ext cx="4916731" cy="523220"/>
          </a:xfrm>
          <a:prstGeom prst="rect">
            <a:avLst/>
          </a:prstGeom>
          <a:noFill/>
          <a:ln>
            <a:solidFill>
              <a:srgbClr val="0070C0"/>
            </a:solidFill>
          </a:ln>
        </p:spPr>
        <p:txBody>
          <a:bodyPr wrap="none" rtlCol="0">
            <a:spAutoFit/>
          </a:bodyPr>
          <a:lstStyle/>
          <a:p>
            <a:r>
              <a:rPr lang="ja-JP" altLang="en-US" sz="2800" dirty="0" smtClean="0"/>
              <a:t>今まで　比較用溶剤</a:t>
            </a:r>
            <a:r>
              <a:rPr lang="en-US" altLang="ja-JP" sz="2800" dirty="0" smtClean="0"/>
              <a:t>: pentane</a:t>
            </a:r>
            <a:endParaRPr kumimoji="1" lang="ja-JP" altLang="en-US" sz="2800" dirty="0"/>
          </a:p>
        </p:txBody>
      </p:sp>
      <p:sp>
        <p:nvSpPr>
          <p:cNvPr id="7" name="テキスト ボックス 6"/>
          <p:cNvSpPr txBox="1"/>
          <p:nvPr/>
        </p:nvSpPr>
        <p:spPr>
          <a:xfrm>
            <a:off x="3143240" y="4643446"/>
            <a:ext cx="4983865" cy="584775"/>
          </a:xfrm>
          <a:prstGeom prst="rect">
            <a:avLst/>
          </a:prstGeom>
          <a:noFill/>
          <a:ln>
            <a:solidFill>
              <a:srgbClr val="FF0000"/>
            </a:solidFill>
          </a:ln>
        </p:spPr>
        <p:txBody>
          <a:bodyPr wrap="none" rtlCol="0">
            <a:spAutoFit/>
          </a:bodyPr>
          <a:lstStyle/>
          <a:p>
            <a:r>
              <a:rPr kumimoji="1" lang="en-US" altLang="ja-JP" sz="3200" dirty="0" smtClean="0">
                <a:latin typeface="メイリオ" pitchFamily="50" charset="-128"/>
                <a:ea typeface="メイリオ" pitchFamily="50" charset="-128"/>
              </a:rPr>
              <a:t>Pentane :</a:t>
            </a:r>
            <a:r>
              <a:rPr kumimoji="1" lang="ja-JP" altLang="en-US" sz="3200" dirty="0" smtClean="0">
                <a:latin typeface="メイリオ" pitchFamily="50" charset="-128"/>
                <a:ea typeface="メイリオ" pitchFamily="50" charset="-128"/>
              </a:rPr>
              <a:t>誘電損失大きい</a:t>
            </a:r>
            <a:endParaRPr kumimoji="1" lang="en-US" altLang="ja-JP" sz="3200" dirty="0" smtClean="0">
              <a:latin typeface="メイリオ" pitchFamily="50" charset="-128"/>
              <a:ea typeface="メイリオ" pitchFamily="50"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Pentane, Benzene ESR</a:t>
            </a:r>
            <a:r>
              <a:rPr kumimoji="1" lang="ja-JP" altLang="en-US" dirty="0" smtClean="0"/>
              <a:t>比較</a:t>
            </a:r>
            <a:endParaRPr kumimoji="1" lang="ja-JP" altLang="en-US" dirty="0"/>
          </a:p>
        </p:txBody>
      </p:sp>
      <p:pic>
        <p:nvPicPr>
          <p:cNvPr id="19458" name="Picture 2" descr="C:\Users\HIDE\Desktop\PT関係\dif2-pent-benze.eps"/>
          <p:cNvPicPr>
            <a:picLocks noChangeAspect="1" noChangeArrowheads="1"/>
          </p:cNvPicPr>
          <p:nvPr/>
        </p:nvPicPr>
        <p:blipFill>
          <a:blip r:embed="rId3"/>
          <a:srcRect/>
          <a:stretch>
            <a:fillRect/>
          </a:stretch>
        </p:blipFill>
        <p:spPr bwMode="auto">
          <a:xfrm>
            <a:off x="571472" y="1571612"/>
            <a:ext cx="4257667" cy="425766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5" name="テキスト ボックス 4"/>
          <p:cNvSpPr txBox="1"/>
          <p:nvPr/>
        </p:nvSpPr>
        <p:spPr>
          <a:xfrm>
            <a:off x="5572132" y="2500306"/>
            <a:ext cx="2941831" cy="1815882"/>
          </a:xfrm>
          <a:prstGeom prst="rect">
            <a:avLst/>
          </a:prstGeom>
          <a:noFill/>
        </p:spPr>
        <p:txBody>
          <a:bodyPr wrap="none" rtlCol="0">
            <a:spAutoFit/>
          </a:bodyPr>
          <a:lstStyle/>
          <a:p>
            <a:r>
              <a:rPr kumimoji="1" lang="ja-JP" altLang="en-US" sz="2800" dirty="0" smtClean="0"/>
              <a:t>赤</a:t>
            </a:r>
            <a:r>
              <a:rPr kumimoji="1" lang="en-US" altLang="ja-JP" sz="2800" dirty="0" smtClean="0"/>
              <a:t>: pentane </a:t>
            </a:r>
            <a:r>
              <a:rPr kumimoji="1" lang="ja-JP" altLang="en-US" sz="2800" dirty="0" smtClean="0"/>
              <a:t>信号</a:t>
            </a:r>
            <a:endParaRPr kumimoji="1" lang="en-US" altLang="ja-JP" sz="2800" dirty="0" smtClean="0"/>
          </a:p>
          <a:p>
            <a:r>
              <a:rPr lang="ja-JP" altLang="en-US" sz="2800" dirty="0" smtClean="0"/>
              <a:t>黒</a:t>
            </a:r>
            <a:r>
              <a:rPr lang="en-US" altLang="ja-JP" sz="2800" dirty="0" smtClean="0"/>
              <a:t>: benzene</a:t>
            </a:r>
            <a:r>
              <a:rPr lang="ja-JP" altLang="en-US" sz="2800" dirty="0" smtClean="0"/>
              <a:t> 信号</a:t>
            </a:r>
            <a:endParaRPr lang="en-US" altLang="ja-JP" sz="2800" dirty="0" smtClean="0"/>
          </a:p>
          <a:p>
            <a:r>
              <a:rPr lang="ja-JP" altLang="en-US" sz="2800" dirty="0" smtClean="0"/>
              <a:t>溶媒</a:t>
            </a:r>
            <a:r>
              <a:rPr lang="en-US" altLang="ja-JP" sz="2800" dirty="0" smtClean="0"/>
              <a:t>10cc</a:t>
            </a:r>
          </a:p>
          <a:p>
            <a:r>
              <a:rPr lang="en-US" altLang="ja-JP" sz="2800" dirty="0" smtClean="0"/>
              <a:t>TEMPO 3.8mg</a:t>
            </a:r>
          </a:p>
        </p:txBody>
      </p:sp>
      <p:sp>
        <p:nvSpPr>
          <p:cNvPr id="6" name="テキスト ボックス 5"/>
          <p:cNvSpPr txBox="1"/>
          <p:nvPr/>
        </p:nvSpPr>
        <p:spPr>
          <a:xfrm>
            <a:off x="5286380" y="4857760"/>
            <a:ext cx="3616696" cy="523220"/>
          </a:xfrm>
          <a:prstGeom prst="rect">
            <a:avLst/>
          </a:prstGeom>
          <a:noFill/>
          <a:ln>
            <a:solidFill>
              <a:srgbClr val="CB53C5"/>
            </a:solidFill>
          </a:ln>
        </p:spPr>
        <p:txBody>
          <a:bodyPr wrap="none" rtlCol="0">
            <a:spAutoFit/>
          </a:bodyPr>
          <a:lstStyle/>
          <a:p>
            <a:r>
              <a:rPr lang="ja-JP" altLang="en-US" sz="2800" dirty="0" smtClean="0"/>
              <a:t>信号の差が</a:t>
            </a:r>
            <a:r>
              <a:rPr lang="en-US" altLang="ja-JP" sz="2800" dirty="0" smtClean="0"/>
              <a:t>2</a:t>
            </a:r>
            <a:r>
              <a:rPr lang="ja-JP" altLang="en-US" sz="2800" dirty="0" smtClean="0"/>
              <a:t>倍程ある</a:t>
            </a:r>
            <a:endParaRPr kumimoji="1" lang="ja-JP" altLang="en-US" sz="2800"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今まで標的に対</a:t>
            </a:r>
            <a:r>
              <a:rPr lang="ja-JP" altLang="en-US" dirty="0" smtClean="0"/>
              <a:t>する不対電子濃度を</a:t>
            </a:r>
            <a:r>
              <a:rPr lang="en-US" altLang="ja-JP" dirty="0" smtClean="0"/>
              <a:t>ESR</a:t>
            </a:r>
            <a:r>
              <a:rPr lang="ja-JP" altLang="en-US" dirty="0" smtClean="0"/>
              <a:t>で計測</a:t>
            </a:r>
            <a:endParaRPr lang="en-US" altLang="ja-JP" dirty="0" smtClean="0"/>
          </a:p>
          <a:p>
            <a:pPr lvl="1"/>
            <a:r>
              <a:rPr lang="ja-JP" altLang="en-US" dirty="0" smtClean="0"/>
              <a:t>溶剤に溶かした</a:t>
            </a:r>
            <a:r>
              <a:rPr lang="en-US" altLang="ja-JP" dirty="0" smtClean="0"/>
              <a:t>TEMPO</a:t>
            </a:r>
            <a:r>
              <a:rPr lang="ja-JP" altLang="en-US" dirty="0" smtClean="0"/>
              <a:t>の信号と標的の信号を比較</a:t>
            </a:r>
            <a:endParaRPr lang="en-US" altLang="ja-JP" dirty="0" smtClean="0"/>
          </a:p>
          <a:p>
            <a:pPr lvl="1">
              <a:buNone/>
            </a:pPr>
            <a:endParaRPr kumimoji="1" lang="ja-JP" altLang="en-US" dirty="0"/>
          </a:p>
        </p:txBody>
      </p:sp>
      <p:sp>
        <p:nvSpPr>
          <p:cNvPr id="6" name="テキスト ボックス 5"/>
          <p:cNvSpPr txBox="1"/>
          <p:nvPr/>
        </p:nvSpPr>
        <p:spPr>
          <a:xfrm>
            <a:off x="214282" y="3786190"/>
            <a:ext cx="4916731" cy="523220"/>
          </a:xfrm>
          <a:prstGeom prst="rect">
            <a:avLst/>
          </a:prstGeom>
          <a:noFill/>
          <a:ln>
            <a:solidFill>
              <a:srgbClr val="0070C0"/>
            </a:solidFill>
          </a:ln>
        </p:spPr>
        <p:txBody>
          <a:bodyPr wrap="none" rtlCol="0">
            <a:spAutoFit/>
          </a:bodyPr>
          <a:lstStyle/>
          <a:p>
            <a:r>
              <a:rPr lang="ja-JP" altLang="en-US" sz="2800" dirty="0" smtClean="0"/>
              <a:t>今まで　比較用溶剤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92760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比較に新たに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a:t>
            </a:r>
            <a:r>
              <a:rPr lang="ja-JP" altLang="en-US" dirty="0" smtClean="0"/>
              <a:t> 不対電子濃度の最適化</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Polyethylene</a:t>
            </a:r>
            <a:r>
              <a:rPr lang="ja-JP" altLang="en-US" dirty="0" smtClean="0"/>
              <a:t>　不対電子混入法</a:t>
            </a:r>
            <a:endParaRPr lang="en-US" altLang="ja-JP" dirty="0" smtClean="0"/>
          </a:p>
        </p:txBody>
      </p:sp>
      <p:graphicFrame>
        <p:nvGraphicFramePr>
          <p:cNvPr id="4" name="図表 3"/>
          <p:cNvGraphicFramePr/>
          <p:nvPr/>
        </p:nvGraphicFramePr>
        <p:xfrm>
          <a:off x="214282" y="1643050"/>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20</a:t>
            </a:r>
            <a:r>
              <a:rPr lang="ja-JP" altLang="en-US" dirty="0" smtClean="0"/>
              <a:t>時間後</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en-US" altLang="ja-JP" dirty="0" smtClean="0"/>
              <a:t>Polyethylene 1.663g (+11mg)</a:t>
            </a:r>
          </a:p>
          <a:p>
            <a:pPr lvl="1"/>
            <a:r>
              <a:rPr kumimoji="1" lang="en-US" altLang="ja-JP" dirty="0" smtClean="0"/>
              <a:t>11mg</a:t>
            </a:r>
            <a:r>
              <a:rPr kumimoji="1" lang="ja-JP" altLang="en-US" dirty="0" smtClean="0"/>
              <a:t>が</a:t>
            </a:r>
            <a:r>
              <a:rPr kumimoji="1" lang="en-US" altLang="ja-JP" dirty="0" smtClean="0"/>
              <a:t>TEMPO</a:t>
            </a:r>
            <a:r>
              <a:rPr kumimoji="1" lang="ja-JP" altLang="en-US" dirty="0" smtClean="0"/>
              <a:t>としたら</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シートの</a:t>
            </a:r>
            <a:r>
              <a:rPr lang="en-US" altLang="ja-JP" dirty="0" smtClean="0"/>
              <a:t>5</a:t>
            </a:r>
            <a:r>
              <a:rPr lang="ja-JP" altLang="en-US" dirty="0" smtClean="0"/>
              <a:t>点を測定</a:t>
            </a:r>
            <a:endParaRPr lang="en-US" altLang="ja-JP" dirty="0" smtClean="0"/>
          </a:p>
          <a:p>
            <a:pPr marL="1207008" lvl="2" indent="-457200">
              <a:buClr>
                <a:schemeClr val="accent1"/>
              </a:buClr>
              <a:buFont typeface="+mj-ea"/>
              <a:buAutoNum type="circleNumDbPlain"/>
            </a:pPr>
            <a:r>
              <a:rPr lang="en-US" altLang="ja-JP" dirty="0" smtClean="0"/>
              <a:t>9E+19</a:t>
            </a:r>
          </a:p>
          <a:p>
            <a:pPr marL="1207008" lvl="2" indent="-457200">
              <a:buClr>
                <a:schemeClr val="accent1"/>
              </a:buClr>
              <a:buFont typeface="+mj-ea"/>
              <a:buAutoNum type="circleNumDbPlain"/>
            </a:pPr>
            <a:r>
              <a:rPr lang="en-US" altLang="ja-JP" dirty="0" smtClean="0"/>
              <a:t>4E+19</a:t>
            </a:r>
          </a:p>
          <a:p>
            <a:pPr marL="1207008" lvl="2" indent="-457200">
              <a:buClr>
                <a:schemeClr val="accent1"/>
              </a:buClr>
              <a:buFont typeface="+mj-ea"/>
              <a:buAutoNum type="circleNumDbPlain"/>
            </a:pPr>
            <a:r>
              <a:rPr lang="en-US" altLang="ja-JP" dirty="0" smtClean="0"/>
              <a:t>3E+19</a:t>
            </a:r>
          </a:p>
          <a:p>
            <a:pPr marL="1207008" lvl="2" indent="-457200">
              <a:buClr>
                <a:schemeClr val="accent1"/>
              </a:buClr>
              <a:buFont typeface="+mj-ea"/>
              <a:buAutoNum type="circleNumDbPlain"/>
            </a:pPr>
            <a:r>
              <a:rPr lang="en-US" altLang="ja-JP" dirty="0" smtClean="0"/>
              <a:t>5E+19</a:t>
            </a:r>
          </a:p>
          <a:p>
            <a:pPr marL="1207008" lvl="2" indent="-457200">
              <a:buClr>
                <a:schemeClr val="accent1"/>
              </a:buClr>
              <a:buFont typeface="+mj-ea"/>
              <a:buAutoNum type="circleNumDbPlain"/>
            </a:pPr>
            <a:r>
              <a:rPr lang="en-US" altLang="ja-JP" dirty="0" smtClean="0"/>
              <a:t>1E+19</a:t>
            </a:r>
          </a:p>
        </p:txBody>
      </p:sp>
      <p:grpSp>
        <p:nvGrpSpPr>
          <p:cNvPr id="8" name="グループ化 7"/>
          <p:cNvGrpSpPr/>
          <p:nvPr/>
        </p:nvGrpSpPr>
        <p:grpSpPr>
          <a:xfrm>
            <a:off x="3214678" y="4071942"/>
            <a:ext cx="5929323" cy="1857388"/>
            <a:chOff x="3214678" y="4071942"/>
            <a:chExt cx="5929323" cy="1857388"/>
          </a:xfrm>
        </p:grpSpPr>
        <p:sp>
          <p:nvSpPr>
            <p:cNvPr id="4" name="右矢印 3"/>
            <p:cNvSpPr/>
            <p:nvPr/>
          </p:nvSpPr>
          <p:spPr>
            <a:xfrm>
              <a:off x="3214678" y="4071942"/>
              <a:ext cx="1214446"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830997"/>
            </a:xfrm>
            <a:prstGeom prst="rect">
              <a:avLst/>
            </a:prstGeom>
            <a:noFill/>
          </p:spPr>
          <p:txBody>
            <a:bodyPr wrap="square" rtlCol="0">
              <a:spAutoFit/>
            </a:bodyPr>
            <a:lstStyle/>
            <a:p>
              <a:r>
                <a:rPr lang="ja-JP" altLang="en-US" sz="2400" dirty="0" smtClean="0"/>
                <a:t>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p:nvSpPr>
          <p:cNvPr id="6" name="角丸四角形 5"/>
          <p:cNvSpPr/>
          <p:nvPr/>
        </p:nvSpPr>
        <p:spPr>
          <a:xfrm>
            <a:off x="4071934" y="5357826"/>
            <a:ext cx="4857784" cy="12858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不対電子が多すぎてしまい</a:t>
            </a:r>
            <a:endParaRPr lang="en-US" altLang="ja-JP" sz="2400" dirty="0" smtClean="0"/>
          </a:p>
          <a:p>
            <a:pPr algn="ctr"/>
            <a:r>
              <a:rPr kumimoji="1" lang="en-US" altLang="ja-JP" sz="2400" dirty="0" smtClean="0"/>
              <a:t>DNP</a:t>
            </a:r>
            <a:r>
              <a:rPr kumimoji="1" lang="ja-JP" altLang="en-US" sz="2400" dirty="0" smtClean="0"/>
              <a:t>がおこなわれにくい</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3"/>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積分型</a:t>
            </a:r>
            <a:r>
              <a:rPr kumimoji="1" lang="en-US" altLang="ja-JP" dirty="0" smtClean="0"/>
              <a:t>ESR</a:t>
            </a:r>
            <a:r>
              <a:rPr kumimoji="1" lang="ja-JP" altLang="en-US" dirty="0" smtClean="0"/>
              <a:t>信号の二次のモーメントと</a:t>
            </a:r>
            <a:r>
              <a:rPr lang="ja-JP" altLang="en-US" dirty="0" smtClean="0"/>
              <a:t>不対電子濃度の比較</a:t>
            </a:r>
            <a:endParaRPr lang="en-US" altLang="ja-JP" dirty="0" smtClean="0"/>
          </a:p>
        </p:txBody>
      </p:sp>
      <p:pic>
        <p:nvPicPr>
          <p:cNvPr id="20482" name="Picture 2" descr="C:\Users\HIDE\Desktop\12101923-i.eps"/>
          <p:cNvPicPr>
            <a:picLocks noChangeAspect="1" noChangeArrowheads="1"/>
          </p:cNvPicPr>
          <p:nvPr/>
        </p:nvPicPr>
        <p:blipFill>
          <a:blip r:embed="rId4"/>
          <a:srcRect/>
          <a:stretch>
            <a:fillRect/>
          </a:stretch>
        </p:blipFill>
        <p:spPr bwMode="auto">
          <a:xfrm>
            <a:off x="785786" y="2643182"/>
            <a:ext cx="3971915" cy="397191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graphicFrame>
        <p:nvGraphicFramePr>
          <p:cNvPr id="5" name="オブジェクト 4"/>
          <p:cNvGraphicFramePr>
            <a:graphicFrameLocks noChangeAspect="1"/>
          </p:cNvGraphicFramePr>
          <p:nvPr/>
        </p:nvGraphicFramePr>
        <p:xfrm>
          <a:off x="5195888" y="2857500"/>
          <a:ext cx="3746500" cy="1449388"/>
        </p:xfrm>
        <a:graphic>
          <a:graphicData uri="http://schemas.openxmlformats.org/presentationml/2006/ole">
            <p:oleObj spid="_x0000_s20483" name="数式" r:id="rId5" imgW="1346040" imgH="520560" progId="Equation.3">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928802"/>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142976" y="5857892"/>
            <a:ext cx="7160935"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より広い不対電子濃度で統計を増やす</a:t>
            </a:r>
            <a:endParaRPr kumimoji="1" lang="ja-JP" altLang="en-US" sz="3200" dirty="0">
              <a:latin typeface="メイリオ" pitchFamily="50" charset="-128"/>
              <a:ea typeface="メイリオ" pitchFamily="50" charset="-128"/>
            </a:endParaRPr>
          </a:p>
        </p:txBody>
      </p:sp>
      <p:sp>
        <p:nvSpPr>
          <p:cNvPr id="6" name="テキスト ボックス 5"/>
          <p:cNvSpPr txBox="1"/>
          <p:nvPr/>
        </p:nvSpPr>
        <p:spPr>
          <a:xfrm>
            <a:off x="6572264" y="1714488"/>
            <a:ext cx="1800493" cy="369332"/>
          </a:xfrm>
          <a:prstGeom prst="rect">
            <a:avLst/>
          </a:prstGeom>
          <a:noFill/>
        </p:spPr>
        <p:txBody>
          <a:bodyPr wrap="none" rtlCol="0">
            <a:spAutoFit/>
          </a:bodyPr>
          <a:lstStyle/>
          <a:p>
            <a:r>
              <a:rPr kumimoji="1" lang="en-US" altLang="ja-JP" dirty="0" smtClean="0"/>
              <a:t>Benzene tempo</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642910" y="1071546"/>
            <a:ext cx="7467600" cy="2357454"/>
          </a:xfrm>
        </p:spPr>
        <p:txBody>
          <a:bodyPr>
            <a:normAutofit/>
          </a:bodyPr>
          <a:lstStyle/>
          <a:p>
            <a:r>
              <a:rPr lang="ja-JP" altLang="en-US" dirty="0" smtClean="0"/>
              <a:t>これらの</a:t>
            </a:r>
            <a:r>
              <a:rPr lang="en-US" altLang="ja-JP" dirty="0" smtClean="0">
                <a:solidFill>
                  <a:schemeClr val="accent2">
                    <a:lumMod val="60000"/>
                    <a:lumOff val="40000"/>
                  </a:schemeClr>
                </a:solidFill>
                <a:effectLst>
                  <a:outerShdw blurRad="38100" dist="38100" dir="2700000" algn="tl">
                    <a:srgbClr val="000000">
                      <a:alpha val="43137"/>
                    </a:srgbClr>
                  </a:outerShdw>
                </a:effectLst>
              </a:rPr>
              <a:t>change</a:t>
            </a:r>
            <a:r>
              <a:rPr lang="ja-JP" altLang="en-US" dirty="0" smtClean="0"/>
              <a:t>を加え</a:t>
            </a:r>
            <a:r>
              <a:rPr lang="en-US" altLang="ja-JP" dirty="0" smtClean="0"/>
              <a:t/>
            </a:r>
            <a:br>
              <a:rPr lang="en-US" altLang="ja-JP" dirty="0" smtClean="0"/>
            </a:br>
            <a:r>
              <a:rPr lang="ja-JP" altLang="en-US" dirty="0" smtClean="0"/>
              <a:t>陽子標的の偏極に挑戦</a:t>
            </a:r>
            <a:r>
              <a:rPr lang="en-US" altLang="ja-JP" i="1" dirty="0" smtClean="0"/>
              <a:t>!!</a:t>
            </a:r>
            <a:r>
              <a:rPr lang="en-US" altLang="ja-JP" dirty="0" smtClean="0"/>
              <a:t/>
            </a:r>
            <a:br>
              <a:rPr lang="en-US" altLang="ja-JP" dirty="0" smtClean="0"/>
            </a:br>
            <a:endParaRPr lang="ja-JP" altLang="en-US" dirty="0"/>
          </a:p>
        </p:txBody>
      </p:sp>
      <p:sp>
        <p:nvSpPr>
          <p:cNvPr id="7" name="正方形/長方形 6"/>
          <p:cNvSpPr/>
          <p:nvPr/>
        </p:nvSpPr>
        <p:spPr>
          <a:xfrm>
            <a:off x="1285852" y="3714752"/>
            <a:ext cx="6572296" cy="1323439"/>
          </a:xfrm>
          <a:prstGeom prst="rect">
            <a:avLst/>
          </a:prstGeom>
          <a:noFill/>
        </p:spPr>
        <p:txBody>
          <a:bodyPr wrap="square" lIns="91440" tIns="45720" rIns="91440" bIns="45720">
            <a:prstTxWarp prst="textDeflate">
              <a:avLst/>
            </a:prstTxWarp>
            <a:spAutoFit/>
          </a:bodyPr>
          <a:lstStyle/>
          <a:p>
            <a:pPr algn="ctr"/>
            <a:r>
              <a:rPr lang="en-US" altLang="ja-JP" sz="80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50800" dist="38100" dir="5400000" algn="t" rotWithShape="0">
                    <a:prstClr val="black">
                      <a:alpha val="40000"/>
                    </a:prstClr>
                  </a:outerShdw>
                </a:effectLst>
              </a:rPr>
              <a:t>Yes We Can!</a:t>
            </a:r>
            <a:endParaRPr lang="ja-JP" altLang="en-US" sz="80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図表 3"/>
          <p:cNvGraphicFramePr/>
          <p:nvPr/>
        </p:nvGraphicFramePr>
        <p:xfrm>
          <a:off x="1524000" y="2357430"/>
          <a:ext cx="6548462" cy="2214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8" name="Picture 4"/>
          <p:cNvPicPr>
            <a:picLocks noChangeAspect="1" noChangeArrowheads="1"/>
          </p:cNvPicPr>
          <p:nvPr/>
        </p:nvPicPr>
        <p:blipFill>
          <a:blip r:embed="rId3"/>
          <a:srcRect/>
          <a:stretch>
            <a:fillRect/>
          </a:stretch>
        </p:blipFill>
        <p:spPr bwMode="auto">
          <a:xfrm>
            <a:off x="900000" y="1620000"/>
            <a:ext cx="7650360" cy="4572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陽子の熱平衡信号</a:t>
            </a:r>
            <a:endParaRPr kumimoji="1" lang="ja-JP" altLang="en-US" dirty="0"/>
          </a:p>
        </p:txBody>
      </p:sp>
      <p:pic>
        <p:nvPicPr>
          <p:cNvPr id="3074" name="Picture 2" descr="C:\Users\HIDE\Desktop\PT関係\修論中間発表\194004te.eps"/>
          <p:cNvPicPr>
            <a:picLocks noChangeAspect="1" noChangeArrowheads="1"/>
          </p:cNvPicPr>
          <p:nvPr/>
        </p:nvPicPr>
        <p:blipFill>
          <a:blip r:embed="rId3"/>
          <a:srcRect/>
          <a:stretch>
            <a:fillRect/>
          </a:stretch>
        </p:blipFill>
        <p:spPr bwMode="auto">
          <a:xfrm>
            <a:off x="357158" y="1142984"/>
            <a:ext cx="5400675" cy="5400675"/>
          </a:xfrm>
          <a:prstGeom prst="rect">
            <a:avLst/>
          </a:prstGeom>
          <a:solidFill>
            <a:prstClr val="white"/>
          </a:solidFill>
        </p:spPr>
      </p:pic>
      <p:sp>
        <p:nvSpPr>
          <p:cNvPr id="4" name="テキスト ボックス 3"/>
          <p:cNvSpPr txBox="1"/>
          <p:nvPr/>
        </p:nvSpPr>
        <p:spPr>
          <a:xfrm>
            <a:off x="5572132" y="1928802"/>
            <a:ext cx="3308919" cy="1569660"/>
          </a:xfrm>
          <a:prstGeom prst="rect">
            <a:avLst/>
          </a:prstGeom>
          <a:noFill/>
        </p:spPr>
        <p:txBody>
          <a:bodyPr wrap="none" rtlCol="0">
            <a:spAutoFit/>
          </a:bodyPr>
          <a:lstStyle/>
          <a:p>
            <a:r>
              <a:rPr kumimoji="1" lang="ja-JP" altLang="en-US" sz="2400" dirty="0" smtClean="0"/>
              <a:t>温度：</a:t>
            </a:r>
            <a:r>
              <a:rPr kumimoji="1" lang="en-US" altLang="ja-JP" sz="2400" dirty="0" smtClean="0"/>
              <a:t>0.72K</a:t>
            </a:r>
          </a:p>
          <a:p>
            <a:r>
              <a:rPr kumimoji="1" lang="ja-JP" altLang="en-US" sz="2400" dirty="0" smtClean="0"/>
              <a:t>磁場：≃</a:t>
            </a:r>
            <a:r>
              <a:rPr kumimoji="1" lang="en-US" altLang="ja-JP" sz="2400" dirty="0" smtClean="0"/>
              <a:t>2.5T</a:t>
            </a:r>
          </a:p>
          <a:p>
            <a:r>
              <a:rPr kumimoji="1" lang="ja-JP" altLang="en-US" sz="2400" dirty="0" smtClean="0"/>
              <a:t>中心周波数：</a:t>
            </a:r>
            <a:r>
              <a:rPr kumimoji="1" lang="en-US" altLang="ja-JP" sz="2400" dirty="0" smtClean="0"/>
              <a:t>106.34MH</a:t>
            </a:r>
            <a:r>
              <a:rPr lang="en-US" altLang="ja-JP" sz="2400" dirty="0" smtClean="0"/>
              <a:t>z</a:t>
            </a:r>
          </a:p>
          <a:p>
            <a:r>
              <a:rPr lang="ja-JP" altLang="en-US" sz="2400" dirty="0" smtClean="0"/>
              <a:t>偏極度：≃</a:t>
            </a:r>
            <a:r>
              <a:rPr lang="en-US" altLang="ja-JP" sz="2400" dirty="0" smtClean="0"/>
              <a:t>3.5%</a:t>
            </a:r>
            <a:endParaRPr kumimoji="1" lang="ja-JP" alt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r>
              <a:rPr kumimoji="1" lang="en-US" altLang="ja-JP" dirty="0" smtClean="0"/>
              <a:t>(DNP)</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a:p>
            <a:pPr marL="514350" indent="-514350">
              <a:buFont typeface="+mj-lt"/>
              <a:buAutoNum type="arabicPeriod"/>
            </a:pPr>
            <a:r>
              <a:rPr lang="ja-JP" altLang="en-US" dirty="0" smtClean="0"/>
              <a:t>添加した不対電子に</a:t>
            </a:r>
            <a:r>
              <a:rPr lang="en-US" altLang="ja-JP" dirty="0" smtClean="0"/>
              <a:t>70GHz</a:t>
            </a:r>
            <a:r>
              <a:rPr lang="ja-JP" altLang="en-US" dirty="0" smtClean="0"/>
              <a:t>のマイクロ波照射</a:t>
            </a:r>
            <a:endParaRPr lang="en-US" altLang="ja-JP" dirty="0" smtClean="0"/>
          </a:p>
          <a:p>
            <a:pPr marL="514350" indent="-514350">
              <a:buFont typeface="+mj-lt"/>
              <a:buAutoNum type="arabicPeriod"/>
            </a:pPr>
            <a:r>
              <a:rPr lang="ja-JP" altLang="en-US" dirty="0" smtClean="0"/>
              <a:t>電子の周囲の陽子も偏極する</a:t>
            </a:r>
            <a:endParaRPr lang="en-US" altLang="ja-JP" dirty="0" smtClean="0"/>
          </a:p>
          <a:p>
            <a:r>
              <a:rPr lang="ja-JP" altLang="en-US" dirty="0" smtClean="0"/>
              <a:t>３、４を繰り返すことによって高い陽子の偏極度が得られる。</a:t>
            </a:r>
            <a:endParaRPr lang="en-US" altLang="ja-JP"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ja-JP" altLang="en-US" dirty="0" smtClean="0"/>
              <a:t>不対電子の添加方法</a:t>
            </a:r>
            <a:endParaRPr kumimoji="1" lang="en-US" altLang="ja-JP" dirty="0" smtClean="0"/>
          </a:p>
          <a:p>
            <a:pPr lvl="1"/>
            <a:r>
              <a:rPr kumimoji="1" lang="ja-JP" altLang="en-US" dirty="0" smtClean="0"/>
              <a:t>不対電子：</a:t>
            </a:r>
            <a:r>
              <a:rPr kumimoji="1" lang="en-US" altLang="ja-JP" dirty="0" smtClean="0"/>
              <a:t>TEMPO</a:t>
            </a:r>
          </a:p>
          <a:p>
            <a:pPr lvl="1"/>
            <a:r>
              <a:rPr kumimoji="1" lang="ja-JP" altLang="en-US" dirty="0" smtClean="0"/>
              <a:t>ポリエチレンシート</a:t>
            </a:r>
            <a:r>
              <a:rPr lang="en-US" altLang="ja-JP" dirty="0" smtClean="0"/>
              <a:t>(30μ</a:t>
            </a:r>
            <a:r>
              <a:rPr lang="ja-JP" altLang="en-US" dirty="0" smtClean="0"/>
              <a:t>ｍ</a:t>
            </a:r>
            <a:r>
              <a:rPr lang="en-US" altLang="ja-JP" dirty="0" smtClean="0"/>
              <a:t>)</a:t>
            </a:r>
            <a:r>
              <a:rPr lang="ja-JP" altLang="en-US" dirty="0" smtClean="0"/>
              <a:t>と</a:t>
            </a:r>
            <a:r>
              <a:rPr lang="en-US" altLang="ja-JP" dirty="0" smtClean="0"/>
              <a:t>TEMPO</a:t>
            </a:r>
            <a:r>
              <a:rPr lang="ja-JP" altLang="en-US" dirty="0" smtClean="0"/>
              <a:t>を</a:t>
            </a:r>
            <a:r>
              <a:rPr lang="en-US" altLang="ja-JP" dirty="0" smtClean="0"/>
              <a:t>20</a:t>
            </a:r>
            <a:r>
              <a:rPr lang="ja-JP" altLang="en-US" dirty="0" smtClean="0"/>
              <a:t>時間</a:t>
            </a:r>
            <a:r>
              <a:rPr lang="en-US" altLang="ja-JP" dirty="0" smtClean="0"/>
              <a:t>80</a:t>
            </a:r>
            <a:r>
              <a:rPr lang="ja-JP" altLang="en-US" dirty="0" smtClean="0"/>
              <a:t>℃のオーブンで加熱</a:t>
            </a:r>
            <a:endParaRPr lang="en-US" altLang="ja-JP" dirty="0" smtClean="0"/>
          </a:p>
          <a:p>
            <a:endParaRPr kumimoji="1" lang="en-US" altLang="ja-JP" dirty="0" smtClean="0"/>
          </a:p>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1" nodeType="clickEffect">
                                  <p:stCondLst>
                                    <p:cond delay="0"/>
                                  </p:stCondLst>
                                  <p:iterate type="lt">
                                    <p:tmPct val="0"/>
                                  </p:iterate>
                                  <p:childTnLst>
                                    <p:animClr clrSpc="rgb">
                                      <p:cBhvr override="childStyle">
                                        <p:cTn id="6" dur="1900" fill="hold">
                                          <p:stCondLst>
                                            <p:cond delay="100"/>
                                          </p:stCondLst>
                                        </p:cTn>
                                        <p:tgtEl>
                                          <p:spTgt spid="41"/>
                                        </p:tgtEl>
                                        <p:attrNameLst>
                                          <p:attrName>style.color</p:attrName>
                                        </p:attrNameLst>
                                      </p:cBhvr>
                                      <p:to>
                                        <a:srgbClr val="F1F618"/>
                                      </p:to>
                                    </p:animClr>
                                    <p:animClr clrSpc="rgb">
                                      <p:cBhvr>
                                        <p:cTn id="7" dur="1900" fill="hold">
                                          <p:stCondLst>
                                            <p:cond delay="100"/>
                                          </p:stCondLst>
                                        </p:cTn>
                                        <p:tgtEl>
                                          <p:spTgt spid="41"/>
                                        </p:tgtEl>
                                        <p:attrNameLst>
                                          <p:attrName>fillColor</p:attrName>
                                        </p:attrNameLst>
                                      </p:cBhvr>
                                      <p:to>
                                        <a:srgbClr val="F1F618"/>
                                      </p:to>
                                    </p:animClr>
                                    <p:set>
                                      <p:cBhvr>
                                        <p:cTn id="8" dur="1900" fill="hold">
                                          <p:stCondLst>
                                            <p:cond delay="100"/>
                                          </p:stCondLst>
                                        </p:cTn>
                                        <p:tgtEl>
                                          <p:spTgt spid="41"/>
                                        </p:tgtEl>
                                        <p:attrNameLst>
                                          <p:attrName>fill.type</p:attrName>
                                        </p:attrNameLst>
                                      </p:cBhvr>
                                      <p:to>
                                        <p:strVal val="solid"/>
                                      </p:to>
                                    </p:set>
                                    <p:set>
                                      <p:cBhvr>
                                        <p:cTn id="9" dur="1900" fill="hold">
                                          <p:stCondLst>
                                            <p:cond delay="100"/>
                                          </p:stCondLst>
                                        </p:cTn>
                                        <p:tgtEl>
                                          <p:spTgt spid="41"/>
                                        </p:tgtEl>
                                        <p:attrNameLst>
                                          <p:attrName>fill.on</p:attrName>
                                        </p:attrNameLst>
                                      </p:cBhvr>
                                      <p:to>
                                        <p:strVal val="true"/>
                                      </p:to>
                                    </p:set>
                                    <p:animScale>
                                      <p:cBhvr>
                                        <p:cTn id="10" dur="200" fill="hold">
                                          <p:stCondLst>
                                            <p:cond delay="0"/>
                                          </p:stCondLst>
                                        </p:cTn>
                                        <p:tgtEl>
                                          <p:spTgt spid="41"/>
                                        </p:tgtEl>
                                      </p:cBhvr>
                                      <p:from x="100000" y="100000"/>
                                      <p:to x="100000" y="5000"/>
                                    </p:animScale>
                                    <p:animScale>
                                      <p:cBhvr>
                                        <p:cTn id="11" dur="200" fill="hold">
                                          <p:stCondLst>
                                            <p:cond delay="200"/>
                                          </p:stCondLst>
                                        </p:cTn>
                                        <p:tgtEl>
                                          <p:spTgt spid="41"/>
                                        </p:tgtEl>
                                      </p:cBhvr>
                                      <p:from x="100000" y="5000"/>
                                      <p:to x="120000" y="150000"/>
                                    </p:animScale>
                                    <p:animScale>
                                      <p:cBhvr>
                                        <p:cTn id="12" dur="600" fill="hold">
                                          <p:stCondLst>
                                            <p:cond delay="1400"/>
                                          </p:stCondLst>
                                        </p:cTn>
                                        <p:tgtEl>
                                          <p:spTgt spid="41"/>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1"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正偏極</a:t>
            </a:r>
            <a:r>
              <a:rPr kumimoji="1" lang="en-US" altLang="ja-JP" sz="3600" dirty="0" smtClean="0"/>
              <a:t>(08/04)</a:t>
            </a:r>
            <a:endParaRPr kumimoji="1" lang="ja-JP" altLang="en-US" sz="3600" dirty="0"/>
          </a:p>
        </p:txBody>
      </p:sp>
      <p:pic>
        <p:nvPicPr>
          <p:cNvPr id="2054" name="Picture 6" descr="C:\Users\HIDE\Desktop\PT関係\修論中間発表\210717te.eps"/>
          <p:cNvPicPr>
            <a:picLocks noChangeAspect="1" noChangeArrowheads="1"/>
          </p:cNvPicPr>
          <p:nvPr/>
        </p:nvPicPr>
        <p:blipFill>
          <a:blip r:embed="rId3"/>
          <a:srcRect/>
          <a:stretch>
            <a:fillRect/>
          </a:stretch>
        </p:blipFill>
        <p:spPr bwMode="auto">
          <a:xfrm>
            <a:off x="285720" y="1142984"/>
            <a:ext cx="5400676" cy="5400675"/>
          </a:xfrm>
          <a:prstGeom prst="rect">
            <a:avLst/>
          </a:prstGeom>
          <a:solidFill>
            <a:schemeClr val="bg1"/>
          </a:solidFill>
        </p:spPr>
      </p:pic>
      <p:pic>
        <p:nvPicPr>
          <p:cNvPr id="2055" name="Picture 7" descr="C:\Users\HIDE\Desktop\PT関係\修論中間発表\213444enh.eps"/>
          <p:cNvPicPr>
            <a:picLocks noChangeAspect="1" noChangeArrowheads="1"/>
          </p:cNvPicPr>
          <p:nvPr/>
        </p:nvPicPr>
        <p:blipFill>
          <a:blip r:embed="rId4"/>
          <a:srcRect/>
          <a:stretch>
            <a:fillRect/>
          </a:stretch>
        </p:blipFill>
        <p:spPr bwMode="auto">
          <a:xfrm>
            <a:off x="6443662" y="1571612"/>
            <a:ext cx="5400675" cy="5400675"/>
          </a:xfrm>
          <a:prstGeom prst="rect">
            <a:avLst/>
          </a:prstGeom>
          <a:noFill/>
        </p:spPr>
      </p:pic>
      <p:pic>
        <p:nvPicPr>
          <p:cNvPr id="2056" name="Picture 8" descr="C:\Users\HIDE\Desktop\PT関係\修論中間発表\220149enh.eps"/>
          <p:cNvPicPr>
            <a:picLocks noChangeAspect="1" noChangeArrowheads="1"/>
          </p:cNvPicPr>
          <p:nvPr/>
        </p:nvPicPr>
        <p:blipFill>
          <a:blip r:embed="rId5"/>
          <a:srcRect/>
          <a:stretch>
            <a:fillRect/>
          </a:stretch>
        </p:blipFill>
        <p:spPr bwMode="auto">
          <a:xfrm>
            <a:off x="6643702" y="2428868"/>
            <a:ext cx="5400675" cy="5400675"/>
          </a:xfrm>
          <a:prstGeom prst="rect">
            <a:avLst/>
          </a:prstGeom>
          <a:noFill/>
        </p:spPr>
      </p:pic>
      <p:sp>
        <p:nvSpPr>
          <p:cNvPr id="7" name="テキスト ボックス 6"/>
          <p:cNvSpPr txBox="1"/>
          <p:nvPr/>
        </p:nvSpPr>
        <p:spPr>
          <a:xfrm>
            <a:off x="5429256" y="1928802"/>
            <a:ext cx="3384260" cy="1569660"/>
          </a:xfrm>
          <a:prstGeom prst="rect">
            <a:avLst/>
          </a:prstGeom>
          <a:noFill/>
        </p:spPr>
        <p:txBody>
          <a:bodyPr wrap="none" rtlCol="0">
            <a:spAutoFit/>
          </a:bodyPr>
          <a:lstStyle/>
          <a:p>
            <a:r>
              <a:rPr lang="ja-JP" altLang="en-US" sz="2400" dirty="0" smtClean="0"/>
              <a:t>温度：</a:t>
            </a:r>
            <a:r>
              <a:rPr lang="en-US" altLang="ja-JP" sz="2400" dirty="0" smtClean="0"/>
              <a:t>1K</a:t>
            </a:r>
          </a:p>
          <a:p>
            <a:r>
              <a:rPr lang="ja-JP" altLang="en-US" sz="2400" dirty="0" smtClean="0"/>
              <a:t>磁場：</a:t>
            </a:r>
            <a:r>
              <a:rPr lang="en-US" altLang="ja-JP" sz="2400" dirty="0" smtClean="0"/>
              <a:t>2.5T</a:t>
            </a:r>
          </a:p>
          <a:p>
            <a:r>
              <a:rPr lang="ja-JP" altLang="en-US" sz="2400" dirty="0" smtClean="0"/>
              <a:t>中心周波数≃</a:t>
            </a:r>
            <a:r>
              <a:rPr lang="en-US" altLang="ja-JP" sz="2400" dirty="0" smtClean="0"/>
              <a:t>106.32MHz</a:t>
            </a:r>
          </a:p>
          <a:p>
            <a:endParaRPr lang="en-US" altLang="ja-JP" sz="2400" dirty="0" smtClean="0"/>
          </a:p>
        </p:txBody>
      </p:sp>
      <p:sp>
        <p:nvSpPr>
          <p:cNvPr id="8" name="テキスト ボックス 7"/>
          <p:cNvSpPr txBox="1"/>
          <p:nvPr/>
        </p:nvSpPr>
        <p:spPr>
          <a:xfrm>
            <a:off x="5643570" y="3857628"/>
            <a:ext cx="2159566" cy="954107"/>
          </a:xfrm>
          <a:prstGeom prst="rect">
            <a:avLst/>
          </a:prstGeom>
          <a:noFill/>
        </p:spPr>
        <p:txBody>
          <a:bodyPr wrap="none" rtlCol="0">
            <a:spAutoFit/>
          </a:bodyPr>
          <a:lstStyle/>
          <a:p>
            <a:r>
              <a:rPr lang="ja-JP" altLang="en-US" sz="2800" dirty="0" smtClean="0">
                <a:solidFill>
                  <a:schemeClr val="accent6">
                    <a:lumMod val="75000"/>
                  </a:schemeClr>
                </a:solidFill>
              </a:rPr>
              <a:t>信号面積比：</a:t>
            </a:r>
            <a:endParaRPr lang="en-US" altLang="ja-JP" sz="2800" dirty="0" smtClean="0">
              <a:solidFill>
                <a:schemeClr val="accent6">
                  <a:lumMod val="75000"/>
                </a:schemeClr>
              </a:solidFill>
            </a:endParaRPr>
          </a:p>
          <a:p>
            <a:r>
              <a:rPr kumimoji="1" lang="en-US" altLang="ja-JP" sz="2800" u="sng" dirty="0" smtClean="0">
                <a:solidFill>
                  <a:schemeClr val="accent6">
                    <a:lumMod val="75000"/>
                  </a:schemeClr>
                </a:solidFill>
              </a:rPr>
              <a:t>	3.58</a:t>
            </a:r>
            <a:r>
              <a:rPr kumimoji="1" lang="ja-JP" altLang="en-US" sz="2800" u="sng" dirty="0" smtClean="0">
                <a:solidFill>
                  <a:schemeClr val="accent6">
                    <a:lumMod val="75000"/>
                  </a:schemeClr>
                </a:solidFill>
              </a:rPr>
              <a:t>倍</a:t>
            </a:r>
            <a:endParaRPr kumimoji="1" lang="ja-JP" altLang="en-US" sz="2800" u="sng"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diamond(in)">
                                      <p:cBhvr>
                                        <p:cTn id="7" dur="2000"/>
                                        <p:tgtEl>
                                          <p:spTgt spid="205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6"/>
                                        </p:tgtEl>
                                        <p:attrNameLst>
                                          <p:attrName>style.visibility</p:attrName>
                                        </p:attrNameLst>
                                      </p:cBhvr>
                                      <p:to>
                                        <p:strVal val="visible"/>
                                      </p:to>
                                    </p:set>
                                    <p:animEffect transition="in" filter="diamond(in)">
                                      <p:cBhvr>
                                        <p:cTn id="12" dur="1000"/>
                                        <p:tgtEl>
                                          <p:spTgt spid="2056"/>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heckerboard(across)">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コンテンツ プレースホルダ 7"/>
          <p:cNvSpPr>
            <a:spLocks noGrp="1"/>
          </p:cNvSpPr>
          <p:nvPr>
            <p:ph idx="1"/>
          </p:nvPr>
        </p:nvSpPr>
        <p:spPr>
          <a:xfrm>
            <a:off x="457200" y="357166"/>
            <a:ext cx="8115328" cy="6500834"/>
          </a:xfrm>
        </p:spPr>
        <p:txBody>
          <a:bodyPr>
            <a:normAutofit/>
          </a:bodyPr>
          <a:lstStyle/>
          <a:p>
            <a:r>
              <a:rPr lang="ja-JP" altLang="en-US" dirty="0" smtClean="0"/>
              <a:t>偏極</a:t>
            </a:r>
            <a:r>
              <a:rPr lang="en-US" altLang="ja-JP" dirty="0" smtClean="0"/>
              <a:t>: </a:t>
            </a:r>
            <a:r>
              <a:rPr lang="ja-JP" altLang="en-US" dirty="0" smtClean="0"/>
              <a:t>物質の原子核のスピン状態を偏らせる</a:t>
            </a:r>
            <a:endParaRPr lang="en-US" altLang="ja-JP" dirty="0" smtClean="0"/>
          </a:p>
          <a:p>
            <a:r>
              <a:rPr lang="ja-JP" altLang="en-US" dirty="0" smtClean="0"/>
              <a:t>手法</a:t>
            </a:r>
            <a:r>
              <a:rPr lang="en-US" altLang="ja-JP" dirty="0" smtClean="0"/>
              <a:t>:</a:t>
            </a:r>
            <a:r>
              <a:rPr lang="ja-JP" altLang="en-US" dirty="0" smtClean="0"/>
              <a:t>低温、高磁場</a:t>
            </a:r>
            <a:r>
              <a:rPr lang="en-US" altLang="ja-JP" dirty="0" smtClean="0"/>
              <a:t> </a:t>
            </a:r>
            <a:r>
              <a:rPr lang="ja-JP" altLang="en-US" dirty="0" smtClean="0"/>
              <a:t>→ 熱平衡状態</a:t>
            </a:r>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endParaRPr lang="en-US" altLang="ja-JP" dirty="0" smtClean="0"/>
          </a:p>
          <a:p>
            <a:r>
              <a:rPr lang="ja-JP" altLang="en-US" dirty="0" smtClean="0"/>
              <a:t>高偏</a:t>
            </a:r>
            <a:r>
              <a:rPr lang="ja-JP" altLang="en-US" dirty="0" smtClean="0"/>
              <a:t>極</a:t>
            </a:r>
            <a:r>
              <a:rPr lang="ja-JP" altLang="en-US" dirty="0" smtClean="0"/>
              <a:t>手</a:t>
            </a:r>
            <a:r>
              <a:rPr lang="ja-JP" altLang="en-US" dirty="0" smtClean="0"/>
              <a:t>法</a:t>
            </a:r>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r>
              <a:rPr lang="en-US" altLang="ja-JP" dirty="0" smtClean="0"/>
              <a:t>DNP: </a:t>
            </a:r>
            <a:r>
              <a:rPr lang="ja-JP" altLang="en-US" dirty="0" smtClean="0"/>
              <a:t>標的に不対電子を混入し、マイクロ波</a:t>
            </a:r>
            <a:r>
              <a:rPr lang="en-US" altLang="ja-JP" dirty="0" smtClean="0"/>
              <a:t>		</a:t>
            </a:r>
            <a:r>
              <a:rPr lang="ja-JP" altLang="en-US" dirty="0" smtClean="0"/>
              <a:t>を用いて電子の高偏極度を標的核子</a:t>
            </a:r>
            <a:r>
              <a:rPr lang="en-US" altLang="ja-JP" dirty="0" smtClean="0"/>
              <a:t>		</a:t>
            </a:r>
            <a:r>
              <a:rPr lang="ja-JP" altLang="en-US" dirty="0" smtClean="0"/>
              <a:t>に移す方法</a:t>
            </a:r>
            <a:endParaRPr lang="en-US" altLang="ja-JP" dirty="0" smtClean="0"/>
          </a:p>
          <a:p>
            <a:r>
              <a:rPr lang="ja-JP" altLang="en-US" dirty="0" smtClean="0"/>
              <a:t>一般的</a:t>
            </a:r>
            <a:r>
              <a:rPr lang="ja-JP" altLang="en-US" dirty="0" smtClean="0"/>
              <a:t>標的</a:t>
            </a:r>
            <a:r>
              <a:rPr lang="en-US" altLang="ja-JP" dirty="0" smtClean="0"/>
              <a:t>:</a:t>
            </a:r>
            <a:r>
              <a:rPr lang="ja-JP" altLang="en-US" dirty="0" smtClean="0"/>
              <a:t>アンモニア、ブタノール</a:t>
            </a:r>
            <a:endParaRPr lang="en-US" altLang="ja-JP" dirty="0" smtClean="0"/>
          </a:p>
        </p:txBody>
      </p:sp>
      <p:graphicFrame>
        <p:nvGraphicFramePr>
          <p:cNvPr id="3" name="オブジェクト 2"/>
          <p:cNvGraphicFramePr>
            <a:graphicFrameLocks noChangeAspect="1"/>
          </p:cNvGraphicFramePr>
          <p:nvPr/>
        </p:nvGraphicFramePr>
        <p:xfrm>
          <a:off x="6786578" y="857232"/>
          <a:ext cx="1453973" cy="721980"/>
        </p:xfrm>
        <a:graphic>
          <a:graphicData uri="http://schemas.openxmlformats.org/presentationml/2006/ole">
            <p:oleObj spid="_x0000_s15362" name="数式" r:id="rId4" imgW="596880" imgH="431640" progId="Equation.3">
              <p:embed/>
            </p:oleObj>
          </a:graphicData>
        </a:graphic>
      </p:graphicFrame>
      <p:pic>
        <p:nvPicPr>
          <p:cNvPr id="15363" name="Picture 3" descr="C:\Users\HIDE\Desktop\PT関係\P1010125.JPG"/>
          <p:cNvPicPr>
            <a:picLocks noChangeAspect="1" noChangeArrowheads="1"/>
          </p:cNvPicPr>
          <p:nvPr/>
        </p:nvPicPr>
        <p:blipFill>
          <a:blip r:embed="rId5" cstate="print"/>
          <a:srcRect l="11368" t="15158" b="9054"/>
          <a:stretch>
            <a:fillRect/>
          </a:stretch>
        </p:blipFill>
        <p:spPr bwMode="auto">
          <a:xfrm>
            <a:off x="4714876" y="1714488"/>
            <a:ext cx="3579085" cy="2295344"/>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Ｑカーブのシフト</a:t>
            </a:r>
            <a:endParaRPr kumimoji="1" lang="ja-JP" altLang="en-US" dirty="0"/>
          </a:p>
        </p:txBody>
      </p:sp>
      <p:graphicFrame>
        <p:nvGraphicFramePr>
          <p:cNvPr id="4" name="グラフ 3"/>
          <p:cNvGraphicFramePr/>
          <p:nvPr/>
        </p:nvGraphicFramePr>
        <p:xfrm>
          <a:off x="285720" y="1500174"/>
          <a:ext cx="5715040" cy="48577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オブジェクト 4"/>
          <p:cNvGraphicFramePr>
            <a:graphicFrameLocks noChangeAspect="1"/>
          </p:cNvGraphicFramePr>
          <p:nvPr/>
        </p:nvGraphicFramePr>
        <p:xfrm>
          <a:off x="5929322" y="2285992"/>
          <a:ext cx="2071702" cy="927523"/>
        </p:xfrm>
        <a:graphic>
          <a:graphicData uri="http://schemas.openxmlformats.org/presentationml/2006/ole">
            <p:oleObj spid="_x0000_s1026" name="数式" r:id="rId5" imgW="774360" imgH="419040" progId="Equation.3">
              <p:embed/>
            </p:oleObj>
          </a:graphicData>
        </a:graphic>
      </p:graphicFrame>
      <p:sp>
        <p:nvSpPr>
          <p:cNvPr id="6" name="テキスト ボックス 5"/>
          <p:cNvSpPr txBox="1"/>
          <p:nvPr/>
        </p:nvSpPr>
        <p:spPr>
          <a:xfrm>
            <a:off x="6572232" y="3286124"/>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5715008" y="4500570"/>
            <a:ext cx="2574744" cy="830997"/>
          </a:xfrm>
          <a:prstGeom prst="rect">
            <a:avLst/>
          </a:prstGeom>
          <a:noFill/>
        </p:spPr>
        <p:txBody>
          <a:bodyPr wrap="none" rtlCol="0">
            <a:spAutoFit/>
          </a:bodyPr>
          <a:lstStyle/>
          <a:p>
            <a:r>
              <a:rPr kumimoji="1" lang="en-US" altLang="ja-JP" sz="2400" dirty="0" smtClean="0">
                <a:solidFill>
                  <a:srgbClr val="B54B39"/>
                </a:solidFill>
              </a:rPr>
              <a:t>70K-1K</a:t>
            </a:r>
            <a:r>
              <a:rPr lang="ja-JP" altLang="en-US" sz="2400" dirty="0" smtClean="0">
                <a:solidFill>
                  <a:srgbClr val="B54B39"/>
                </a:solidFill>
              </a:rPr>
              <a:t>の温度差で</a:t>
            </a:r>
            <a:endParaRPr lang="en-US" altLang="ja-JP" sz="2400" dirty="0" smtClean="0">
              <a:solidFill>
                <a:srgbClr val="B54B39"/>
              </a:solidFill>
            </a:endParaRPr>
          </a:p>
          <a:p>
            <a:r>
              <a:rPr kumimoji="1" lang="ja-JP" altLang="en-US" sz="2400" dirty="0" smtClean="0">
                <a:solidFill>
                  <a:srgbClr val="B54B39"/>
                </a:solidFill>
              </a:rPr>
              <a:t>約</a:t>
            </a:r>
            <a:r>
              <a:rPr kumimoji="1" lang="en-US" altLang="ja-JP" sz="2400" dirty="0" smtClean="0">
                <a:solidFill>
                  <a:srgbClr val="B54B39"/>
                </a:solidFill>
              </a:rPr>
              <a:t>300kHz</a:t>
            </a:r>
            <a:r>
              <a:rPr kumimoji="1" lang="ja-JP" altLang="en-US" sz="2400" dirty="0" smtClean="0">
                <a:solidFill>
                  <a:srgbClr val="B54B39"/>
                </a:solidFill>
              </a:rPr>
              <a:t>のズレ</a:t>
            </a:r>
            <a:endParaRPr kumimoji="1" lang="en-US" altLang="ja-JP" sz="2400" dirty="0" smtClean="0">
              <a:solidFill>
                <a:srgbClr val="B54B39"/>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これから</a:t>
            </a:r>
            <a:r>
              <a:rPr lang="ja-JP" altLang="en-US" dirty="0" smtClean="0"/>
              <a:t>は、</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より効率のいい冷却手順の開発</a:t>
            </a:r>
            <a:endParaRPr lang="en-US" altLang="ja-JP" dirty="0" smtClean="0"/>
          </a:p>
          <a:p>
            <a:r>
              <a:rPr lang="ja-JP" altLang="en-US" dirty="0" smtClean="0"/>
              <a:t>ポリエチレンのさらなる偏極</a:t>
            </a:r>
            <a:endParaRPr lang="en-US" altLang="ja-JP" dirty="0" smtClean="0"/>
          </a:p>
          <a:p>
            <a:r>
              <a:rPr lang="ja-JP" altLang="en-US" dirty="0" smtClean="0"/>
              <a:t>昨年の</a:t>
            </a:r>
            <a:r>
              <a:rPr lang="en-US" altLang="ja-JP" dirty="0" smtClean="0"/>
              <a:t>EPM</a:t>
            </a:r>
            <a:r>
              <a:rPr lang="ja-JP" altLang="en-US" dirty="0" smtClean="0"/>
              <a:t>に再挑戦</a:t>
            </a:r>
            <a:endParaRPr lang="en-US" altLang="ja-JP" dirty="0" smtClean="0"/>
          </a:p>
          <a:p>
            <a:r>
              <a:rPr lang="en-US" altLang="ja-JP" dirty="0" smtClean="0"/>
              <a:t>NMR</a:t>
            </a:r>
            <a:r>
              <a:rPr lang="ja-JP" altLang="en-US" dirty="0" smtClean="0"/>
              <a:t>システムの安定化</a:t>
            </a:r>
            <a:endParaRPr lang="en-US" altLang="ja-JP"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薄くでき表面積を増やせ、</a:t>
            </a:r>
            <a:endParaRPr lang="en-US" altLang="ja-JP" dirty="0" smtClean="0"/>
          </a:p>
          <a:p>
            <a:pPr lvl="2">
              <a:buNone/>
            </a:pPr>
            <a:r>
              <a:rPr lang="en-US" altLang="ja-JP" dirty="0" smtClean="0"/>
              <a:t>			</a:t>
            </a:r>
            <a:r>
              <a:rPr lang="ja-JP" altLang="en-US" dirty="0" smtClean="0"/>
              <a:t>冷却性能が高い</a:t>
            </a:r>
            <a:endParaRPr lang="en-US" altLang="ja-JP" dirty="0" smtClean="0"/>
          </a:p>
          <a:p>
            <a:pPr lvl="2"/>
            <a:endParaRPr lang="en-US" altLang="ja-JP" dirty="0" smtClean="0"/>
          </a:p>
          <a:p>
            <a:r>
              <a:rPr lang="ja-JP" altLang="en-US" dirty="0" smtClean="0"/>
              <a:t>高分子標的候補</a:t>
            </a:r>
            <a:r>
              <a:rPr lang="en-US" altLang="ja-JP" dirty="0" smtClean="0"/>
              <a:t>:Polyethylene, EPM</a:t>
            </a:r>
          </a:p>
          <a:p>
            <a:endParaRPr kumimoji="1" lang="ja-JP"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74638"/>
            <a:ext cx="7467600" cy="1143000"/>
          </a:xfrm>
        </p:spPr>
        <p:txBody>
          <a:bodyPr/>
          <a:lstStyle/>
          <a:p>
            <a:pPr algn="ctr"/>
            <a:r>
              <a:rPr lang="en-US" altLang="ja-JP" dirty="0" smtClean="0"/>
              <a:t>Polyethylene</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構造</a:t>
            </a:r>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u="sng" dirty="0" smtClean="0"/>
              <a:t>利点</a:t>
            </a:r>
            <a:endParaRPr lang="en-US" altLang="ja-JP" u="sng" dirty="0" smtClean="0"/>
          </a:p>
          <a:p>
            <a:pPr lvl="1"/>
            <a:r>
              <a:rPr lang="en-US" altLang="ja-JP" dirty="0" smtClean="0"/>
              <a:t>Dilution factor: 1/7</a:t>
            </a:r>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p:txBody>
      </p:sp>
      <p:sp>
        <p:nvSpPr>
          <p:cNvPr id="4" name="右矢印 3"/>
          <p:cNvSpPr/>
          <p:nvPr/>
        </p:nvSpPr>
        <p:spPr>
          <a:xfrm>
            <a:off x="1643042" y="3143248"/>
            <a:ext cx="928694"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2571736" y="3071810"/>
            <a:ext cx="2954655" cy="461665"/>
          </a:xfrm>
          <a:prstGeom prst="rect">
            <a:avLst/>
          </a:prstGeom>
          <a:noFill/>
        </p:spPr>
        <p:txBody>
          <a:bodyPr wrap="none" rtlCol="0">
            <a:spAutoFit/>
          </a:bodyPr>
          <a:lstStyle/>
          <a:p>
            <a:r>
              <a:rPr kumimoji="1" lang="ja-JP" altLang="en-US" sz="2400" dirty="0" smtClean="0"/>
              <a:t>偏極可能核子が多い</a:t>
            </a:r>
            <a:endParaRPr kumimoji="1" lang="ja-JP" altLang="en-US" sz="2400" dirty="0"/>
          </a:p>
        </p:txBody>
      </p:sp>
      <p:sp>
        <p:nvSpPr>
          <p:cNvPr id="6" name="右矢印 5"/>
          <p:cNvSpPr/>
          <p:nvPr/>
        </p:nvSpPr>
        <p:spPr>
          <a:xfrm>
            <a:off x="1643042" y="4786322"/>
            <a:ext cx="928694"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2571736" y="4714884"/>
            <a:ext cx="5759910" cy="461665"/>
          </a:xfrm>
          <a:prstGeom prst="rect">
            <a:avLst/>
          </a:prstGeom>
          <a:noFill/>
        </p:spPr>
        <p:txBody>
          <a:bodyPr wrap="none" rtlCol="0">
            <a:spAutoFit/>
          </a:bodyPr>
          <a:lstStyle/>
          <a:p>
            <a:r>
              <a:rPr kumimoji="1" lang="en-US" altLang="ja-JP" sz="2400" dirty="0" smtClean="0"/>
              <a:t>DNP</a:t>
            </a:r>
            <a:r>
              <a:rPr kumimoji="1" lang="ja-JP" altLang="en-US" sz="2400" dirty="0" smtClean="0"/>
              <a:t>するための不対電子を混入しずらい</a:t>
            </a:r>
            <a:endParaRPr kumimoji="1" lang="ja-JP" alt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74638"/>
            <a:ext cx="7467600" cy="1143000"/>
          </a:xfrm>
        </p:spPr>
        <p:txBody>
          <a:bodyPr>
            <a:noAutofit/>
          </a:bodyPr>
          <a:lstStyle/>
          <a:p>
            <a:pPr algn="ctr"/>
            <a:r>
              <a:rPr kumimoji="1" lang="en-US" altLang="ja-JP" sz="3600" dirty="0" smtClean="0">
                <a:solidFill>
                  <a:srgbClr val="FF0000"/>
                </a:solidFill>
              </a:rPr>
              <a:t>E</a:t>
            </a:r>
            <a:r>
              <a:rPr kumimoji="1" lang="en-US" altLang="ja-JP" sz="3600" dirty="0" smtClean="0"/>
              <a:t>thylene </a:t>
            </a:r>
            <a:r>
              <a:rPr kumimoji="1" lang="en-US" altLang="ja-JP" sz="3600" dirty="0" smtClean="0">
                <a:solidFill>
                  <a:srgbClr val="FF0000"/>
                </a:solidFill>
              </a:rPr>
              <a:t>P</a:t>
            </a:r>
            <a:r>
              <a:rPr kumimoji="1" lang="en-US" altLang="ja-JP" sz="3600" dirty="0" smtClean="0"/>
              <a:t>ropylene Copoly</a:t>
            </a:r>
            <a:r>
              <a:rPr kumimoji="1" lang="en-US" altLang="ja-JP" sz="3600" dirty="0" smtClean="0">
                <a:solidFill>
                  <a:srgbClr val="FF0000"/>
                </a:solidFill>
              </a:rPr>
              <a:t>m</a:t>
            </a:r>
            <a:r>
              <a:rPr kumimoji="1" lang="en-US" altLang="ja-JP" sz="3600" dirty="0" smtClean="0"/>
              <a:t>er</a:t>
            </a:r>
            <a:endParaRPr kumimoji="1" lang="ja-JP" altLang="en-US" sz="3600" dirty="0"/>
          </a:p>
        </p:txBody>
      </p:sp>
      <p:sp>
        <p:nvSpPr>
          <p:cNvPr id="3" name="コンテンツ プレースホルダ 2"/>
          <p:cNvSpPr>
            <a:spLocks noGrp="1"/>
          </p:cNvSpPr>
          <p:nvPr>
            <p:ph idx="1"/>
          </p:nvPr>
        </p:nvSpPr>
        <p:spPr/>
        <p:txBody>
          <a:bodyPr/>
          <a:lstStyle/>
          <a:p>
            <a:r>
              <a:rPr lang="ja-JP" altLang="en-US" dirty="0" smtClean="0"/>
              <a:t>構造</a:t>
            </a:r>
            <a:r>
              <a:rPr lang="en-US" altLang="ja-JP" dirty="0" smtClean="0"/>
              <a:t>: (-CH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p>
          <a:p>
            <a:endParaRPr kumimoji="1" lang="en-US" altLang="ja-JP" baseline="-25000" dirty="0" smtClean="0"/>
          </a:p>
          <a:p>
            <a:r>
              <a:rPr kumimoji="1" lang="ja-JP" altLang="en-US" u="sng" dirty="0" smtClean="0"/>
              <a:t>利点</a:t>
            </a:r>
            <a:endParaRPr kumimoji="1" lang="en-US" altLang="ja-JP" u="sng" dirty="0" smtClean="0"/>
          </a:p>
          <a:p>
            <a:pPr lvl="1"/>
            <a:r>
              <a:rPr kumimoji="1" lang="en-US" altLang="ja-JP" dirty="0" smtClean="0"/>
              <a:t>dilution factor: 1/6 	 </a:t>
            </a:r>
            <a:r>
              <a:rPr kumimoji="1" lang="ja-JP" altLang="en-US" dirty="0" smtClean="0"/>
              <a:t>偏極可能核子多い</a:t>
            </a:r>
            <a:endParaRPr lang="en-US" altLang="ja-JP" u="sng" dirty="0" smtClean="0"/>
          </a:p>
          <a:p>
            <a:pPr lvl="1"/>
            <a:r>
              <a:rPr kumimoji="1" lang="ja-JP" altLang="en-US" dirty="0" smtClean="0"/>
              <a:t>ゴム性質</a:t>
            </a:r>
            <a:r>
              <a:rPr kumimoji="1" lang="en-US" altLang="ja-JP" dirty="0" smtClean="0"/>
              <a:t>: </a:t>
            </a:r>
            <a:r>
              <a:rPr kumimoji="1" lang="ja-JP" altLang="en-US" dirty="0" smtClean="0"/>
              <a:t>圧縮するだけで</a:t>
            </a:r>
            <a:r>
              <a:rPr lang="ja-JP" altLang="en-US" dirty="0" smtClean="0"/>
              <a:t>薄膜化可能</a:t>
            </a:r>
            <a:endParaRPr lang="en-US" altLang="ja-JP" dirty="0" smtClean="0"/>
          </a:p>
          <a:p>
            <a:pPr lvl="1"/>
            <a:r>
              <a:rPr lang="ja-JP" altLang="en-US" dirty="0" smtClean="0">
                <a:solidFill>
                  <a:srgbClr val="00B0F0"/>
                </a:solidFill>
              </a:rPr>
              <a:t>非</a:t>
            </a:r>
            <a:r>
              <a:rPr lang="ja-JP" altLang="en-US" dirty="0" smtClean="0"/>
              <a:t>結晶</a:t>
            </a:r>
            <a:r>
              <a:rPr lang="en-US" altLang="ja-JP" dirty="0" smtClean="0"/>
              <a:t>: </a:t>
            </a:r>
            <a:r>
              <a:rPr lang="ja-JP" altLang="en-US" dirty="0" smtClean="0"/>
              <a:t>不対電子を混入</a:t>
            </a:r>
            <a:r>
              <a:rPr lang="ja-JP" altLang="en-US" dirty="0" smtClean="0"/>
              <a:t>し</a:t>
            </a:r>
            <a:r>
              <a:rPr lang="ja-JP" altLang="en-US" u="sng" dirty="0" smtClean="0"/>
              <a:t>やすい</a:t>
            </a:r>
            <a:endParaRPr lang="en-US" altLang="ja-JP" u="sng" dirty="0" smtClean="0"/>
          </a:p>
          <a:p>
            <a:r>
              <a:rPr kumimoji="1" lang="ja-JP" altLang="en-US" u="sng" dirty="0" smtClean="0"/>
              <a:t>欠点</a:t>
            </a:r>
            <a:endParaRPr kumimoji="1" lang="en-US" altLang="ja-JP" u="sng" dirty="0" smtClean="0"/>
          </a:p>
          <a:p>
            <a:pPr lvl="1"/>
            <a:r>
              <a:rPr lang="ja-JP" altLang="en-US" dirty="0" smtClean="0"/>
              <a:t>非結晶</a:t>
            </a:r>
            <a:r>
              <a:rPr lang="en-US" altLang="ja-JP" dirty="0" smtClean="0"/>
              <a:t>: </a:t>
            </a:r>
            <a:r>
              <a:rPr lang="ja-JP" altLang="en-US" dirty="0" smtClean="0"/>
              <a:t>酸素なども入り込みやすい</a:t>
            </a:r>
            <a:endParaRPr kumimoji="1" lang="ja-JP" altLang="en-US" dirty="0"/>
          </a:p>
        </p:txBody>
      </p:sp>
      <p:sp>
        <p:nvSpPr>
          <p:cNvPr id="4" name="テキスト ボックス 3"/>
          <p:cNvSpPr txBox="1"/>
          <p:nvPr/>
        </p:nvSpPr>
        <p:spPr>
          <a:xfrm>
            <a:off x="5357818" y="2214554"/>
            <a:ext cx="881973" cy="553998"/>
          </a:xfrm>
          <a:prstGeom prst="rect">
            <a:avLst/>
          </a:prstGeom>
          <a:noFill/>
        </p:spPr>
        <p:txBody>
          <a:bodyPr wrap="none" rtlCol="0">
            <a:spAutoFit/>
          </a:bodyPr>
          <a:lstStyle/>
          <a:p>
            <a:r>
              <a:rPr kumimoji="1" lang="en-US" altLang="ja-JP" sz="3000" dirty="0" smtClean="0"/>
              <a:t>CH</a:t>
            </a:r>
            <a:r>
              <a:rPr kumimoji="1" lang="en-US" altLang="ja-JP" sz="3000" baseline="-25000" dirty="0" smtClean="0"/>
              <a:t>3</a:t>
            </a:r>
            <a:endParaRPr kumimoji="1" lang="ja-JP" altLang="en-US" sz="3000" dirty="0"/>
          </a:p>
        </p:txBody>
      </p:sp>
      <p:cxnSp>
        <p:nvCxnSpPr>
          <p:cNvPr id="8" name="直線コネクタ 7"/>
          <p:cNvCxnSpPr/>
          <p:nvPr/>
        </p:nvCxnSpPr>
        <p:spPr>
          <a:xfrm rot="5400000">
            <a:off x="5464975" y="2178835"/>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右矢印 16"/>
          <p:cNvSpPr/>
          <p:nvPr/>
        </p:nvSpPr>
        <p:spPr>
          <a:xfrm>
            <a:off x="3929058" y="3143248"/>
            <a:ext cx="357190"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9" name="ホームベース 18"/>
          <p:cNvSpPr/>
          <p:nvPr/>
        </p:nvSpPr>
        <p:spPr>
          <a:xfrm>
            <a:off x="1285852" y="5572116"/>
            <a:ext cx="4857784" cy="1285884"/>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EPM</a:t>
            </a:r>
            <a:r>
              <a:rPr lang="ja-JP" altLang="en-US"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で新たな陽子標的</a:t>
            </a:r>
            <a:endParaRPr kumimoji="1" lang="ja-JP" altLang="en-US"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3820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a:t>
            </a:r>
            <a:r>
              <a:rPr lang="ja-JP" altLang="en-US" sz="2800" dirty="0" smtClean="0"/>
              <a:t>偏極度</a:t>
            </a:r>
            <a:r>
              <a:rPr lang="en-US" altLang="ja-JP" sz="2800" dirty="0" smtClean="0"/>
              <a:t>0.17</a:t>
            </a:r>
            <a:r>
              <a:rPr lang="en-US" altLang="ja-JP" sz="2800" dirty="0" smtClean="0"/>
              <a:t>%</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a:t>
            </a:r>
            <a:r>
              <a:rPr kumimoji="1" lang="ja-JP" altLang="en-US" sz="2800" dirty="0" smtClean="0"/>
              <a:t>偏極度</a:t>
            </a:r>
            <a:r>
              <a:rPr kumimoji="1" lang="en-US" altLang="ja-JP" sz="2800" dirty="0" smtClean="0"/>
              <a:t>0.9</a:t>
            </a:r>
            <a:r>
              <a:rPr kumimoji="1" lang="en-US" altLang="ja-JP" sz="2800" dirty="0" smtClean="0"/>
              <a:t>%</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7000892"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矢印コネクタ 9"/>
          <p:cNvCxnSpPr/>
          <p:nvPr/>
        </p:nvCxnSpPr>
        <p:spPr>
          <a:xfrm rot="10800000">
            <a:off x="2285984" y="1857364"/>
            <a:ext cx="1571636" cy="7143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p:nvPr/>
        </p:nvCxnSpPr>
        <p:spPr>
          <a:xfrm rot="10800000" flipV="1">
            <a:off x="2143108" y="2285992"/>
            <a:ext cx="1714512" cy="7858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コンテンツ プレースホルダ 5"/>
          <p:cNvGraphicFramePr>
            <a:graphicFrameLocks/>
          </p:cNvGraphicFramePr>
          <p:nvPr/>
        </p:nvGraphicFramePr>
        <p:xfrm>
          <a:off x="838200" y="2428867"/>
          <a:ext cx="7467600" cy="24288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4834</TotalTime>
  <Words>1376</Words>
  <Application>Microsoft Office PowerPoint</Application>
  <PresentationFormat>画面に合わせる (4:3)</PresentationFormat>
  <Paragraphs>339</Paragraphs>
  <Slides>41</Slides>
  <Notes>41</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41</vt:i4>
      </vt:variant>
    </vt:vector>
  </HeadingPairs>
  <TitlesOfParts>
    <vt:vector size="43" baseType="lpstr">
      <vt:lpstr>テクノロジー</vt:lpstr>
      <vt:lpstr>数式</vt:lpstr>
      <vt:lpstr>高分子偏極陽子標的の 不対電子濃度の最適化の研究</vt:lpstr>
      <vt:lpstr>Talk 内容</vt:lpstr>
      <vt:lpstr>スライド 3</vt:lpstr>
      <vt:lpstr>スライド 4</vt:lpstr>
      <vt:lpstr>高分子標的</vt:lpstr>
      <vt:lpstr>Polyethylene</vt:lpstr>
      <vt:lpstr>Ethylene Propylene Copolymer</vt:lpstr>
      <vt:lpstr>昨年度、EPM標的に挑戦</vt:lpstr>
      <vt:lpstr>スライド 9</vt:lpstr>
      <vt:lpstr>世界的には陽子の偏極度は40%は得られる</vt:lpstr>
      <vt:lpstr>A) 装置の性能</vt:lpstr>
      <vt:lpstr>世界的には陽子の偏極度は40%はなる</vt:lpstr>
      <vt:lpstr>A) 装置の性能</vt:lpstr>
      <vt:lpstr>A) 装置の性能</vt:lpstr>
      <vt:lpstr>A) 装置の性能</vt:lpstr>
      <vt:lpstr>A) 装置の性能</vt:lpstr>
      <vt:lpstr>A) 装置の性能</vt:lpstr>
      <vt:lpstr>A) 装置の性能</vt:lpstr>
      <vt:lpstr>世界的には陽子の偏極度は40%はなる</vt:lpstr>
      <vt:lpstr>B) EPM標的以外なら</vt:lpstr>
      <vt:lpstr>世界的には陽子の偏極度は40%はなる</vt:lpstr>
      <vt:lpstr>C) 不対電子濃度の最適化</vt:lpstr>
      <vt:lpstr>Pentane, Benzene ESR比較</vt:lpstr>
      <vt:lpstr>C) 不対電子濃度の最適化</vt:lpstr>
      <vt:lpstr>C) 不対電子濃度の最適化</vt:lpstr>
      <vt:lpstr>20時間後</vt:lpstr>
      <vt:lpstr>C) 不対電子濃度の最適化</vt:lpstr>
      <vt:lpstr>不対電子濃度と二次のモーメントの関係</vt:lpstr>
      <vt:lpstr>これらのchangeを加え 陽子標的の偏極に挑戦!! </vt:lpstr>
      <vt:lpstr>スライド 30</vt:lpstr>
      <vt:lpstr>スライド 31</vt:lpstr>
      <vt:lpstr>CRYOSTAT のMC</vt:lpstr>
      <vt:lpstr>到達最低温度08/12</vt:lpstr>
      <vt:lpstr>到達最低温度08/12</vt:lpstr>
      <vt:lpstr>偏極方法</vt:lpstr>
      <vt:lpstr>陽子の熱平衡信号</vt:lpstr>
      <vt:lpstr>偏極方法(DNP)</vt:lpstr>
      <vt:lpstr>スライド 38</vt:lpstr>
      <vt:lpstr>正偏極(08/04)</vt:lpstr>
      <vt:lpstr>Ｑカーブのシフト</vt:lpstr>
      <vt:lpstr>これからは、</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396</cp:revision>
  <dcterms:created xsi:type="dcterms:W3CDTF">2008-08-15T05:31:16Z</dcterms:created>
  <dcterms:modified xsi:type="dcterms:W3CDTF">2008-12-20T08:49:25Z</dcterms:modified>
</cp:coreProperties>
</file>