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20.xml" ContentType="application/vnd.openxmlformats-officedocument.presentationml.notesSlide+xml"/>
  <Default Extension="gif" ContentType="image/gif"/>
  <Override PartName="/ppt/notesSlides/notesSlide31.xml" ContentType="application/vnd.openxmlformats-officedocument.presentationml.notesSlide+xml"/>
  <Override PartName="/ppt/charts/chart6.xml" ContentType="application/vnd.openxmlformats-officedocument.drawingml.chart+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 id="2147484068" r:id="rId2"/>
  </p:sldMasterIdLst>
  <p:notesMasterIdLst>
    <p:notesMasterId r:id="rId36"/>
  </p:notesMasterIdLst>
  <p:handoutMasterIdLst>
    <p:handoutMasterId r:id="rId37"/>
  </p:handoutMasterIdLst>
  <p:sldIdLst>
    <p:sldId id="256" r:id="rId3"/>
    <p:sldId id="295" r:id="rId4"/>
    <p:sldId id="296" r:id="rId5"/>
    <p:sldId id="257" r:id="rId6"/>
    <p:sldId id="276" r:id="rId7"/>
    <p:sldId id="273" r:id="rId8"/>
    <p:sldId id="275" r:id="rId9"/>
    <p:sldId id="297" r:id="rId10"/>
    <p:sldId id="277" r:id="rId11"/>
    <p:sldId id="298" r:id="rId12"/>
    <p:sldId id="299" r:id="rId13"/>
    <p:sldId id="283" r:id="rId14"/>
    <p:sldId id="285" r:id="rId15"/>
    <p:sldId id="286" r:id="rId16"/>
    <p:sldId id="287" r:id="rId17"/>
    <p:sldId id="301" r:id="rId18"/>
    <p:sldId id="300" r:id="rId19"/>
    <p:sldId id="293" r:id="rId20"/>
    <p:sldId id="303" r:id="rId21"/>
    <p:sldId id="289" r:id="rId22"/>
    <p:sldId id="291" r:id="rId23"/>
    <p:sldId id="302" r:id="rId24"/>
    <p:sldId id="294" r:id="rId25"/>
    <p:sldId id="272" r:id="rId26"/>
    <p:sldId id="266" r:id="rId27"/>
    <p:sldId id="260" r:id="rId28"/>
    <p:sldId id="304" r:id="rId29"/>
    <p:sldId id="308" r:id="rId30"/>
    <p:sldId id="270" r:id="rId31"/>
    <p:sldId id="305" r:id="rId32"/>
    <p:sldId id="306" r:id="rId33"/>
    <p:sldId id="307" r:id="rId34"/>
    <p:sldId id="309" r:id="rId3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53C5"/>
    <a:srgbClr val="FF9900"/>
    <a:srgbClr val="B54B39"/>
    <a:srgbClr val="40404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92" autoAdjust="0"/>
    <p:restoredTop sz="87681" autoAdjust="0"/>
  </p:normalViewPr>
  <p:slideViewPr>
    <p:cSldViewPr>
      <p:cViewPr>
        <p:scale>
          <a:sx n="78" d="100"/>
          <a:sy n="78" d="100"/>
        </p:scale>
        <p:origin x="-252" y="282"/>
      </p:cViewPr>
      <p:guideLst>
        <p:guide orient="horz" pos="2160"/>
        <p:guide pos="2880"/>
      </p:guideLst>
    </p:cSldViewPr>
  </p:slideViewPr>
  <p:outlineViewPr>
    <p:cViewPr>
      <p:scale>
        <a:sx n="33" d="100"/>
        <a:sy n="33" d="100"/>
      </p:scale>
      <p:origin x="0" y="9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___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HIDE\Desktop\PT&#38306;&#20418;\spin&#28611;&#24230;&#23550;&#20998;&#25955;.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HIDE\Desktop\PT&#38306;&#20418;\Q&#31227;&#21205;.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HIDE\Desktop\PT&#38306;&#20418;\Q&#31227;&#21205;.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HIDE\Desktop\PT&#38306;&#20418;\Q&#31227;&#21205;.xlsx" TargetMode="External"/></Relationships>
</file>

<file path=ppt/charts/_rels/chart6.xml.rels><?xml version="1.0" encoding="UTF-8" standalone="yes"?>
<Relationships xmlns="http://schemas.openxmlformats.org/package/2006/relationships"><Relationship Id="rId2" Type="http://schemas.openxmlformats.org/officeDocument/2006/relationships/oleObject" Target="Microsoft%20Office%20PowerPoint%20&#20869;&#12398;&#12464;&#12521;&#12501;"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scatterChart>
        <c:scatterStyle val="lineMarker"/>
        <c:ser>
          <c:idx val="0"/>
          <c:order val="0"/>
          <c:spPr>
            <a:ln w="28575">
              <a:noFill/>
            </a:ln>
          </c:spPr>
          <c:xVal>
            <c:numRef>
              <c:f>Sheet1!$A$2:$A$6</c:f>
              <c:numCache>
                <c:formatCode>General</c:formatCode>
                <c:ptCount val="5"/>
                <c:pt idx="0">
                  <c:v>1</c:v>
                </c:pt>
                <c:pt idx="1">
                  <c:v>2</c:v>
                </c:pt>
                <c:pt idx="2">
                  <c:v>3</c:v>
                </c:pt>
                <c:pt idx="3">
                  <c:v>4</c:v>
                </c:pt>
                <c:pt idx="4">
                  <c:v>5</c:v>
                </c:pt>
              </c:numCache>
            </c:numRef>
          </c:xVal>
          <c:yVal>
            <c:numRef>
              <c:f>Sheet1!$B$2:$B$6</c:f>
              <c:numCache>
                <c:formatCode>0.00E+00</c:formatCode>
                <c:ptCount val="5"/>
                <c:pt idx="0" formatCode="0.E+00">
                  <c:v>9E+19</c:v>
                </c:pt>
                <c:pt idx="1">
                  <c:v>4E+19</c:v>
                </c:pt>
                <c:pt idx="2">
                  <c:v>3E+19</c:v>
                </c:pt>
                <c:pt idx="3">
                  <c:v>5E+19</c:v>
                </c:pt>
                <c:pt idx="4">
                  <c:v>1E+19</c:v>
                </c:pt>
              </c:numCache>
            </c:numRef>
          </c:yVal>
        </c:ser>
        <c:axId val="131549056"/>
        <c:axId val="131551232"/>
      </c:scatterChart>
      <c:valAx>
        <c:axId val="131549056"/>
        <c:scaling>
          <c:orientation val="minMax"/>
        </c:scaling>
        <c:axPos val="b"/>
        <c:title>
          <c:layout/>
        </c:title>
        <c:numFmt formatCode="General" sourceLinked="1"/>
        <c:majorTickMark val="none"/>
        <c:tickLblPos val="nextTo"/>
        <c:crossAx val="131551232"/>
        <c:crosses val="autoZero"/>
        <c:crossBetween val="midCat"/>
      </c:valAx>
      <c:valAx>
        <c:axId val="131551232"/>
        <c:scaling>
          <c:orientation val="minMax"/>
        </c:scaling>
        <c:axPos val="l"/>
        <c:majorGridlines/>
        <c:title>
          <c:layout/>
        </c:title>
        <c:numFmt formatCode="0.E+00" sourceLinked="1"/>
        <c:majorTickMark val="none"/>
        <c:tickLblPos val="nextTo"/>
        <c:crossAx val="131549056"/>
        <c:crosses val="autoZero"/>
        <c:crossBetween val="midCat"/>
      </c:valAx>
    </c:plotArea>
    <c:legend>
      <c:legendPos val="r"/>
      <c:layout/>
    </c:legend>
    <c:plotVisOnly val="1"/>
  </c:chart>
  <c:txPr>
    <a:bodyPr/>
    <a:lstStyle/>
    <a:p>
      <a:pPr>
        <a:defRPr sz="1800"/>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style val="12"/>
  <c:chart>
    <c:autoTitleDeleted val="1"/>
    <c:plotArea>
      <c:layout>
        <c:manualLayout>
          <c:layoutTarget val="inner"/>
          <c:xMode val="edge"/>
          <c:yMode val="edge"/>
          <c:x val="0.17558041101461205"/>
          <c:y val="0.17588150062304936"/>
          <c:w val="0.73317631351012402"/>
          <c:h val="0.55716290732642149"/>
        </c:manualLayout>
      </c:layout>
      <c:scatterChart>
        <c:scatterStyle val="lineMarker"/>
        <c:ser>
          <c:idx val="0"/>
          <c:order val="0"/>
          <c:spPr>
            <a:ln w="47625">
              <a:noFill/>
            </a:ln>
          </c:spPr>
          <c:xVal>
            <c:numRef>
              <c:f>Sheet1!$C$7:$C$13</c:f>
              <c:numCache>
                <c:formatCode>0.00E+00</c:formatCode>
                <c:ptCount val="7"/>
                <c:pt idx="0">
                  <c:v>4E+17</c:v>
                </c:pt>
                <c:pt idx="1">
                  <c:v>8E+17</c:v>
                </c:pt>
                <c:pt idx="2">
                  <c:v>1E+19</c:v>
                </c:pt>
                <c:pt idx="3">
                  <c:v>2E+19</c:v>
                </c:pt>
                <c:pt idx="4">
                  <c:v>3E+19</c:v>
                </c:pt>
                <c:pt idx="5">
                  <c:v>4E+19</c:v>
                </c:pt>
                <c:pt idx="6">
                  <c:v>8E+19</c:v>
                </c:pt>
              </c:numCache>
            </c:numRef>
          </c:xVal>
          <c:yVal>
            <c:numRef>
              <c:f>Sheet1!$E$7:$E$13</c:f>
              <c:numCache>
                <c:formatCode>0.0_ </c:formatCode>
                <c:ptCount val="7"/>
                <c:pt idx="0">
                  <c:v>18144.2</c:v>
                </c:pt>
                <c:pt idx="1">
                  <c:v>20006.599999999959</c:v>
                </c:pt>
                <c:pt idx="2">
                  <c:v>27195.7</c:v>
                </c:pt>
                <c:pt idx="3">
                  <c:v>31430</c:v>
                </c:pt>
                <c:pt idx="4">
                  <c:v>44818.5</c:v>
                </c:pt>
                <c:pt idx="5">
                  <c:v>48182.9</c:v>
                </c:pt>
                <c:pt idx="6">
                  <c:v>66151.8</c:v>
                </c:pt>
              </c:numCache>
            </c:numRef>
          </c:yVal>
        </c:ser>
        <c:axId val="163195904"/>
        <c:axId val="172742528"/>
      </c:scatterChart>
      <c:valAx>
        <c:axId val="163195904"/>
        <c:scaling>
          <c:logBase val="10"/>
          <c:orientation val="minMax"/>
          <c:min val="1E+17"/>
        </c:scaling>
        <c:axPos val="b"/>
        <c:minorGridlines/>
        <c:title>
          <c:tx>
            <c:rich>
              <a:bodyPr/>
              <a:lstStyle/>
              <a:p>
                <a:pPr>
                  <a:defRPr/>
                </a:pPr>
                <a:r>
                  <a:rPr lang="ja-JP" altLang="en-US" dirty="0" smtClean="0"/>
                  <a:t>不対電子</a:t>
                </a:r>
                <a:r>
                  <a:rPr lang="ja-JP" dirty="0" smtClean="0"/>
                  <a:t>濃度</a:t>
                </a:r>
                <a:endParaRPr lang="ja-JP" dirty="0"/>
              </a:p>
            </c:rich>
          </c:tx>
          <c:layout/>
        </c:title>
        <c:numFmt formatCode="0.00E+00" sourceLinked="1"/>
        <c:majorTickMark val="in"/>
        <c:minorTickMark val="in"/>
        <c:tickLblPos val="nextTo"/>
        <c:crossAx val="172742528"/>
        <c:crosses val="autoZero"/>
        <c:crossBetween val="midCat"/>
      </c:valAx>
      <c:valAx>
        <c:axId val="172742528"/>
        <c:scaling>
          <c:orientation val="minMax"/>
          <c:max val="70000"/>
        </c:scaling>
        <c:axPos val="l"/>
        <c:majorGridlines/>
        <c:title>
          <c:tx>
            <c:rich>
              <a:bodyPr/>
              <a:lstStyle/>
              <a:p>
                <a:pPr>
                  <a:defRPr/>
                </a:pPr>
                <a:r>
                  <a:rPr lang="en-US"/>
                  <a:t>μ2</a:t>
                </a:r>
                <a:endParaRPr lang="ja-JP"/>
              </a:p>
            </c:rich>
          </c:tx>
          <c:layout>
            <c:manualLayout>
              <c:xMode val="edge"/>
              <c:yMode val="edge"/>
              <c:x val="4.5818694200407108E-2"/>
              <c:y val="0.39236688681622517"/>
            </c:manualLayout>
          </c:layout>
        </c:title>
        <c:numFmt formatCode="0.0_ " sourceLinked="1"/>
        <c:majorTickMark val="none"/>
        <c:tickLblPos val="nextTo"/>
        <c:crossAx val="163195904"/>
        <c:crosses val="autoZero"/>
        <c:crossBetween val="midCat"/>
        <c:dispUnits>
          <c:builtInUnit val="tenThousands"/>
          <c:dispUnitsLbl>
            <c:layout>
              <c:manualLayout>
                <c:xMode val="edge"/>
                <c:yMode val="edge"/>
                <c:x val="0.11491328505462028"/>
                <c:y val="9.5378919416599234E-2"/>
              </c:manualLayout>
            </c:layout>
            <c:tx>
              <c:rich>
                <a:bodyPr rot="0" vert="horz"/>
                <a:lstStyle/>
                <a:p>
                  <a:pPr>
                    <a:defRPr/>
                  </a:pPr>
                  <a:r>
                    <a:rPr lang="en-US" altLang="ja-JP" dirty="0" smtClean="0"/>
                    <a:t>E+4</a:t>
                  </a:r>
                  <a:endParaRPr lang="ja-JP" altLang="en-US" dirty="0"/>
                </a:p>
              </c:rich>
            </c:tx>
          </c:dispUnitsLbl>
        </c:dispUnits>
      </c:valAx>
    </c:plotArea>
    <c:plotVisOnly val="1"/>
  </c:chart>
  <c:txPr>
    <a:bodyPr/>
    <a:lstStyle/>
    <a:p>
      <a:pPr>
        <a:defRPr sz="1800"/>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style val="11"/>
  <c:chart>
    <c:title>
      <c:tx>
        <c:rich>
          <a:bodyPr/>
          <a:lstStyle/>
          <a:p>
            <a:pPr>
              <a:defRPr/>
            </a:pPr>
            <a:r>
              <a:rPr lang="en-US"/>
              <a:t>Q</a:t>
            </a:r>
            <a:r>
              <a:rPr lang="ja-JP"/>
              <a:t>のシフト</a:t>
            </a:r>
          </a:p>
        </c:rich>
      </c:tx>
    </c:title>
    <c:plotArea>
      <c:layout/>
      <c:scatterChart>
        <c:scatterStyle val="lineMarker"/>
        <c:ser>
          <c:idx val="0"/>
          <c:order val="0"/>
          <c:spPr>
            <a:ln w="47625">
              <a:noFill/>
            </a:ln>
          </c:spPr>
          <c:xVal>
            <c:numRef>
              <c:f>Sheet1!$D$79:$D$98</c:f>
              <c:numCache>
                <c:formatCode>General</c:formatCode>
                <c:ptCount val="20"/>
                <c:pt idx="0">
                  <c:v>28.666666666666668</c:v>
                </c:pt>
                <c:pt idx="1">
                  <c:v>30.333333333333268</c:v>
                </c:pt>
                <c:pt idx="2">
                  <c:v>31.666666666666668</c:v>
                </c:pt>
                <c:pt idx="3">
                  <c:v>50.333333333333336</c:v>
                </c:pt>
                <c:pt idx="4">
                  <c:v>78.666666666666671</c:v>
                </c:pt>
                <c:pt idx="5">
                  <c:v>83.666666666666671</c:v>
                </c:pt>
                <c:pt idx="6">
                  <c:v>88</c:v>
                </c:pt>
                <c:pt idx="7">
                  <c:v>91.666666666666671</c:v>
                </c:pt>
                <c:pt idx="8">
                  <c:v>106.16666666666667</c:v>
                </c:pt>
                <c:pt idx="9">
                  <c:v>123.66666666666667</c:v>
                </c:pt>
                <c:pt idx="10">
                  <c:v>146.66666666666652</c:v>
                </c:pt>
                <c:pt idx="11">
                  <c:v>165.66666666666652</c:v>
                </c:pt>
                <c:pt idx="12">
                  <c:v>186.66666666666652</c:v>
                </c:pt>
                <c:pt idx="13">
                  <c:v>205.66666666666652</c:v>
                </c:pt>
                <c:pt idx="14">
                  <c:v>225</c:v>
                </c:pt>
                <c:pt idx="15">
                  <c:v>247.33333333333363</c:v>
                </c:pt>
                <c:pt idx="16">
                  <c:v>272</c:v>
                </c:pt>
                <c:pt idx="17">
                  <c:v>284</c:v>
                </c:pt>
                <c:pt idx="18">
                  <c:v>292.66666666666708</c:v>
                </c:pt>
                <c:pt idx="19">
                  <c:v>301.66666666666708</c:v>
                </c:pt>
              </c:numCache>
            </c:numRef>
          </c:xVal>
          <c:yVal>
            <c:numRef>
              <c:f>Sheet1!$E$79:$E$98</c:f>
              <c:numCache>
                <c:formatCode>General</c:formatCode>
                <c:ptCount val="20"/>
                <c:pt idx="0">
                  <c:v>106.39</c:v>
                </c:pt>
                <c:pt idx="1">
                  <c:v>106.38</c:v>
                </c:pt>
                <c:pt idx="2">
                  <c:v>106.36999999999999</c:v>
                </c:pt>
                <c:pt idx="3">
                  <c:v>106.34</c:v>
                </c:pt>
                <c:pt idx="4">
                  <c:v>106.36999999999999</c:v>
                </c:pt>
                <c:pt idx="5">
                  <c:v>106.35</c:v>
                </c:pt>
                <c:pt idx="6">
                  <c:v>106.33</c:v>
                </c:pt>
                <c:pt idx="7">
                  <c:v>106.3</c:v>
                </c:pt>
                <c:pt idx="8">
                  <c:v>106.19</c:v>
                </c:pt>
                <c:pt idx="9">
                  <c:v>106.13</c:v>
                </c:pt>
                <c:pt idx="10">
                  <c:v>106.2</c:v>
                </c:pt>
                <c:pt idx="11">
                  <c:v>106.01</c:v>
                </c:pt>
                <c:pt idx="12">
                  <c:v>105.99000000000002</c:v>
                </c:pt>
                <c:pt idx="13">
                  <c:v>105.97</c:v>
                </c:pt>
                <c:pt idx="14">
                  <c:v>105.93</c:v>
                </c:pt>
                <c:pt idx="15">
                  <c:v>105.89</c:v>
                </c:pt>
                <c:pt idx="16">
                  <c:v>105.83</c:v>
                </c:pt>
                <c:pt idx="17">
                  <c:v>105.79</c:v>
                </c:pt>
                <c:pt idx="18">
                  <c:v>105.79</c:v>
                </c:pt>
                <c:pt idx="19">
                  <c:v>105.78</c:v>
                </c:pt>
              </c:numCache>
            </c:numRef>
          </c:yVal>
        </c:ser>
        <c:axId val="182640000"/>
        <c:axId val="183025664"/>
      </c:scatterChart>
      <c:valAx>
        <c:axId val="182640000"/>
        <c:scaling>
          <c:orientation val="maxMin"/>
        </c:scaling>
        <c:axPos val="b"/>
        <c:title>
          <c:tx>
            <c:rich>
              <a:bodyPr/>
              <a:lstStyle/>
              <a:p>
                <a:pPr>
                  <a:defRPr/>
                </a:pPr>
                <a:r>
                  <a:rPr lang="en-US"/>
                  <a:t>CRYOSTAT</a:t>
                </a:r>
                <a:r>
                  <a:rPr lang="ja-JP"/>
                  <a:t>平均温度</a:t>
                </a:r>
                <a:r>
                  <a:rPr lang="en-US"/>
                  <a:t>(K)</a:t>
                </a:r>
                <a:endParaRPr lang="ja-JP"/>
              </a:p>
            </c:rich>
          </c:tx>
        </c:title>
        <c:numFmt formatCode="General" sourceLinked="1"/>
        <c:majorTickMark val="none"/>
        <c:tickLblPos val="nextTo"/>
        <c:crossAx val="183025664"/>
        <c:crosses val="autoZero"/>
        <c:crossBetween val="midCat"/>
      </c:valAx>
      <c:valAx>
        <c:axId val="183025664"/>
        <c:scaling>
          <c:orientation val="minMax"/>
        </c:scaling>
        <c:axPos val="r"/>
        <c:majorGridlines/>
        <c:title>
          <c:tx>
            <c:rich>
              <a:bodyPr/>
              <a:lstStyle/>
              <a:p>
                <a:pPr>
                  <a:defRPr/>
                </a:pPr>
                <a:r>
                  <a:rPr lang="ja-JP"/>
                  <a:t>中心周波数</a:t>
                </a:r>
                <a:r>
                  <a:rPr lang="en-US"/>
                  <a:t>(MHz)</a:t>
                </a:r>
                <a:endParaRPr lang="ja-JP"/>
              </a:p>
            </c:rich>
          </c:tx>
        </c:title>
        <c:numFmt formatCode="General" sourceLinked="1"/>
        <c:majorTickMark val="none"/>
        <c:tickLblPos val="nextTo"/>
        <c:crossAx val="182640000"/>
        <c:crosses val="autoZero"/>
        <c:crossBetween val="midCat"/>
      </c:valAx>
    </c:plotArea>
    <c:plotVisOnly val="1"/>
  </c:chart>
  <c:txPr>
    <a:bodyPr/>
    <a:lstStyle/>
    <a:p>
      <a:pPr>
        <a:defRPr sz="1800"/>
      </a:pPr>
      <a:endParaRPr lang="ja-JP"/>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style val="26"/>
  <c:chart>
    <c:title>
      <c:tx>
        <c:rich>
          <a:bodyPr/>
          <a:lstStyle/>
          <a:p>
            <a:pPr>
              <a:defRPr/>
            </a:pPr>
            <a:r>
              <a:rPr lang="ja-JP"/>
              <a:t>インピーダンス変化</a:t>
            </a:r>
          </a:p>
        </c:rich>
      </c:tx>
    </c:title>
    <c:plotArea>
      <c:layout/>
      <c:scatterChart>
        <c:scatterStyle val="lineMarker"/>
        <c:ser>
          <c:idx val="0"/>
          <c:order val="0"/>
          <c:spPr>
            <a:ln w="66675">
              <a:noFill/>
            </a:ln>
          </c:spPr>
          <c:xVal>
            <c:numRef>
              <c:f>Sheet1!$B$51:$B$55</c:f>
              <c:numCache>
                <c:formatCode>General</c:formatCode>
                <c:ptCount val="5"/>
                <c:pt idx="0">
                  <c:v>295.47000000000003</c:v>
                </c:pt>
                <c:pt idx="1">
                  <c:v>291</c:v>
                </c:pt>
                <c:pt idx="2">
                  <c:v>272.10000000000002</c:v>
                </c:pt>
                <c:pt idx="3">
                  <c:v>174.8</c:v>
                </c:pt>
                <c:pt idx="4">
                  <c:v>80.2</c:v>
                </c:pt>
              </c:numCache>
            </c:numRef>
          </c:xVal>
          <c:yVal>
            <c:numRef>
              <c:f>Sheet1!$C$51:$C$55</c:f>
              <c:numCache>
                <c:formatCode>General</c:formatCode>
                <c:ptCount val="5"/>
                <c:pt idx="0">
                  <c:v>232.4</c:v>
                </c:pt>
                <c:pt idx="1">
                  <c:v>230</c:v>
                </c:pt>
                <c:pt idx="2">
                  <c:v>228</c:v>
                </c:pt>
                <c:pt idx="3">
                  <c:v>221.4</c:v>
                </c:pt>
                <c:pt idx="4">
                  <c:v>194.14</c:v>
                </c:pt>
              </c:numCache>
            </c:numRef>
          </c:yVal>
        </c:ser>
        <c:axId val="195443712"/>
        <c:axId val="201659520"/>
      </c:scatterChart>
      <c:valAx>
        <c:axId val="195443712"/>
        <c:scaling>
          <c:orientation val="maxMin"/>
        </c:scaling>
        <c:axPos val="b"/>
        <c:title>
          <c:tx>
            <c:rich>
              <a:bodyPr/>
              <a:lstStyle/>
              <a:p>
                <a:pPr>
                  <a:defRPr/>
                </a:pPr>
                <a:r>
                  <a:rPr lang="ja-JP"/>
                  <a:t>平均温度</a:t>
                </a:r>
                <a:r>
                  <a:rPr lang="en-US"/>
                  <a:t>(K)</a:t>
                </a:r>
                <a:endParaRPr lang="ja-JP"/>
              </a:p>
            </c:rich>
          </c:tx>
        </c:title>
        <c:numFmt formatCode="General" sourceLinked="1"/>
        <c:majorTickMark val="in"/>
        <c:tickLblPos val="low"/>
        <c:crossAx val="201659520"/>
        <c:crosses val="autoZero"/>
        <c:crossBetween val="midCat"/>
      </c:valAx>
      <c:valAx>
        <c:axId val="201659520"/>
        <c:scaling>
          <c:orientation val="minMax"/>
        </c:scaling>
        <c:axPos val="r"/>
        <c:majorGridlines/>
        <c:title>
          <c:tx>
            <c:rich>
              <a:bodyPr/>
              <a:lstStyle/>
              <a:p>
                <a:pPr>
                  <a:defRPr/>
                </a:pPr>
                <a:r>
                  <a:rPr lang="ja-JP"/>
                  <a:t>インピーダンス</a:t>
                </a:r>
                <a:r>
                  <a:rPr lang="en-US"/>
                  <a:t>(Ω)</a:t>
                </a:r>
                <a:endParaRPr lang="ja-JP"/>
              </a:p>
            </c:rich>
          </c:tx>
        </c:title>
        <c:numFmt formatCode="General" sourceLinked="1"/>
        <c:majorTickMark val="none"/>
        <c:tickLblPos val="low"/>
        <c:crossAx val="195443712"/>
        <c:crosses val="autoZero"/>
        <c:crossBetween val="midCat"/>
      </c:valAx>
    </c:plotArea>
    <c:plotVisOnly val="1"/>
  </c:chart>
  <c:txPr>
    <a:bodyPr/>
    <a:lstStyle/>
    <a:p>
      <a:pPr>
        <a:defRPr sz="1800"/>
      </a:pPr>
      <a:endParaRPr lang="ja-JP"/>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style val="11"/>
  <c:chart>
    <c:title>
      <c:tx>
        <c:rich>
          <a:bodyPr/>
          <a:lstStyle/>
          <a:p>
            <a:pPr>
              <a:defRPr/>
            </a:pPr>
            <a:r>
              <a:rPr lang="en-US"/>
              <a:t>Q</a:t>
            </a:r>
            <a:r>
              <a:rPr lang="ja-JP"/>
              <a:t>シフト</a:t>
            </a:r>
          </a:p>
        </c:rich>
      </c:tx>
    </c:title>
    <c:plotArea>
      <c:layout/>
      <c:scatterChart>
        <c:scatterStyle val="lineMarker"/>
        <c:ser>
          <c:idx val="0"/>
          <c:order val="0"/>
          <c:spPr>
            <a:ln w="47625">
              <a:noFill/>
            </a:ln>
          </c:spPr>
          <c:xVal>
            <c:numRef>
              <c:f>Sheet1!$D$79:$D$98</c:f>
              <c:numCache>
                <c:formatCode>General</c:formatCode>
                <c:ptCount val="20"/>
                <c:pt idx="0">
                  <c:v>28.666666666666668</c:v>
                </c:pt>
                <c:pt idx="1">
                  <c:v>30.333333333333268</c:v>
                </c:pt>
                <c:pt idx="2">
                  <c:v>31.666666666666668</c:v>
                </c:pt>
                <c:pt idx="3">
                  <c:v>50.333333333333336</c:v>
                </c:pt>
                <c:pt idx="4">
                  <c:v>78.666666666666671</c:v>
                </c:pt>
                <c:pt idx="5">
                  <c:v>83.666666666666671</c:v>
                </c:pt>
                <c:pt idx="6">
                  <c:v>88</c:v>
                </c:pt>
                <c:pt idx="7">
                  <c:v>91.666666666666671</c:v>
                </c:pt>
                <c:pt idx="8">
                  <c:v>106.16666666666667</c:v>
                </c:pt>
                <c:pt idx="9">
                  <c:v>123.66666666666667</c:v>
                </c:pt>
                <c:pt idx="10">
                  <c:v>146.66666666666652</c:v>
                </c:pt>
                <c:pt idx="11">
                  <c:v>165.66666666666652</c:v>
                </c:pt>
                <c:pt idx="12">
                  <c:v>186.66666666666652</c:v>
                </c:pt>
                <c:pt idx="13">
                  <c:v>205.66666666666652</c:v>
                </c:pt>
                <c:pt idx="14">
                  <c:v>225</c:v>
                </c:pt>
                <c:pt idx="15">
                  <c:v>247.33333333333363</c:v>
                </c:pt>
                <c:pt idx="16">
                  <c:v>272</c:v>
                </c:pt>
                <c:pt idx="17">
                  <c:v>284</c:v>
                </c:pt>
                <c:pt idx="18">
                  <c:v>292.66666666666708</c:v>
                </c:pt>
                <c:pt idx="19">
                  <c:v>301.66666666666708</c:v>
                </c:pt>
              </c:numCache>
            </c:numRef>
          </c:xVal>
          <c:yVal>
            <c:numRef>
              <c:f>Sheet1!$E$79:$E$98</c:f>
              <c:numCache>
                <c:formatCode>General</c:formatCode>
                <c:ptCount val="20"/>
                <c:pt idx="0">
                  <c:v>106.39</c:v>
                </c:pt>
                <c:pt idx="1">
                  <c:v>106.38</c:v>
                </c:pt>
                <c:pt idx="2">
                  <c:v>106.36999999999999</c:v>
                </c:pt>
                <c:pt idx="3">
                  <c:v>106.34</c:v>
                </c:pt>
                <c:pt idx="4">
                  <c:v>106.36999999999999</c:v>
                </c:pt>
                <c:pt idx="5">
                  <c:v>106.35</c:v>
                </c:pt>
                <c:pt idx="6">
                  <c:v>106.33</c:v>
                </c:pt>
                <c:pt idx="7">
                  <c:v>106.3</c:v>
                </c:pt>
                <c:pt idx="8">
                  <c:v>106.19</c:v>
                </c:pt>
                <c:pt idx="9">
                  <c:v>106.13</c:v>
                </c:pt>
                <c:pt idx="10">
                  <c:v>106.2</c:v>
                </c:pt>
                <c:pt idx="11">
                  <c:v>106.01</c:v>
                </c:pt>
                <c:pt idx="12">
                  <c:v>105.99000000000002</c:v>
                </c:pt>
                <c:pt idx="13">
                  <c:v>105.97</c:v>
                </c:pt>
                <c:pt idx="14">
                  <c:v>105.93</c:v>
                </c:pt>
                <c:pt idx="15">
                  <c:v>105.89</c:v>
                </c:pt>
                <c:pt idx="16">
                  <c:v>105.83</c:v>
                </c:pt>
                <c:pt idx="17">
                  <c:v>105.79</c:v>
                </c:pt>
                <c:pt idx="18">
                  <c:v>105.79</c:v>
                </c:pt>
                <c:pt idx="19">
                  <c:v>105.78</c:v>
                </c:pt>
              </c:numCache>
            </c:numRef>
          </c:yVal>
        </c:ser>
        <c:axId val="256719488"/>
        <c:axId val="102367232"/>
      </c:scatterChart>
      <c:valAx>
        <c:axId val="256719488"/>
        <c:scaling>
          <c:orientation val="maxMin"/>
        </c:scaling>
        <c:axPos val="b"/>
        <c:title>
          <c:tx>
            <c:rich>
              <a:bodyPr/>
              <a:lstStyle/>
              <a:p>
                <a:pPr>
                  <a:defRPr/>
                </a:pPr>
                <a:r>
                  <a:rPr lang="en-US"/>
                  <a:t>CRYOSTAT</a:t>
                </a:r>
                <a:r>
                  <a:rPr lang="ja-JP"/>
                  <a:t>平均温度</a:t>
                </a:r>
                <a:r>
                  <a:rPr lang="en-US"/>
                  <a:t>(K)</a:t>
                </a:r>
                <a:endParaRPr lang="ja-JP"/>
              </a:p>
            </c:rich>
          </c:tx>
        </c:title>
        <c:numFmt formatCode="General" sourceLinked="1"/>
        <c:majorTickMark val="none"/>
        <c:tickLblPos val="nextTo"/>
        <c:crossAx val="102367232"/>
        <c:crosses val="autoZero"/>
        <c:crossBetween val="midCat"/>
      </c:valAx>
      <c:valAx>
        <c:axId val="102367232"/>
        <c:scaling>
          <c:orientation val="minMax"/>
        </c:scaling>
        <c:axPos val="r"/>
        <c:majorGridlines/>
        <c:title>
          <c:tx>
            <c:rich>
              <a:bodyPr/>
              <a:lstStyle/>
              <a:p>
                <a:pPr>
                  <a:defRPr/>
                </a:pPr>
                <a:r>
                  <a:rPr lang="ja-JP"/>
                  <a:t>中心周波数</a:t>
                </a:r>
                <a:r>
                  <a:rPr lang="en-US"/>
                  <a:t>(MHz)</a:t>
                </a:r>
                <a:endParaRPr lang="ja-JP"/>
              </a:p>
            </c:rich>
          </c:tx>
        </c:title>
        <c:numFmt formatCode="General" sourceLinked="1"/>
        <c:majorTickMark val="none"/>
        <c:tickLblPos val="nextTo"/>
        <c:crossAx val="256719488"/>
        <c:crosses val="autoZero"/>
        <c:crossBetween val="midCat"/>
      </c:valAx>
    </c:plotArea>
    <c:plotVisOnly val="1"/>
  </c:chart>
  <c:txPr>
    <a:bodyPr/>
    <a:lstStyle/>
    <a:p>
      <a:pPr>
        <a:defRPr sz="1800"/>
      </a:pPr>
      <a:endParaRPr lang="ja-JP"/>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9634354189016881"/>
          <c:y val="0.15180429848404198"/>
          <c:w val="0.75036603715024053"/>
          <c:h val="0.55092666797433243"/>
        </c:manualLayout>
      </c:layout>
      <c:scatterChart>
        <c:scatterStyle val="lineMarker"/>
        <c:ser>
          <c:idx val="0"/>
          <c:order val="0"/>
          <c:spPr>
            <a:ln w="28575">
              <a:noFill/>
            </a:ln>
          </c:spPr>
          <c:marker>
            <c:symbol val="x"/>
            <c:size val="7"/>
            <c:spPr>
              <a:ln w="25400">
                <a:solidFill>
                  <a:schemeClr val="tx1"/>
                </a:solidFill>
              </a:ln>
            </c:spPr>
          </c:marker>
          <c:xVal>
            <c:numRef>
              <c:f>'[Microsoft Office PowerPoint 内のグラフ]Sheet1'!$A$2:$A$6</c:f>
              <c:numCache>
                <c:formatCode>General</c:formatCode>
                <c:ptCount val="5"/>
                <c:pt idx="0">
                  <c:v>1</c:v>
                </c:pt>
                <c:pt idx="1">
                  <c:v>2</c:v>
                </c:pt>
                <c:pt idx="2">
                  <c:v>3</c:v>
                </c:pt>
                <c:pt idx="3">
                  <c:v>4</c:v>
                </c:pt>
                <c:pt idx="4">
                  <c:v>5</c:v>
                </c:pt>
              </c:numCache>
            </c:numRef>
          </c:xVal>
          <c:yVal>
            <c:numRef>
              <c:f>'[Microsoft Office PowerPoint 内のグラフ]Sheet1'!$C$2:$C$6</c:f>
              <c:numCache>
                <c:formatCode>General</c:formatCode>
                <c:ptCount val="5"/>
                <c:pt idx="0">
                  <c:v>9</c:v>
                </c:pt>
                <c:pt idx="1">
                  <c:v>4</c:v>
                </c:pt>
                <c:pt idx="2">
                  <c:v>3</c:v>
                </c:pt>
                <c:pt idx="3">
                  <c:v>5</c:v>
                </c:pt>
                <c:pt idx="4">
                  <c:v>1</c:v>
                </c:pt>
              </c:numCache>
            </c:numRef>
          </c:yVal>
        </c:ser>
        <c:axId val="102407168"/>
        <c:axId val="102426112"/>
      </c:scatterChart>
      <c:valAx>
        <c:axId val="102407168"/>
        <c:scaling>
          <c:orientation val="minMax"/>
          <c:max val="5"/>
          <c:min val="1"/>
        </c:scaling>
        <c:axPos val="b"/>
        <c:title>
          <c:tx>
            <c:rich>
              <a:bodyPr/>
              <a:lstStyle/>
              <a:p>
                <a:pPr>
                  <a:defRPr/>
                </a:pPr>
                <a:r>
                  <a:rPr lang="ja-JP" altLang="en-US" sz="1400" b="0" dirty="0">
                    <a:latin typeface="+mn-ea"/>
                    <a:ea typeface="+mn-ea"/>
                  </a:rPr>
                  <a:t>シート</a:t>
                </a:r>
                <a:r>
                  <a:rPr lang="en-US" altLang="ja-JP" sz="1400" b="0" dirty="0">
                    <a:latin typeface="+mn-ea"/>
                    <a:ea typeface="+mn-ea"/>
                  </a:rPr>
                  <a:t>5</a:t>
                </a:r>
                <a:r>
                  <a:rPr lang="ja-JP" altLang="en-US" sz="1400" b="0" dirty="0">
                    <a:latin typeface="+mn-ea"/>
                    <a:ea typeface="+mn-ea"/>
                  </a:rPr>
                  <a:t>点</a:t>
                </a:r>
              </a:p>
            </c:rich>
          </c:tx>
        </c:title>
        <c:numFmt formatCode="General" sourceLinked="1"/>
        <c:majorTickMark val="in"/>
        <c:tickLblPos val="nextTo"/>
        <c:spPr>
          <a:ln>
            <a:solidFill>
              <a:sysClr val="windowText" lastClr="000000"/>
            </a:solidFill>
          </a:ln>
        </c:spPr>
        <c:txPr>
          <a:bodyPr/>
          <a:lstStyle/>
          <a:p>
            <a:pPr>
              <a:defRPr sz="1400" baseline="0"/>
            </a:pPr>
            <a:endParaRPr lang="ja-JP"/>
          </a:p>
        </c:txPr>
        <c:crossAx val="102426112"/>
        <c:crosses val="autoZero"/>
        <c:crossBetween val="midCat"/>
        <c:majorUnit val="1"/>
      </c:valAx>
      <c:valAx>
        <c:axId val="102426112"/>
        <c:scaling>
          <c:orientation val="minMax"/>
          <c:max val="10"/>
          <c:min val="1"/>
        </c:scaling>
        <c:axPos val="l"/>
        <c:title>
          <c:tx>
            <c:rich>
              <a:bodyPr/>
              <a:lstStyle/>
              <a:p>
                <a:pPr>
                  <a:defRPr/>
                </a:pPr>
                <a:r>
                  <a:rPr lang="en-US" altLang="ja-JP" sz="1400" b="0">
                    <a:latin typeface="+mn-ea"/>
                    <a:ea typeface="+mn-ea"/>
                  </a:rPr>
                  <a:t>spin</a:t>
                </a:r>
                <a:r>
                  <a:rPr lang="en-US" altLang="ja-JP" sz="1400" b="0" baseline="0">
                    <a:latin typeface="+mn-ea"/>
                    <a:ea typeface="+mn-ea"/>
                  </a:rPr>
                  <a:t> density spin/cc</a:t>
                </a:r>
                <a:endParaRPr lang="ja-JP" altLang="en-US" sz="1400" b="0">
                  <a:latin typeface="+mn-ea"/>
                  <a:ea typeface="+mn-ea"/>
                </a:endParaRPr>
              </a:p>
            </c:rich>
          </c:tx>
        </c:title>
        <c:numFmt formatCode="General" sourceLinked="0"/>
        <c:majorTickMark val="in"/>
        <c:tickLblPos val="nextTo"/>
        <c:spPr>
          <a:ln>
            <a:solidFill>
              <a:sysClr val="windowText" lastClr="000000"/>
            </a:solidFill>
          </a:ln>
        </c:spPr>
        <c:txPr>
          <a:bodyPr/>
          <a:lstStyle/>
          <a:p>
            <a:pPr>
              <a:defRPr sz="1400"/>
            </a:pPr>
            <a:endParaRPr lang="ja-JP"/>
          </a:p>
        </c:txPr>
        <c:crossAx val="102407168"/>
        <c:crosses val="autoZero"/>
        <c:crossBetween val="midCat"/>
        <c:majorUnit val="2"/>
      </c:valAx>
      <c:spPr>
        <a:ln>
          <a:solidFill>
            <a:sysClr val="windowText" lastClr="000000"/>
          </a:solidFill>
        </a:ln>
      </c:spPr>
    </c:plotArea>
    <c:plotVisOnly val="1"/>
  </c:chart>
  <c:txPr>
    <a:bodyPr/>
    <a:lstStyle/>
    <a:p>
      <a:pPr>
        <a:defRPr sz="1800"/>
      </a:pPr>
      <a:endParaRPr lang="ja-JP"/>
    </a:p>
  </c:txPr>
  <c:externalData r:id="rId2"/>
</c:chartSpace>
</file>

<file path=ppt/diagrams/_rels/data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818C91-438D-47BC-B9A2-A36CC52F84C9}" type="doc">
      <dgm:prSet loTypeId="urn:microsoft.com/office/officeart/2005/8/layout/chevron2" loCatId="list" qsTypeId="urn:microsoft.com/office/officeart/2005/8/quickstyle/simple3" qsCatId="simple" csTypeId="urn:microsoft.com/office/officeart/2005/8/colors/colorful2" csCatId="colorful" phldr="1"/>
      <dgm:spPr/>
      <dgm:t>
        <a:bodyPr/>
        <a:lstStyle/>
        <a:p>
          <a:endParaRPr kumimoji="1" lang="ja-JP" altLang="en-US"/>
        </a:p>
      </dgm:t>
    </dgm:pt>
    <dgm:pt modelId="{7E7283AA-DCD0-45B8-B8A9-E0451D6E5726}">
      <dgm:prSet phldrT="[テキスト]"/>
      <dgm:spPr/>
      <dgm:t>
        <a:bodyPr/>
        <a:lstStyle/>
        <a:p>
          <a:r>
            <a:rPr kumimoji="1" lang="en-US" altLang="ja-JP" dirty="0" smtClean="0"/>
            <a:t>1</a:t>
          </a:r>
          <a:endParaRPr kumimoji="1" lang="ja-JP" altLang="en-US" dirty="0"/>
        </a:p>
      </dgm:t>
    </dgm:pt>
    <dgm:pt modelId="{A831400E-EAA2-4AC2-BD96-939ECEAEAE59}" type="parTrans" cxnId="{CE566F6C-A7B2-46AE-B4F6-0ECD81D996FA}">
      <dgm:prSet/>
      <dgm:spPr/>
      <dgm:t>
        <a:bodyPr/>
        <a:lstStyle/>
        <a:p>
          <a:endParaRPr kumimoji="1" lang="ja-JP" altLang="en-US"/>
        </a:p>
      </dgm:t>
    </dgm:pt>
    <dgm:pt modelId="{A76F2E7E-0F24-452E-A247-4D5A6CF4C21F}" type="sibTrans" cxnId="{CE566F6C-A7B2-46AE-B4F6-0ECD81D996FA}">
      <dgm:prSet/>
      <dgm:spPr/>
      <dgm:t>
        <a:bodyPr/>
        <a:lstStyle/>
        <a:p>
          <a:endParaRPr kumimoji="1" lang="ja-JP" altLang="en-US"/>
        </a:p>
      </dgm:t>
    </dgm:pt>
    <dgm:pt modelId="{8F549CDB-EDCD-4C2A-8B50-847E21E1B92B}">
      <dgm:prSet phldrT="[テキスト]"/>
      <dgm:spPr/>
      <dgm:t>
        <a:bodyPr/>
        <a:lstStyle/>
        <a:p>
          <a:r>
            <a:rPr kumimoji="1" lang="en-US" altLang="ja-JP" dirty="0" smtClean="0"/>
            <a:t>2</a:t>
          </a:r>
          <a:endParaRPr kumimoji="1" lang="ja-JP" altLang="en-US" dirty="0"/>
        </a:p>
      </dgm:t>
    </dgm:pt>
    <dgm:pt modelId="{957750AC-BA27-4F5A-BD03-9EF4057F82AF}" type="parTrans" cxnId="{B4D353FC-042A-4575-AF06-D82D211C12D7}">
      <dgm:prSet/>
      <dgm:spPr/>
      <dgm:t>
        <a:bodyPr/>
        <a:lstStyle/>
        <a:p>
          <a:endParaRPr kumimoji="1" lang="ja-JP" altLang="en-US"/>
        </a:p>
      </dgm:t>
    </dgm:pt>
    <dgm:pt modelId="{6715BB89-9DB7-4C9A-A6EA-EC4BEB097D1B}" type="sibTrans" cxnId="{B4D353FC-042A-4575-AF06-D82D211C12D7}">
      <dgm:prSet/>
      <dgm:spPr/>
      <dgm:t>
        <a:bodyPr/>
        <a:lstStyle/>
        <a:p>
          <a:endParaRPr kumimoji="1" lang="ja-JP" altLang="en-US"/>
        </a:p>
      </dgm:t>
    </dgm:pt>
    <dgm:pt modelId="{BFDFD30D-DC88-44AD-AFD1-B33F3684E6B0}">
      <dgm:prSet phldrT="[テキスト]"/>
      <dgm:spPr/>
      <dgm:t>
        <a:bodyPr/>
        <a:lstStyle/>
        <a:p>
          <a:r>
            <a:rPr kumimoji="1" lang="en-US" altLang="ja-JP" dirty="0" smtClean="0"/>
            <a:t>3</a:t>
          </a:r>
          <a:endParaRPr kumimoji="1" lang="ja-JP" altLang="en-US" dirty="0"/>
        </a:p>
      </dgm:t>
    </dgm:pt>
    <dgm:pt modelId="{E5C83B11-1812-4D28-BF28-1DE50A07DC48}" type="parTrans" cxnId="{63812222-8CD4-4FC2-AD17-92669C42DE30}">
      <dgm:prSet/>
      <dgm:spPr/>
      <dgm:t>
        <a:bodyPr/>
        <a:lstStyle/>
        <a:p>
          <a:endParaRPr kumimoji="1" lang="ja-JP" altLang="en-US"/>
        </a:p>
      </dgm:t>
    </dgm:pt>
    <dgm:pt modelId="{6A6CFDE7-193B-4CBC-89CE-240050F5E97D}" type="sibTrans" cxnId="{63812222-8CD4-4FC2-AD17-92669C42DE30}">
      <dgm:prSet/>
      <dgm:spPr/>
      <dgm:t>
        <a:bodyPr/>
        <a:lstStyle/>
        <a:p>
          <a:endParaRPr kumimoji="1" lang="ja-JP" altLang="en-US"/>
        </a:p>
      </dgm:t>
    </dgm:pt>
    <dgm:pt modelId="{F9F65691-D3DE-4008-BF12-2A038509F176}">
      <dgm:prSet/>
      <dgm:spPr/>
      <dgm:t>
        <a:bodyPr/>
        <a:lstStyle/>
        <a:p>
          <a:r>
            <a:rPr kumimoji="1" lang="ja-JP" altLang="en-US" dirty="0" smtClean="0"/>
            <a:t>偏極標的とは</a:t>
          </a:r>
          <a:r>
            <a:rPr kumimoji="1" lang="en-US" altLang="ja-JP" dirty="0" smtClean="0"/>
            <a:t>	</a:t>
          </a:r>
          <a:endParaRPr kumimoji="1" lang="ja-JP" altLang="en-US" dirty="0"/>
        </a:p>
      </dgm:t>
    </dgm:pt>
    <dgm:pt modelId="{B4D52F81-2B3C-4E85-8EA1-128DF5725ADE}" type="parTrans" cxnId="{B28AEAA1-D985-4F07-8AFD-132884EE8500}">
      <dgm:prSet/>
      <dgm:spPr/>
      <dgm:t>
        <a:bodyPr/>
        <a:lstStyle/>
        <a:p>
          <a:endParaRPr kumimoji="1" lang="ja-JP" altLang="en-US"/>
        </a:p>
      </dgm:t>
    </dgm:pt>
    <dgm:pt modelId="{3BAABD4C-B8BA-4028-8E57-E7A11F859F5B}" type="sibTrans" cxnId="{B28AEAA1-D985-4F07-8AFD-132884EE8500}">
      <dgm:prSet/>
      <dgm:spPr/>
      <dgm:t>
        <a:bodyPr/>
        <a:lstStyle/>
        <a:p>
          <a:endParaRPr kumimoji="1" lang="ja-JP" altLang="en-US"/>
        </a:p>
      </dgm:t>
    </dgm:pt>
    <dgm:pt modelId="{A89FFAEC-EFAC-47B3-BFA8-8434209B4F1E}">
      <dgm:prSet/>
      <dgm:spPr/>
      <dgm:t>
        <a:bodyPr/>
        <a:lstStyle/>
        <a:p>
          <a:r>
            <a:rPr kumimoji="1" lang="ja-JP" altLang="en-US" dirty="0" smtClean="0"/>
            <a:t>高分子偏極陽子標的開発の現状</a:t>
          </a:r>
          <a:endParaRPr kumimoji="1" lang="ja-JP" altLang="en-US" dirty="0"/>
        </a:p>
      </dgm:t>
    </dgm:pt>
    <dgm:pt modelId="{1E13E016-07F3-4567-92B4-7560204C034B}" type="parTrans" cxnId="{9751D1E1-6C66-4A1E-A95F-EFB8A2AE6AA9}">
      <dgm:prSet/>
      <dgm:spPr/>
      <dgm:t>
        <a:bodyPr/>
        <a:lstStyle/>
        <a:p>
          <a:endParaRPr kumimoji="1" lang="ja-JP" altLang="en-US"/>
        </a:p>
      </dgm:t>
    </dgm:pt>
    <dgm:pt modelId="{19C46AE9-9FF8-4CAB-8F27-D417E3CBF4C8}" type="sibTrans" cxnId="{9751D1E1-6C66-4A1E-A95F-EFB8A2AE6AA9}">
      <dgm:prSet/>
      <dgm:spPr/>
      <dgm:t>
        <a:bodyPr/>
        <a:lstStyle/>
        <a:p>
          <a:endParaRPr kumimoji="1" lang="ja-JP" altLang="en-US"/>
        </a:p>
      </dgm:t>
    </dgm:pt>
    <dgm:pt modelId="{93FCE770-2501-4ADB-88AF-5BC85B5023A4}">
      <dgm:prSet/>
      <dgm:spPr/>
      <dgm:t>
        <a:bodyPr/>
        <a:lstStyle/>
        <a:p>
          <a:r>
            <a:rPr kumimoji="1" lang="ja-JP" altLang="en-US" dirty="0" smtClean="0"/>
            <a:t>山形の偏極システムの検証</a:t>
          </a:r>
          <a:endParaRPr kumimoji="1" lang="ja-JP" altLang="en-US" dirty="0"/>
        </a:p>
      </dgm:t>
    </dgm:pt>
    <dgm:pt modelId="{B6D88F7C-BEA0-4615-8D3B-7D76A7724D04}" type="parTrans" cxnId="{16ADE3CF-D552-4CA5-AC98-30EFD0AD0C68}">
      <dgm:prSet/>
      <dgm:spPr/>
      <dgm:t>
        <a:bodyPr/>
        <a:lstStyle/>
        <a:p>
          <a:endParaRPr kumimoji="1" lang="ja-JP" altLang="en-US"/>
        </a:p>
      </dgm:t>
    </dgm:pt>
    <dgm:pt modelId="{05AEDA1D-2E3A-4BCE-BE7F-F6EAB4D49E90}" type="sibTrans" cxnId="{16ADE3CF-D552-4CA5-AC98-30EFD0AD0C68}">
      <dgm:prSet/>
      <dgm:spPr/>
      <dgm:t>
        <a:bodyPr/>
        <a:lstStyle/>
        <a:p>
          <a:endParaRPr kumimoji="1" lang="ja-JP" altLang="en-US"/>
        </a:p>
      </dgm:t>
    </dgm:pt>
    <dgm:pt modelId="{62C78628-E39E-4367-B1E8-B1822EAAD836}">
      <dgm:prSet/>
      <dgm:spPr/>
      <dgm:t>
        <a:bodyPr/>
        <a:lstStyle/>
        <a:p>
          <a:r>
            <a:rPr kumimoji="1" lang="ja-JP" altLang="en-US" dirty="0" smtClean="0"/>
            <a:t>まとめ</a:t>
          </a:r>
          <a:endParaRPr kumimoji="1" lang="ja-JP" altLang="en-US" dirty="0"/>
        </a:p>
      </dgm:t>
    </dgm:pt>
    <dgm:pt modelId="{EC586CD2-131D-4F6A-A187-6F51C289FA42}">
      <dgm:prSet/>
      <dgm:spPr/>
      <dgm:t>
        <a:bodyPr/>
        <a:lstStyle/>
        <a:p>
          <a:r>
            <a:rPr kumimoji="1" lang="en-US" altLang="ja-JP" dirty="0" smtClean="0"/>
            <a:t>4</a:t>
          </a:r>
          <a:endParaRPr kumimoji="1" lang="ja-JP" altLang="en-US" dirty="0"/>
        </a:p>
      </dgm:t>
    </dgm:pt>
    <dgm:pt modelId="{C51C1890-5A3D-44CA-B14C-C05B3C54A268}" type="sibTrans" cxnId="{9528F080-969B-496A-B0F8-09FE1F7E0DD1}">
      <dgm:prSet/>
      <dgm:spPr/>
      <dgm:t>
        <a:bodyPr/>
        <a:lstStyle/>
        <a:p>
          <a:endParaRPr kumimoji="1" lang="ja-JP" altLang="en-US"/>
        </a:p>
      </dgm:t>
    </dgm:pt>
    <dgm:pt modelId="{FCF0CC4D-E9EF-4738-899E-7939ACDC0BB9}" type="parTrans" cxnId="{9528F080-969B-496A-B0F8-09FE1F7E0DD1}">
      <dgm:prSet/>
      <dgm:spPr/>
      <dgm:t>
        <a:bodyPr/>
        <a:lstStyle/>
        <a:p>
          <a:endParaRPr kumimoji="1" lang="ja-JP" altLang="en-US"/>
        </a:p>
      </dgm:t>
    </dgm:pt>
    <dgm:pt modelId="{D5DF300D-F1CC-49AF-A03E-45DED6EC9FF4}" type="sibTrans" cxnId="{FF0B3537-7BC8-42B6-A8A0-5C748A44FAB6}">
      <dgm:prSet/>
      <dgm:spPr/>
      <dgm:t>
        <a:bodyPr/>
        <a:lstStyle/>
        <a:p>
          <a:endParaRPr kumimoji="1" lang="ja-JP" altLang="en-US"/>
        </a:p>
      </dgm:t>
    </dgm:pt>
    <dgm:pt modelId="{BD674422-7FE5-457C-8AAD-D3B3E9757BB1}" type="parTrans" cxnId="{FF0B3537-7BC8-42B6-A8A0-5C748A44FAB6}">
      <dgm:prSet/>
      <dgm:spPr/>
      <dgm:t>
        <a:bodyPr/>
        <a:lstStyle/>
        <a:p>
          <a:endParaRPr kumimoji="1" lang="ja-JP" altLang="en-US"/>
        </a:p>
      </dgm:t>
    </dgm:pt>
    <dgm:pt modelId="{20DC4A90-C95F-41F8-9DBD-9A481B9F096E}" type="pres">
      <dgm:prSet presAssocID="{16818C91-438D-47BC-B9A2-A36CC52F84C9}" presName="linearFlow" presStyleCnt="0">
        <dgm:presLayoutVars>
          <dgm:dir/>
          <dgm:animLvl val="lvl"/>
          <dgm:resizeHandles val="exact"/>
        </dgm:presLayoutVars>
      </dgm:prSet>
      <dgm:spPr/>
      <dgm:t>
        <a:bodyPr/>
        <a:lstStyle/>
        <a:p>
          <a:endParaRPr kumimoji="1" lang="ja-JP" altLang="en-US"/>
        </a:p>
      </dgm:t>
    </dgm:pt>
    <dgm:pt modelId="{927D2176-D0E3-44B5-8E68-1170EC474437}" type="pres">
      <dgm:prSet presAssocID="{7E7283AA-DCD0-45B8-B8A9-E0451D6E5726}" presName="composite" presStyleCnt="0"/>
      <dgm:spPr/>
    </dgm:pt>
    <dgm:pt modelId="{FA7C0E8B-272E-4DD6-A704-1BFCA551EB9A}" type="pres">
      <dgm:prSet presAssocID="{7E7283AA-DCD0-45B8-B8A9-E0451D6E5726}" presName="parentText" presStyleLbl="alignNode1" presStyleIdx="0" presStyleCnt="4">
        <dgm:presLayoutVars>
          <dgm:chMax val="1"/>
          <dgm:bulletEnabled val="1"/>
        </dgm:presLayoutVars>
      </dgm:prSet>
      <dgm:spPr/>
      <dgm:t>
        <a:bodyPr/>
        <a:lstStyle/>
        <a:p>
          <a:endParaRPr kumimoji="1" lang="ja-JP" altLang="en-US"/>
        </a:p>
      </dgm:t>
    </dgm:pt>
    <dgm:pt modelId="{AD898FBC-CFEC-4D85-9552-C4F3B5C4C7FD}" type="pres">
      <dgm:prSet presAssocID="{7E7283AA-DCD0-45B8-B8A9-E0451D6E5726}" presName="descendantText" presStyleLbl="alignAcc1" presStyleIdx="0" presStyleCnt="4">
        <dgm:presLayoutVars>
          <dgm:bulletEnabled val="1"/>
        </dgm:presLayoutVars>
      </dgm:prSet>
      <dgm:spPr/>
      <dgm:t>
        <a:bodyPr/>
        <a:lstStyle/>
        <a:p>
          <a:endParaRPr kumimoji="1" lang="ja-JP" altLang="en-US"/>
        </a:p>
      </dgm:t>
    </dgm:pt>
    <dgm:pt modelId="{844A24DE-BD2A-46C4-A181-8DF4A254863F}" type="pres">
      <dgm:prSet presAssocID="{A76F2E7E-0F24-452E-A247-4D5A6CF4C21F}" presName="sp" presStyleCnt="0"/>
      <dgm:spPr/>
    </dgm:pt>
    <dgm:pt modelId="{FDF19CCD-A895-432A-A96B-CE1B49C9A206}" type="pres">
      <dgm:prSet presAssocID="{8F549CDB-EDCD-4C2A-8B50-847E21E1B92B}" presName="composite" presStyleCnt="0"/>
      <dgm:spPr/>
    </dgm:pt>
    <dgm:pt modelId="{AC665C6B-3C9E-4852-91B1-795D65CCCC6F}" type="pres">
      <dgm:prSet presAssocID="{8F549CDB-EDCD-4C2A-8B50-847E21E1B92B}" presName="parentText" presStyleLbl="alignNode1" presStyleIdx="1" presStyleCnt="4">
        <dgm:presLayoutVars>
          <dgm:chMax val="1"/>
          <dgm:bulletEnabled val="1"/>
        </dgm:presLayoutVars>
      </dgm:prSet>
      <dgm:spPr/>
      <dgm:t>
        <a:bodyPr/>
        <a:lstStyle/>
        <a:p>
          <a:endParaRPr kumimoji="1" lang="ja-JP" altLang="en-US"/>
        </a:p>
      </dgm:t>
    </dgm:pt>
    <dgm:pt modelId="{408F548F-5FDC-4E96-9C7E-5EAFA8C4D737}" type="pres">
      <dgm:prSet presAssocID="{8F549CDB-EDCD-4C2A-8B50-847E21E1B92B}" presName="descendantText" presStyleLbl="alignAcc1" presStyleIdx="1" presStyleCnt="4">
        <dgm:presLayoutVars>
          <dgm:bulletEnabled val="1"/>
        </dgm:presLayoutVars>
      </dgm:prSet>
      <dgm:spPr/>
      <dgm:t>
        <a:bodyPr/>
        <a:lstStyle/>
        <a:p>
          <a:endParaRPr kumimoji="1" lang="ja-JP" altLang="en-US"/>
        </a:p>
      </dgm:t>
    </dgm:pt>
    <dgm:pt modelId="{8D528104-0803-4DBE-A337-89685812770D}" type="pres">
      <dgm:prSet presAssocID="{6715BB89-9DB7-4C9A-A6EA-EC4BEB097D1B}" presName="sp" presStyleCnt="0"/>
      <dgm:spPr/>
    </dgm:pt>
    <dgm:pt modelId="{E54BDD60-4BE6-4BBB-9F47-CD3BCEFB7330}" type="pres">
      <dgm:prSet presAssocID="{BFDFD30D-DC88-44AD-AFD1-B33F3684E6B0}" presName="composite" presStyleCnt="0"/>
      <dgm:spPr/>
    </dgm:pt>
    <dgm:pt modelId="{8A7C33ED-626B-4A09-B2CD-53A61A65ED29}" type="pres">
      <dgm:prSet presAssocID="{BFDFD30D-DC88-44AD-AFD1-B33F3684E6B0}" presName="parentText" presStyleLbl="alignNode1" presStyleIdx="2" presStyleCnt="4">
        <dgm:presLayoutVars>
          <dgm:chMax val="1"/>
          <dgm:bulletEnabled val="1"/>
        </dgm:presLayoutVars>
      </dgm:prSet>
      <dgm:spPr/>
      <dgm:t>
        <a:bodyPr/>
        <a:lstStyle/>
        <a:p>
          <a:endParaRPr kumimoji="1" lang="ja-JP" altLang="en-US"/>
        </a:p>
      </dgm:t>
    </dgm:pt>
    <dgm:pt modelId="{A5279293-C507-481B-AAF1-1008A4AB2488}" type="pres">
      <dgm:prSet presAssocID="{BFDFD30D-DC88-44AD-AFD1-B33F3684E6B0}" presName="descendantText" presStyleLbl="alignAcc1" presStyleIdx="2" presStyleCnt="4">
        <dgm:presLayoutVars>
          <dgm:bulletEnabled val="1"/>
        </dgm:presLayoutVars>
      </dgm:prSet>
      <dgm:spPr/>
      <dgm:t>
        <a:bodyPr/>
        <a:lstStyle/>
        <a:p>
          <a:endParaRPr kumimoji="1" lang="ja-JP" altLang="en-US"/>
        </a:p>
      </dgm:t>
    </dgm:pt>
    <dgm:pt modelId="{4E60A6F3-305E-46D3-AA8B-97D6A912EFD9}" type="pres">
      <dgm:prSet presAssocID="{6A6CFDE7-193B-4CBC-89CE-240050F5E97D}" presName="sp" presStyleCnt="0"/>
      <dgm:spPr/>
    </dgm:pt>
    <dgm:pt modelId="{FFA79062-BD5D-4AE7-AC58-77A017B64FAC}" type="pres">
      <dgm:prSet presAssocID="{EC586CD2-131D-4F6A-A187-6F51C289FA42}" presName="composite" presStyleCnt="0"/>
      <dgm:spPr/>
    </dgm:pt>
    <dgm:pt modelId="{F190F018-9460-46A3-A0BE-BFA47DD5203A}" type="pres">
      <dgm:prSet presAssocID="{EC586CD2-131D-4F6A-A187-6F51C289FA42}" presName="parentText" presStyleLbl="alignNode1" presStyleIdx="3" presStyleCnt="4">
        <dgm:presLayoutVars>
          <dgm:chMax val="1"/>
          <dgm:bulletEnabled val="1"/>
        </dgm:presLayoutVars>
      </dgm:prSet>
      <dgm:spPr/>
      <dgm:t>
        <a:bodyPr/>
        <a:lstStyle/>
        <a:p>
          <a:endParaRPr kumimoji="1" lang="ja-JP" altLang="en-US"/>
        </a:p>
      </dgm:t>
    </dgm:pt>
    <dgm:pt modelId="{E118269E-B201-4EA9-BA9F-15EBCF1E3941}" type="pres">
      <dgm:prSet presAssocID="{EC586CD2-131D-4F6A-A187-6F51C289FA42}" presName="descendantText" presStyleLbl="alignAcc1" presStyleIdx="3" presStyleCnt="4">
        <dgm:presLayoutVars>
          <dgm:bulletEnabled val="1"/>
        </dgm:presLayoutVars>
      </dgm:prSet>
      <dgm:spPr/>
      <dgm:t>
        <a:bodyPr/>
        <a:lstStyle/>
        <a:p>
          <a:endParaRPr kumimoji="1" lang="ja-JP" altLang="en-US"/>
        </a:p>
      </dgm:t>
    </dgm:pt>
  </dgm:ptLst>
  <dgm:cxnLst>
    <dgm:cxn modelId="{B28AEAA1-D985-4F07-8AFD-132884EE8500}" srcId="{7E7283AA-DCD0-45B8-B8A9-E0451D6E5726}" destId="{F9F65691-D3DE-4008-BF12-2A038509F176}" srcOrd="0" destOrd="0" parTransId="{B4D52F81-2B3C-4E85-8EA1-128DF5725ADE}" sibTransId="{3BAABD4C-B8BA-4028-8E57-E7A11F859F5B}"/>
    <dgm:cxn modelId="{F4919E43-6095-45BB-91F0-4043D754D94C}" type="presOf" srcId="{F9F65691-D3DE-4008-BF12-2A038509F176}" destId="{AD898FBC-CFEC-4D85-9552-C4F3B5C4C7FD}" srcOrd="0" destOrd="0" presId="urn:microsoft.com/office/officeart/2005/8/layout/chevron2"/>
    <dgm:cxn modelId="{D0635BD8-D7B8-43A6-BB55-99F8F018DA22}" type="presOf" srcId="{93FCE770-2501-4ADB-88AF-5BC85B5023A4}" destId="{A5279293-C507-481B-AAF1-1008A4AB2488}" srcOrd="0" destOrd="0" presId="urn:microsoft.com/office/officeart/2005/8/layout/chevron2"/>
    <dgm:cxn modelId="{B4D353FC-042A-4575-AF06-D82D211C12D7}" srcId="{16818C91-438D-47BC-B9A2-A36CC52F84C9}" destId="{8F549CDB-EDCD-4C2A-8B50-847E21E1B92B}" srcOrd="1" destOrd="0" parTransId="{957750AC-BA27-4F5A-BD03-9EF4057F82AF}" sibTransId="{6715BB89-9DB7-4C9A-A6EA-EC4BEB097D1B}"/>
    <dgm:cxn modelId="{9528F080-969B-496A-B0F8-09FE1F7E0DD1}" srcId="{16818C91-438D-47BC-B9A2-A36CC52F84C9}" destId="{EC586CD2-131D-4F6A-A187-6F51C289FA42}" srcOrd="3" destOrd="0" parTransId="{FCF0CC4D-E9EF-4738-899E-7939ACDC0BB9}" sibTransId="{C51C1890-5A3D-44CA-B14C-C05B3C54A268}"/>
    <dgm:cxn modelId="{9D3342E6-EA02-4E0A-8384-E3031BEE6343}" type="presOf" srcId="{7E7283AA-DCD0-45B8-B8A9-E0451D6E5726}" destId="{FA7C0E8B-272E-4DD6-A704-1BFCA551EB9A}" srcOrd="0" destOrd="0" presId="urn:microsoft.com/office/officeart/2005/8/layout/chevron2"/>
    <dgm:cxn modelId="{63812222-8CD4-4FC2-AD17-92669C42DE30}" srcId="{16818C91-438D-47BC-B9A2-A36CC52F84C9}" destId="{BFDFD30D-DC88-44AD-AFD1-B33F3684E6B0}" srcOrd="2" destOrd="0" parTransId="{E5C83B11-1812-4D28-BF28-1DE50A07DC48}" sibTransId="{6A6CFDE7-193B-4CBC-89CE-240050F5E97D}"/>
    <dgm:cxn modelId="{AEACA241-372B-4956-AA91-0F80A1249CD4}" type="presOf" srcId="{62C78628-E39E-4367-B1E8-B1822EAAD836}" destId="{E118269E-B201-4EA9-BA9F-15EBCF1E3941}" srcOrd="0" destOrd="0" presId="urn:microsoft.com/office/officeart/2005/8/layout/chevron2"/>
    <dgm:cxn modelId="{D5DD0796-08FC-4E5F-B340-7C33ED50AA0D}" type="presOf" srcId="{A89FFAEC-EFAC-47B3-BFA8-8434209B4F1E}" destId="{408F548F-5FDC-4E96-9C7E-5EAFA8C4D737}" srcOrd="0" destOrd="0" presId="urn:microsoft.com/office/officeart/2005/8/layout/chevron2"/>
    <dgm:cxn modelId="{41328735-95E4-4245-9905-C8F2CA9BB773}" type="presOf" srcId="{BFDFD30D-DC88-44AD-AFD1-B33F3684E6B0}" destId="{8A7C33ED-626B-4A09-B2CD-53A61A65ED29}" srcOrd="0" destOrd="0" presId="urn:microsoft.com/office/officeart/2005/8/layout/chevron2"/>
    <dgm:cxn modelId="{470C955D-1C53-4C31-B347-8D2A237CFD42}" type="presOf" srcId="{16818C91-438D-47BC-B9A2-A36CC52F84C9}" destId="{20DC4A90-C95F-41F8-9DBD-9A481B9F096E}" srcOrd="0" destOrd="0" presId="urn:microsoft.com/office/officeart/2005/8/layout/chevron2"/>
    <dgm:cxn modelId="{FF0B3537-7BC8-42B6-A8A0-5C748A44FAB6}" srcId="{EC586CD2-131D-4F6A-A187-6F51C289FA42}" destId="{62C78628-E39E-4367-B1E8-B1822EAAD836}" srcOrd="0" destOrd="0" parTransId="{BD674422-7FE5-457C-8AAD-D3B3E9757BB1}" sibTransId="{D5DF300D-F1CC-49AF-A03E-45DED6EC9FF4}"/>
    <dgm:cxn modelId="{18630943-AEDA-4D09-8A9F-3DE077C2299E}" type="presOf" srcId="{EC586CD2-131D-4F6A-A187-6F51C289FA42}" destId="{F190F018-9460-46A3-A0BE-BFA47DD5203A}" srcOrd="0" destOrd="0" presId="urn:microsoft.com/office/officeart/2005/8/layout/chevron2"/>
    <dgm:cxn modelId="{FF24FE18-F72C-4E73-B191-A224FB429204}" type="presOf" srcId="{8F549CDB-EDCD-4C2A-8B50-847E21E1B92B}" destId="{AC665C6B-3C9E-4852-91B1-795D65CCCC6F}" srcOrd="0" destOrd="0" presId="urn:microsoft.com/office/officeart/2005/8/layout/chevron2"/>
    <dgm:cxn modelId="{CE566F6C-A7B2-46AE-B4F6-0ECD81D996FA}" srcId="{16818C91-438D-47BC-B9A2-A36CC52F84C9}" destId="{7E7283AA-DCD0-45B8-B8A9-E0451D6E5726}" srcOrd="0" destOrd="0" parTransId="{A831400E-EAA2-4AC2-BD96-939ECEAEAE59}" sibTransId="{A76F2E7E-0F24-452E-A247-4D5A6CF4C21F}"/>
    <dgm:cxn modelId="{9751D1E1-6C66-4A1E-A95F-EFB8A2AE6AA9}" srcId="{8F549CDB-EDCD-4C2A-8B50-847E21E1B92B}" destId="{A89FFAEC-EFAC-47B3-BFA8-8434209B4F1E}" srcOrd="0" destOrd="0" parTransId="{1E13E016-07F3-4567-92B4-7560204C034B}" sibTransId="{19C46AE9-9FF8-4CAB-8F27-D417E3CBF4C8}"/>
    <dgm:cxn modelId="{16ADE3CF-D552-4CA5-AC98-30EFD0AD0C68}" srcId="{BFDFD30D-DC88-44AD-AFD1-B33F3684E6B0}" destId="{93FCE770-2501-4ADB-88AF-5BC85B5023A4}" srcOrd="0" destOrd="0" parTransId="{B6D88F7C-BEA0-4615-8D3B-7D76A7724D04}" sibTransId="{05AEDA1D-2E3A-4BCE-BE7F-F6EAB4D49E90}"/>
    <dgm:cxn modelId="{FC8D471F-3B02-4A40-A89F-7E583A2BDE76}" type="presParOf" srcId="{20DC4A90-C95F-41F8-9DBD-9A481B9F096E}" destId="{927D2176-D0E3-44B5-8E68-1170EC474437}" srcOrd="0" destOrd="0" presId="urn:microsoft.com/office/officeart/2005/8/layout/chevron2"/>
    <dgm:cxn modelId="{40289E01-D64A-4CC2-AE12-025D40A8956B}" type="presParOf" srcId="{927D2176-D0E3-44B5-8E68-1170EC474437}" destId="{FA7C0E8B-272E-4DD6-A704-1BFCA551EB9A}" srcOrd="0" destOrd="0" presId="urn:microsoft.com/office/officeart/2005/8/layout/chevron2"/>
    <dgm:cxn modelId="{6DF96E85-6658-4861-812E-A9853AAC6A26}" type="presParOf" srcId="{927D2176-D0E3-44B5-8E68-1170EC474437}" destId="{AD898FBC-CFEC-4D85-9552-C4F3B5C4C7FD}" srcOrd="1" destOrd="0" presId="urn:microsoft.com/office/officeart/2005/8/layout/chevron2"/>
    <dgm:cxn modelId="{D295B5BB-96C7-4509-A63D-5EEA263F8A27}" type="presParOf" srcId="{20DC4A90-C95F-41F8-9DBD-9A481B9F096E}" destId="{844A24DE-BD2A-46C4-A181-8DF4A254863F}" srcOrd="1" destOrd="0" presId="urn:microsoft.com/office/officeart/2005/8/layout/chevron2"/>
    <dgm:cxn modelId="{D87E4037-A6FA-486E-AD6B-ACCBCF7627FC}" type="presParOf" srcId="{20DC4A90-C95F-41F8-9DBD-9A481B9F096E}" destId="{FDF19CCD-A895-432A-A96B-CE1B49C9A206}" srcOrd="2" destOrd="0" presId="urn:microsoft.com/office/officeart/2005/8/layout/chevron2"/>
    <dgm:cxn modelId="{67480CE7-A768-4100-B192-B5E052775F12}" type="presParOf" srcId="{FDF19CCD-A895-432A-A96B-CE1B49C9A206}" destId="{AC665C6B-3C9E-4852-91B1-795D65CCCC6F}" srcOrd="0" destOrd="0" presId="urn:microsoft.com/office/officeart/2005/8/layout/chevron2"/>
    <dgm:cxn modelId="{415D50BC-715B-486C-AB6F-8770990EA7F0}" type="presParOf" srcId="{FDF19CCD-A895-432A-A96B-CE1B49C9A206}" destId="{408F548F-5FDC-4E96-9C7E-5EAFA8C4D737}" srcOrd="1" destOrd="0" presId="urn:microsoft.com/office/officeart/2005/8/layout/chevron2"/>
    <dgm:cxn modelId="{99847D35-A103-4995-B489-CCEB663BE2FF}" type="presParOf" srcId="{20DC4A90-C95F-41F8-9DBD-9A481B9F096E}" destId="{8D528104-0803-4DBE-A337-89685812770D}" srcOrd="3" destOrd="0" presId="urn:microsoft.com/office/officeart/2005/8/layout/chevron2"/>
    <dgm:cxn modelId="{EF84777E-264F-46C3-8221-CC94214339A2}" type="presParOf" srcId="{20DC4A90-C95F-41F8-9DBD-9A481B9F096E}" destId="{E54BDD60-4BE6-4BBB-9F47-CD3BCEFB7330}" srcOrd="4" destOrd="0" presId="urn:microsoft.com/office/officeart/2005/8/layout/chevron2"/>
    <dgm:cxn modelId="{FC3990A7-1E4F-496B-83AF-764B6EB99F97}" type="presParOf" srcId="{E54BDD60-4BE6-4BBB-9F47-CD3BCEFB7330}" destId="{8A7C33ED-626B-4A09-B2CD-53A61A65ED29}" srcOrd="0" destOrd="0" presId="urn:microsoft.com/office/officeart/2005/8/layout/chevron2"/>
    <dgm:cxn modelId="{B7F34AB1-8C62-42E9-89E0-36CF6D3CE9F3}" type="presParOf" srcId="{E54BDD60-4BE6-4BBB-9F47-CD3BCEFB7330}" destId="{A5279293-C507-481B-AAF1-1008A4AB2488}" srcOrd="1" destOrd="0" presId="urn:microsoft.com/office/officeart/2005/8/layout/chevron2"/>
    <dgm:cxn modelId="{55593E72-AD4C-4696-A3B9-A8C84503F74C}" type="presParOf" srcId="{20DC4A90-C95F-41F8-9DBD-9A481B9F096E}" destId="{4E60A6F3-305E-46D3-AA8B-97D6A912EFD9}" srcOrd="5" destOrd="0" presId="urn:microsoft.com/office/officeart/2005/8/layout/chevron2"/>
    <dgm:cxn modelId="{7F67A931-A729-487C-BFCF-71B88C838813}" type="presParOf" srcId="{20DC4A90-C95F-41F8-9DBD-9A481B9F096E}" destId="{FFA79062-BD5D-4AE7-AC58-77A017B64FAC}" srcOrd="6" destOrd="0" presId="urn:microsoft.com/office/officeart/2005/8/layout/chevron2"/>
    <dgm:cxn modelId="{0EF608B7-3369-40D5-91A8-27EF5BC34E13}" type="presParOf" srcId="{FFA79062-BD5D-4AE7-AC58-77A017B64FAC}" destId="{F190F018-9460-46A3-A0BE-BFA47DD5203A}" srcOrd="0" destOrd="0" presId="urn:microsoft.com/office/officeart/2005/8/layout/chevron2"/>
    <dgm:cxn modelId="{13969FA8-6613-4F1B-8132-6460584C5B0D}" type="presParOf" srcId="{FFA79062-BD5D-4AE7-AC58-77A017B64FAC}" destId="{E118269E-B201-4EA9-BA9F-15EBCF1E3941}"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94B1A8EA-4C9C-4070-845E-0DBFB3F61DD3}" type="doc">
      <dgm:prSet loTypeId="urn:microsoft.com/office/officeart/2005/8/layout/hProcess10" loCatId="process" qsTypeId="urn:microsoft.com/office/officeart/2005/8/quickstyle/simple1" qsCatId="simple" csTypeId="urn:microsoft.com/office/officeart/2005/8/colors/accent6_5" csCatId="accent6" phldr="1"/>
      <dgm:spPr/>
      <dgm:t>
        <a:bodyPr/>
        <a:lstStyle/>
        <a:p>
          <a:endParaRPr kumimoji="1" lang="ja-JP" altLang="en-US"/>
        </a:p>
      </dgm:t>
    </dgm:pt>
    <dgm:pt modelId="{424F7429-AC85-4571-895A-BB21A27929E7}">
      <dgm:prSet phldrT="[テキスト]"/>
      <dgm:spPr/>
      <dgm:t>
        <a:bodyPr/>
        <a:lstStyle/>
        <a:p>
          <a:r>
            <a:rPr kumimoji="1" lang="ja-JP" altLang="en-US" dirty="0" smtClean="0"/>
            <a:t>質量計算</a:t>
          </a:r>
          <a:endParaRPr kumimoji="1" lang="ja-JP" altLang="en-US" dirty="0"/>
        </a:p>
      </dgm:t>
    </dgm:pt>
    <dgm:pt modelId="{E517813A-D46E-42AF-8980-787BEE97BEBD}" type="parTrans" cxnId="{B31D8E55-4628-4DF6-8EE8-6A9061F8471C}">
      <dgm:prSet/>
      <dgm:spPr/>
      <dgm:t>
        <a:bodyPr/>
        <a:lstStyle/>
        <a:p>
          <a:endParaRPr kumimoji="1" lang="ja-JP" altLang="en-US"/>
        </a:p>
      </dgm:t>
    </dgm:pt>
    <dgm:pt modelId="{6B3C15E1-CF84-4BB9-B354-EA7594CAF697}" type="sibTrans" cxnId="{B31D8E55-4628-4DF6-8EE8-6A9061F8471C}">
      <dgm:prSet/>
      <dgm:spPr/>
      <dgm:t>
        <a:bodyPr/>
        <a:lstStyle/>
        <a:p>
          <a:endParaRPr kumimoji="1" lang="ja-JP" altLang="en-US"/>
        </a:p>
      </dgm:t>
    </dgm:pt>
    <dgm:pt modelId="{BA0EE1FD-C478-4153-BCCB-D6724A3370B8}">
      <dgm:prSet phldrT="[テキスト]"/>
      <dgm:spPr/>
      <dgm:t>
        <a:bodyPr/>
        <a:lstStyle/>
        <a:p>
          <a:r>
            <a:rPr kumimoji="1" lang="en-US" altLang="ja-JP" dirty="0" smtClean="0"/>
            <a:t>Polyethylene</a:t>
          </a:r>
          <a:endParaRPr kumimoji="1" lang="ja-JP" altLang="en-US" dirty="0"/>
        </a:p>
      </dgm:t>
    </dgm:pt>
    <dgm:pt modelId="{A45C5A79-81F7-422E-A7E3-FA39B2FE8D62}" type="parTrans" cxnId="{A3ABDF05-3C7F-4B1C-9458-568EB8867671}">
      <dgm:prSet/>
      <dgm:spPr/>
      <dgm:t>
        <a:bodyPr/>
        <a:lstStyle/>
        <a:p>
          <a:endParaRPr kumimoji="1" lang="ja-JP" altLang="en-US"/>
        </a:p>
      </dgm:t>
    </dgm:pt>
    <dgm:pt modelId="{883BF46D-5171-4785-9B03-79E7A026E650}" type="sibTrans" cxnId="{A3ABDF05-3C7F-4B1C-9458-568EB8867671}">
      <dgm:prSet/>
      <dgm:spPr/>
      <dgm:t>
        <a:bodyPr/>
        <a:lstStyle/>
        <a:p>
          <a:endParaRPr kumimoji="1" lang="ja-JP" altLang="en-US"/>
        </a:p>
      </dgm:t>
    </dgm:pt>
    <dgm:pt modelId="{F1BBD4D2-4732-467B-92A8-2D194E1B58C0}">
      <dgm:prSet phldrT="[テキスト]"/>
      <dgm:spPr/>
      <dgm:t>
        <a:bodyPr/>
        <a:lstStyle/>
        <a:p>
          <a:r>
            <a:rPr kumimoji="1" lang="en-US" altLang="ja-JP" dirty="0" smtClean="0"/>
            <a:t>TEMPO</a:t>
          </a:r>
          <a:endParaRPr kumimoji="1" lang="ja-JP" altLang="en-US" dirty="0"/>
        </a:p>
      </dgm:t>
    </dgm:pt>
    <dgm:pt modelId="{8A409AF1-18F6-4913-B7A8-983A42229FE1}" type="parTrans" cxnId="{65C5FA4E-E510-4016-98E8-89750B946693}">
      <dgm:prSet/>
      <dgm:spPr/>
      <dgm:t>
        <a:bodyPr/>
        <a:lstStyle/>
        <a:p>
          <a:endParaRPr kumimoji="1" lang="ja-JP" altLang="en-US"/>
        </a:p>
      </dgm:t>
    </dgm:pt>
    <dgm:pt modelId="{E829D5AB-97EF-44ED-84E6-1071F40CDB91}" type="sibTrans" cxnId="{65C5FA4E-E510-4016-98E8-89750B946693}">
      <dgm:prSet/>
      <dgm:spPr/>
      <dgm:t>
        <a:bodyPr/>
        <a:lstStyle/>
        <a:p>
          <a:endParaRPr kumimoji="1" lang="ja-JP" altLang="en-US"/>
        </a:p>
      </dgm:t>
    </dgm:pt>
    <dgm:pt modelId="{2707E3AF-2E14-4CFD-BBF0-7546C4B88BFE}">
      <dgm:prSet phldrT="[テキスト]"/>
      <dgm:spPr/>
      <dgm:t>
        <a:bodyPr/>
        <a:lstStyle/>
        <a:p>
          <a:r>
            <a:rPr kumimoji="1" lang="ja-JP" altLang="en-US" dirty="0" smtClean="0"/>
            <a:t>容器封入</a:t>
          </a:r>
          <a:endParaRPr kumimoji="1" lang="ja-JP" altLang="en-US" dirty="0"/>
        </a:p>
      </dgm:t>
    </dgm:pt>
    <dgm:pt modelId="{14385E54-041F-4E07-8B1D-A62710C3958E}" type="parTrans" cxnId="{C340A056-6E73-4B10-9BA4-13B364BC8081}">
      <dgm:prSet/>
      <dgm:spPr/>
      <dgm:t>
        <a:bodyPr/>
        <a:lstStyle/>
        <a:p>
          <a:endParaRPr kumimoji="1" lang="ja-JP" altLang="en-US"/>
        </a:p>
      </dgm:t>
    </dgm:pt>
    <dgm:pt modelId="{DFA57592-A55B-44EA-8C47-0103EF0A7A25}" type="sibTrans" cxnId="{C340A056-6E73-4B10-9BA4-13B364BC8081}">
      <dgm:prSet/>
      <dgm:spPr/>
      <dgm:t>
        <a:bodyPr/>
        <a:lstStyle/>
        <a:p>
          <a:endParaRPr kumimoji="1" lang="ja-JP" altLang="en-US"/>
        </a:p>
      </dgm:t>
    </dgm:pt>
    <dgm:pt modelId="{4BAE4F31-865E-469D-9E5C-018385DC7BB4}">
      <dgm:prSet phldrT="[テキスト]"/>
      <dgm:spPr/>
      <dgm:t>
        <a:bodyPr/>
        <a:lstStyle/>
        <a:p>
          <a:r>
            <a:rPr kumimoji="1" lang="ja-JP" altLang="en-US" dirty="0" smtClean="0"/>
            <a:t>互いに接触しないように封入</a:t>
          </a:r>
          <a:endParaRPr kumimoji="1" lang="ja-JP" altLang="en-US" dirty="0"/>
        </a:p>
      </dgm:t>
    </dgm:pt>
    <dgm:pt modelId="{1C881A3C-BFCE-4B89-85B3-E05596B378D0}" type="parTrans" cxnId="{02C1A958-9A8F-42FC-9CBA-50A2BC114C6A}">
      <dgm:prSet/>
      <dgm:spPr/>
      <dgm:t>
        <a:bodyPr/>
        <a:lstStyle/>
        <a:p>
          <a:endParaRPr kumimoji="1" lang="ja-JP" altLang="en-US"/>
        </a:p>
      </dgm:t>
    </dgm:pt>
    <dgm:pt modelId="{02F9DFB2-673F-4E39-ADE3-8A8AA2B4C617}" type="sibTrans" cxnId="{02C1A958-9A8F-42FC-9CBA-50A2BC114C6A}">
      <dgm:prSet/>
      <dgm:spPr/>
      <dgm:t>
        <a:bodyPr/>
        <a:lstStyle/>
        <a:p>
          <a:endParaRPr kumimoji="1" lang="ja-JP" altLang="en-US"/>
        </a:p>
      </dgm:t>
    </dgm:pt>
    <dgm:pt modelId="{83ED68D1-607A-4CC5-AA14-B6A3BF471A1F}">
      <dgm:prSet phldrT="[テキスト]"/>
      <dgm:spPr/>
      <dgm:t>
        <a:bodyPr/>
        <a:lstStyle/>
        <a:p>
          <a:r>
            <a:rPr kumimoji="1" lang="ja-JP" altLang="en-US" dirty="0" smtClean="0"/>
            <a:t>加熱</a:t>
          </a:r>
          <a:endParaRPr kumimoji="1" lang="ja-JP" altLang="en-US" dirty="0"/>
        </a:p>
      </dgm:t>
    </dgm:pt>
    <dgm:pt modelId="{1E6E8DC0-80FF-4119-8739-7EE0D6601336}" type="parTrans" cxnId="{0E277635-3957-4908-B8F5-8A64C1A9D1EA}">
      <dgm:prSet/>
      <dgm:spPr/>
      <dgm:t>
        <a:bodyPr/>
        <a:lstStyle/>
        <a:p>
          <a:endParaRPr kumimoji="1" lang="ja-JP" altLang="en-US"/>
        </a:p>
      </dgm:t>
    </dgm:pt>
    <dgm:pt modelId="{ED3A30AD-9D08-414B-B652-F77A07186A9E}" type="sibTrans" cxnId="{0E277635-3957-4908-B8F5-8A64C1A9D1EA}">
      <dgm:prSet/>
      <dgm:spPr/>
      <dgm:t>
        <a:bodyPr/>
        <a:lstStyle/>
        <a:p>
          <a:endParaRPr kumimoji="1" lang="ja-JP" altLang="en-US"/>
        </a:p>
      </dgm:t>
    </dgm:pt>
    <dgm:pt modelId="{FF3D9DA3-C8D3-4A5F-B3E6-A48502B66D48}">
      <dgm:prSet phldrT="[テキスト]"/>
      <dgm:spPr/>
      <dgm:t>
        <a:bodyPr/>
        <a:lstStyle/>
        <a:p>
          <a:r>
            <a:rPr kumimoji="1" lang="en-US" altLang="ja-JP" dirty="0" smtClean="0"/>
            <a:t>80</a:t>
          </a:r>
          <a:r>
            <a:rPr kumimoji="1" lang="ja-JP" altLang="en-US" dirty="0" smtClean="0"/>
            <a:t>℃</a:t>
          </a:r>
          <a:endParaRPr kumimoji="1" lang="ja-JP" altLang="en-US" dirty="0"/>
        </a:p>
      </dgm:t>
    </dgm:pt>
    <dgm:pt modelId="{512CFCA1-D0FD-48AE-A011-735501D8AF68}" type="parTrans" cxnId="{C7F4ED72-3038-486B-8525-FF92B42E6E05}">
      <dgm:prSet/>
      <dgm:spPr/>
      <dgm:t>
        <a:bodyPr/>
        <a:lstStyle/>
        <a:p>
          <a:endParaRPr kumimoji="1" lang="ja-JP" altLang="en-US"/>
        </a:p>
      </dgm:t>
    </dgm:pt>
    <dgm:pt modelId="{E6EE2132-3DA3-4BFA-976A-9CFBDF6810DB}" type="sibTrans" cxnId="{C7F4ED72-3038-486B-8525-FF92B42E6E05}">
      <dgm:prSet/>
      <dgm:spPr/>
      <dgm:t>
        <a:bodyPr/>
        <a:lstStyle/>
        <a:p>
          <a:endParaRPr kumimoji="1" lang="ja-JP" altLang="en-US"/>
        </a:p>
      </dgm:t>
    </dgm:pt>
    <dgm:pt modelId="{91CCCC16-E550-4AA3-89E2-6EFAA7829C0B}">
      <dgm:prSet phldrT="[テキスト]"/>
      <dgm:spPr/>
      <dgm:t>
        <a:bodyPr/>
        <a:lstStyle/>
        <a:p>
          <a:r>
            <a:rPr kumimoji="1" lang="en-US" altLang="ja-JP" dirty="0" smtClean="0"/>
            <a:t>20</a:t>
          </a:r>
          <a:r>
            <a:rPr kumimoji="1" lang="ja-JP" altLang="en-US" dirty="0" smtClean="0"/>
            <a:t>時間</a:t>
          </a:r>
          <a:endParaRPr kumimoji="1" lang="ja-JP" altLang="en-US" dirty="0"/>
        </a:p>
      </dgm:t>
    </dgm:pt>
    <dgm:pt modelId="{E1D63A86-9A96-422E-994B-F07AAA48BA3F}" type="parTrans" cxnId="{ED494ECA-4F21-409A-A53C-A3E6B9B83F64}">
      <dgm:prSet/>
      <dgm:spPr/>
      <dgm:t>
        <a:bodyPr/>
        <a:lstStyle/>
        <a:p>
          <a:endParaRPr kumimoji="1" lang="ja-JP" altLang="en-US"/>
        </a:p>
      </dgm:t>
    </dgm:pt>
    <dgm:pt modelId="{1154613C-F61B-47F2-B24C-447EF3BAEE3E}" type="sibTrans" cxnId="{ED494ECA-4F21-409A-A53C-A3E6B9B83F64}">
      <dgm:prSet/>
      <dgm:spPr/>
      <dgm:t>
        <a:bodyPr/>
        <a:lstStyle/>
        <a:p>
          <a:endParaRPr kumimoji="1" lang="ja-JP" altLang="en-US"/>
        </a:p>
      </dgm:t>
    </dgm:pt>
    <dgm:pt modelId="{07A36C47-1388-427F-9E43-4368CAF7B38A}">
      <dgm:prSet phldrT="[テキスト]"/>
      <dgm:spPr/>
      <dgm:t>
        <a:bodyPr/>
        <a:lstStyle/>
        <a:p>
          <a:r>
            <a:rPr kumimoji="1" lang="en-US" altLang="ja-JP" dirty="0" smtClean="0">
              <a:solidFill>
                <a:srgbClr val="FFC000"/>
              </a:solidFill>
            </a:rPr>
            <a:t>1.65g</a:t>
          </a:r>
          <a:endParaRPr kumimoji="1" lang="ja-JP" altLang="en-US" dirty="0">
            <a:solidFill>
              <a:srgbClr val="FFC000"/>
            </a:solidFill>
          </a:endParaRPr>
        </a:p>
      </dgm:t>
    </dgm:pt>
    <dgm:pt modelId="{1C75A671-3F85-4A6C-AD53-1225F133BBA7}" type="parTrans" cxnId="{DD8701F9-E313-4E91-BE80-38DF561AF523}">
      <dgm:prSet/>
      <dgm:spPr/>
      <dgm:t>
        <a:bodyPr/>
        <a:lstStyle/>
        <a:p>
          <a:endParaRPr kumimoji="1" lang="ja-JP" altLang="en-US"/>
        </a:p>
      </dgm:t>
    </dgm:pt>
    <dgm:pt modelId="{F7D38628-B67E-4C08-9415-2781C69B469D}" type="sibTrans" cxnId="{DD8701F9-E313-4E91-BE80-38DF561AF523}">
      <dgm:prSet/>
      <dgm:spPr/>
      <dgm:t>
        <a:bodyPr/>
        <a:lstStyle/>
        <a:p>
          <a:endParaRPr kumimoji="1" lang="ja-JP" altLang="en-US"/>
        </a:p>
      </dgm:t>
    </dgm:pt>
    <dgm:pt modelId="{BAF98130-E7AA-4545-A2F4-8BF08758557C}">
      <dgm:prSet phldrT="[テキスト]"/>
      <dgm:spPr/>
      <dgm:t>
        <a:bodyPr/>
        <a:lstStyle/>
        <a:p>
          <a:r>
            <a:rPr kumimoji="1" lang="en-US" altLang="ja-JP" dirty="0" smtClean="0"/>
            <a:t>14mg</a:t>
          </a:r>
          <a:endParaRPr kumimoji="1" lang="ja-JP" altLang="en-US" dirty="0"/>
        </a:p>
      </dgm:t>
    </dgm:pt>
    <dgm:pt modelId="{C38BE96E-43D6-4A29-AAC7-FEE33F6C7DB2}" type="parTrans" cxnId="{EAEA44E5-B0DB-4903-BDA9-3F1433339630}">
      <dgm:prSet/>
      <dgm:spPr/>
      <dgm:t>
        <a:bodyPr/>
        <a:lstStyle/>
        <a:p>
          <a:endParaRPr kumimoji="1" lang="ja-JP" altLang="en-US"/>
        </a:p>
      </dgm:t>
    </dgm:pt>
    <dgm:pt modelId="{BB53F484-EB06-42C3-A0AA-2520C4D37952}" type="sibTrans" cxnId="{EAEA44E5-B0DB-4903-BDA9-3F1433339630}">
      <dgm:prSet/>
      <dgm:spPr/>
      <dgm:t>
        <a:bodyPr/>
        <a:lstStyle/>
        <a:p>
          <a:endParaRPr kumimoji="1" lang="ja-JP" altLang="en-US"/>
        </a:p>
      </dgm:t>
    </dgm:pt>
    <dgm:pt modelId="{DD865D13-154A-4C9F-9412-DEC950FB8CD5}">
      <dgm:prSet phldrT="[テキスト]"/>
      <dgm:spPr/>
      <dgm:t>
        <a:bodyPr/>
        <a:lstStyle/>
        <a:p>
          <a:r>
            <a:rPr kumimoji="1" lang="en-US" altLang="ja-JP" dirty="0" smtClean="0"/>
            <a:t>3E+19spin/cc			</a:t>
          </a:r>
          <a:endParaRPr kumimoji="1" lang="ja-JP" altLang="en-US" dirty="0"/>
        </a:p>
      </dgm:t>
    </dgm:pt>
    <dgm:pt modelId="{F1FAFC31-3F0D-4449-A8F4-033B1A011A6C}" type="parTrans" cxnId="{6946FD68-829E-4941-989C-4E2379DADF1E}">
      <dgm:prSet/>
      <dgm:spPr/>
      <dgm:t>
        <a:bodyPr/>
        <a:lstStyle/>
        <a:p>
          <a:endParaRPr kumimoji="1" lang="ja-JP" altLang="en-US"/>
        </a:p>
      </dgm:t>
    </dgm:pt>
    <dgm:pt modelId="{14AD2132-9A3B-4364-8A00-27BE13BCD193}" type="sibTrans" cxnId="{6946FD68-829E-4941-989C-4E2379DADF1E}">
      <dgm:prSet/>
      <dgm:spPr/>
      <dgm:t>
        <a:bodyPr/>
        <a:lstStyle/>
        <a:p>
          <a:endParaRPr kumimoji="1" lang="ja-JP" altLang="en-US"/>
        </a:p>
      </dgm:t>
    </dgm:pt>
    <dgm:pt modelId="{EEA46AAB-B8AC-42F8-9D8F-D00660181AEB}" type="pres">
      <dgm:prSet presAssocID="{94B1A8EA-4C9C-4070-845E-0DBFB3F61DD3}" presName="Name0" presStyleCnt="0">
        <dgm:presLayoutVars>
          <dgm:dir/>
          <dgm:resizeHandles val="exact"/>
        </dgm:presLayoutVars>
      </dgm:prSet>
      <dgm:spPr/>
      <dgm:t>
        <a:bodyPr/>
        <a:lstStyle/>
        <a:p>
          <a:endParaRPr kumimoji="1" lang="ja-JP" altLang="en-US"/>
        </a:p>
      </dgm:t>
    </dgm:pt>
    <dgm:pt modelId="{E89A7B92-EBEB-48A4-82D8-D15E3805BE19}" type="pres">
      <dgm:prSet presAssocID="{424F7429-AC85-4571-895A-BB21A27929E7}" presName="composite" presStyleCnt="0"/>
      <dgm:spPr/>
    </dgm:pt>
    <dgm:pt modelId="{B079A254-2FAE-4604-B97B-408310640A9C}" type="pres">
      <dgm:prSet presAssocID="{424F7429-AC85-4571-895A-BB21A27929E7}" presName="imagSh" presStyleLbl="bgImgPlace1" presStyleIdx="0" presStyleCnt="3"/>
      <dgm:spPr>
        <a:blipFill rotWithShape="0">
          <a:blip xmlns:r="http://schemas.openxmlformats.org/officeDocument/2006/relationships" r:embed="rId1"/>
          <a:stretch>
            <a:fillRect/>
          </a:stretch>
        </a:blipFill>
      </dgm:spPr>
    </dgm:pt>
    <dgm:pt modelId="{5EADC129-697A-4A6D-88DC-5690A920FC83}" type="pres">
      <dgm:prSet presAssocID="{424F7429-AC85-4571-895A-BB21A27929E7}" presName="txNode" presStyleLbl="node1" presStyleIdx="0" presStyleCnt="3" custLinFactNeighborX="10916" custLinFactNeighborY="30007">
        <dgm:presLayoutVars>
          <dgm:bulletEnabled val="1"/>
        </dgm:presLayoutVars>
      </dgm:prSet>
      <dgm:spPr/>
      <dgm:t>
        <a:bodyPr/>
        <a:lstStyle/>
        <a:p>
          <a:endParaRPr kumimoji="1" lang="ja-JP" altLang="en-US"/>
        </a:p>
      </dgm:t>
    </dgm:pt>
    <dgm:pt modelId="{2C6C4CC5-E9D9-452E-B1D8-BA37F8482150}" type="pres">
      <dgm:prSet presAssocID="{6B3C15E1-CF84-4BB9-B354-EA7594CAF697}" presName="sibTrans" presStyleLbl="sibTrans2D1" presStyleIdx="0" presStyleCnt="2"/>
      <dgm:spPr/>
      <dgm:t>
        <a:bodyPr/>
        <a:lstStyle/>
        <a:p>
          <a:endParaRPr kumimoji="1" lang="ja-JP" altLang="en-US"/>
        </a:p>
      </dgm:t>
    </dgm:pt>
    <dgm:pt modelId="{AD6137C8-F3CC-41F5-86BC-08F74062EA0C}" type="pres">
      <dgm:prSet presAssocID="{6B3C15E1-CF84-4BB9-B354-EA7594CAF697}" presName="connTx" presStyleLbl="sibTrans2D1" presStyleIdx="0" presStyleCnt="2"/>
      <dgm:spPr/>
      <dgm:t>
        <a:bodyPr/>
        <a:lstStyle/>
        <a:p>
          <a:endParaRPr kumimoji="1" lang="ja-JP" altLang="en-US"/>
        </a:p>
      </dgm:t>
    </dgm:pt>
    <dgm:pt modelId="{8357E0B3-ED4C-4B7C-9A33-8BAA80187305}" type="pres">
      <dgm:prSet presAssocID="{2707E3AF-2E14-4CFD-BBF0-7546C4B88BFE}" presName="composite" presStyleCnt="0"/>
      <dgm:spPr/>
    </dgm:pt>
    <dgm:pt modelId="{5C860D85-FA25-48B8-B66E-1AF75B48CFC3}" type="pres">
      <dgm:prSet presAssocID="{2707E3AF-2E14-4CFD-BBF0-7546C4B88BFE}" presName="imagSh" presStyleLbl="bgImgPlace1" presStyleIdx="1" presStyleCnt="3"/>
      <dgm:spPr>
        <a:blipFill rotWithShape="0">
          <a:blip xmlns:r="http://schemas.openxmlformats.org/officeDocument/2006/relationships" r:embed="rId2"/>
          <a:stretch>
            <a:fillRect/>
          </a:stretch>
        </a:blipFill>
      </dgm:spPr>
    </dgm:pt>
    <dgm:pt modelId="{51271C5C-85F3-4CCD-94D6-443A6FAC47DB}" type="pres">
      <dgm:prSet presAssocID="{2707E3AF-2E14-4CFD-BBF0-7546C4B88BFE}" presName="txNode" presStyleLbl="node1" presStyleIdx="1" presStyleCnt="3" custLinFactNeighborX="4665" custLinFactNeighborY="33922">
        <dgm:presLayoutVars>
          <dgm:bulletEnabled val="1"/>
        </dgm:presLayoutVars>
      </dgm:prSet>
      <dgm:spPr/>
      <dgm:t>
        <a:bodyPr/>
        <a:lstStyle/>
        <a:p>
          <a:endParaRPr kumimoji="1" lang="ja-JP" altLang="en-US"/>
        </a:p>
      </dgm:t>
    </dgm:pt>
    <dgm:pt modelId="{0ABED60F-03B0-4FA8-84D4-43013C148E05}" type="pres">
      <dgm:prSet presAssocID="{DFA57592-A55B-44EA-8C47-0103EF0A7A25}" presName="sibTrans" presStyleLbl="sibTrans2D1" presStyleIdx="1" presStyleCnt="2"/>
      <dgm:spPr/>
      <dgm:t>
        <a:bodyPr/>
        <a:lstStyle/>
        <a:p>
          <a:endParaRPr kumimoji="1" lang="ja-JP" altLang="en-US"/>
        </a:p>
      </dgm:t>
    </dgm:pt>
    <dgm:pt modelId="{B19CC2FE-46C1-4CFF-835E-BED89294AD22}" type="pres">
      <dgm:prSet presAssocID="{DFA57592-A55B-44EA-8C47-0103EF0A7A25}" presName="connTx" presStyleLbl="sibTrans2D1" presStyleIdx="1" presStyleCnt="2"/>
      <dgm:spPr/>
      <dgm:t>
        <a:bodyPr/>
        <a:lstStyle/>
        <a:p>
          <a:endParaRPr kumimoji="1" lang="ja-JP" altLang="en-US"/>
        </a:p>
      </dgm:t>
    </dgm:pt>
    <dgm:pt modelId="{65280585-19A2-4F26-93C0-95A4EB47712C}" type="pres">
      <dgm:prSet presAssocID="{83ED68D1-607A-4CC5-AA14-B6A3BF471A1F}" presName="composite" presStyleCnt="0"/>
      <dgm:spPr/>
    </dgm:pt>
    <dgm:pt modelId="{8FB7E347-36D2-4628-9E5F-C628B1FEE52D}" type="pres">
      <dgm:prSet presAssocID="{83ED68D1-607A-4CC5-AA14-B6A3BF471A1F}" presName="imagSh" presStyleLbl="bgImgPlace1" presStyleIdx="2" presStyleCnt="3"/>
      <dgm:spPr>
        <a:blipFill rotWithShape="0">
          <a:blip xmlns:r="http://schemas.openxmlformats.org/officeDocument/2006/relationships" r:embed="rId3"/>
          <a:stretch>
            <a:fillRect/>
          </a:stretch>
        </a:blipFill>
      </dgm:spPr>
    </dgm:pt>
    <dgm:pt modelId="{5D25D192-06A5-4C3B-A898-D66F6B39EBA5}" type="pres">
      <dgm:prSet presAssocID="{83ED68D1-607A-4CC5-AA14-B6A3BF471A1F}" presName="txNode" presStyleLbl="node1" presStyleIdx="2" presStyleCnt="3" custLinFactNeighborX="-1587" custLinFactNeighborY="30007">
        <dgm:presLayoutVars>
          <dgm:bulletEnabled val="1"/>
        </dgm:presLayoutVars>
      </dgm:prSet>
      <dgm:spPr/>
      <dgm:t>
        <a:bodyPr/>
        <a:lstStyle/>
        <a:p>
          <a:endParaRPr kumimoji="1" lang="ja-JP" altLang="en-US"/>
        </a:p>
      </dgm:t>
    </dgm:pt>
  </dgm:ptLst>
  <dgm:cxnLst>
    <dgm:cxn modelId="{D624E1C7-1EC8-4536-8410-AD6B0DCE00EE}" type="presOf" srcId="{94B1A8EA-4C9C-4070-845E-0DBFB3F61DD3}" destId="{EEA46AAB-B8AC-42F8-9D8F-D00660181AEB}" srcOrd="0" destOrd="0" presId="urn:microsoft.com/office/officeart/2005/8/layout/hProcess10"/>
    <dgm:cxn modelId="{5B0083E5-7920-4105-963F-8008EB5039C0}" type="presOf" srcId="{F1BBD4D2-4732-467B-92A8-2D194E1B58C0}" destId="{5EADC129-697A-4A6D-88DC-5690A920FC83}" srcOrd="0" destOrd="3" presId="urn:microsoft.com/office/officeart/2005/8/layout/hProcess10"/>
    <dgm:cxn modelId="{64AFB888-DCA1-4044-B7B1-9D80B71E7FF4}" type="presOf" srcId="{BA0EE1FD-C478-4153-BCCB-D6724A3370B8}" destId="{5EADC129-697A-4A6D-88DC-5690A920FC83}" srcOrd="0" destOrd="1" presId="urn:microsoft.com/office/officeart/2005/8/layout/hProcess10"/>
    <dgm:cxn modelId="{71166D48-13D9-4A1A-AEE3-057B445B1555}" type="presOf" srcId="{424F7429-AC85-4571-895A-BB21A27929E7}" destId="{5EADC129-697A-4A6D-88DC-5690A920FC83}" srcOrd="0" destOrd="0" presId="urn:microsoft.com/office/officeart/2005/8/layout/hProcess10"/>
    <dgm:cxn modelId="{BA155BFB-77C5-4FEF-857E-1A2E27717281}" type="presOf" srcId="{91CCCC16-E550-4AA3-89E2-6EFAA7829C0B}" destId="{5D25D192-06A5-4C3B-A898-D66F6B39EBA5}" srcOrd="0" destOrd="2" presId="urn:microsoft.com/office/officeart/2005/8/layout/hProcess10"/>
    <dgm:cxn modelId="{F1DF4042-19D3-4376-A32C-551E21D8CE18}" type="presOf" srcId="{07A36C47-1388-427F-9E43-4368CAF7B38A}" destId="{5EADC129-697A-4A6D-88DC-5690A920FC83}" srcOrd="0" destOrd="2" presId="urn:microsoft.com/office/officeart/2005/8/layout/hProcess10"/>
    <dgm:cxn modelId="{A3ABDF05-3C7F-4B1C-9458-568EB8867671}" srcId="{424F7429-AC85-4571-895A-BB21A27929E7}" destId="{BA0EE1FD-C478-4153-BCCB-D6724A3370B8}" srcOrd="0" destOrd="0" parTransId="{A45C5A79-81F7-422E-A7E3-FA39B2FE8D62}" sibTransId="{883BF46D-5171-4785-9B03-79E7A026E650}"/>
    <dgm:cxn modelId="{EAEA44E5-B0DB-4903-BDA9-3F1433339630}" srcId="{F1BBD4D2-4732-467B-92A8-2D194E1B58C0}" destId="{BAF98130-E7AA-4545-A2F4-8BF08758557C}" srcOrd="0" destOrd="0" parTransId="{C38BE96E-43D6-4A29-AAC7-FEE33F6C7DB2}" sibTransId="{BB53F484-EB06-42C3-A0AA-2520C4D37952}"/>
    <dgm:cxn modelId="{1677AEA4-466E-4194-99BA-B4E294B27E20}" type="presOf" srcId="{2707E3AF-2E14-4CFD-BBF0-7546C4B88BFE}" destId="{51271C5C-85F3-4CCD-94D6-443A6FAC47DB}" srcOrd="0" destOrd="0" presId="urn:microsoft.com/office/officeart/2005/8/layout/hProcess10"/>
    <dgm:cxn modelId="{4F7C2EED-22B1-46CE-A349-FA9CB286C38F}" type="presOf" srcId="{6B3C15E1-CF84-4BB9-B354-EA7594CAF697}" destId="{2C6C4CC5-E9D9-452E-B1D8-BA37F8482150}" srcOrd="0" destOrd="0" presId="urn:microsoft.com/office/officeart/2005/8/layout/hProcess10"/>
    <dgm:cxn modelId="{B31D8E55-4628-4DF6-8EE8-6A9061F8471C}" srcId="{94B1A8EA-4C9C-4070-845E-0DBFB3F61DD3}" destId="{424F7429-AC85-4571-895A-BB21A27929E7}" srcOrd="0" destOrd="0" parTransId="{E517813A-D46E-42AF-8980-787BEE97BEBD}" sibTransId="{6B3C15E1-CF84-4BB9-B354-EA7594CAF697}"/>
    <dgm:cxn modelId="{C340A056-6E73-4B10-9BA4-13B364BC8081}" srcId="{94B1A8EA-4C9C-4070-845E-0DBFB3F61DD3}" destId="{2707E3AF-2E14-4CFD-BBF0-7546C4B88BFE}" srcOrd="1" destOrd="0" parTransId="{14385E54-041F-4E07-8B1D-A62710C3958E}" sibTransId="{DFA57592-A55B-44EA-8C47-0103EF0A7A25}"/>
    <dgm:cxn modelId="{5D1A9C6B-CD92-46EE-BFD5-8271D36D81A5}" type="presOf" srcId="{DFA57592-A55B-44EA-8C47-0103EF0A7A25}" destId="{0ABED60F-03B0-4FA8-84D4-43013C148E05}" srcOrd="0" destOrd="0" presId="urn:microsoft.com/office/officeart/2005/8/layout/hProcess10"/>
    <dgm:cxn modelId="{C7F4ED72-3038-486B-8525-FF92B42E6E05}" srcId="{83ED68D1-607A-4CC5-AA14-B6A3BF471A1F}" destId="{FF3D9DA3-C8D3-4A5F-B3E6-A48502B66D48}" srcOrd="0" destOrd="0" parTransId="{512CFCA1-D0FD-48AE-A011-735501D8AF68}" sibTransId="{E6EE2132-3DA3-4BFA-976A-9CFBDF6810DB}"/>
    <dgm:cxn modelId="{C1F58889-C2E7-4274-9F19-B54F2B3F0D9E}" type="presOf" srcId="{FF3D9DA3-C8D3-4A5F-B3E6-A48502B66D48}" destId="{5D25D192-06A5-4C3B-A898-D66F6B39EBA5}" srcOrd="0" destOrd="1" presId="urn:microsoft.com/office/officeart/2005/8/layout/hProcess10"/>
    <dgm:cxn modelId="{5166A668-9500-4D27-B876-E3372D891383}" type="presOf" srcId="{BAF98130-E7AA-4545-A2F4-8BF08758557C}" destId="{5EADC129-697A-4A6D-88DC-5690A920FC83}" srcOrd="0" destOrd="4" presId="urn:microsoft.com/office/officeart/2005/8/layout/hProcess10"/>
    <dgm:cxn modelId="{ED494ECA-4F21-409A-A53C-A3E6B9B83F64}" srcId="{83ED68D1-607A-4CC5-AA14-B6A3BF471A1F}" destId="{91CCCC16-E550-4AA3-89E2-6EFAA7829C0B}" srcOrd="1" destOrd="0" parTransId="{E1D63A86-9A96-422E-994B-F07AAA48BA3F}" sibTransId="{1154613C-F61B-47F2-B24C-447EF3BAEE3E}"/>
    <dgm:cxn modelId="{CAED058C-1041-4714-A27F-B9474817E9F7}" type="presOf" srcId="{DD865D13-154A-4C9F-9412-DEC950FB8CD5}" destId="{5EADC129-697A-4A6D-88DC-5690A920FC83}" srcOrd="0" destOrd="5" presId="urn:microsoft.com/office/officeart/2005/8/layout/hProcess10"/>
    <dgm:cxn modelId="{679886CE-DFD5-4834-A872-A4E59EE6B3F4}" type="presOf" srcId="{6B3C15E1-CF84-4BB9-B354-EA7594CAF697}" destId="{AD6137C8-F3CC-41F5-86BC-08F74062EA0C}" srcOrd="1" destOrd="0" presId="urn:microsoft.com/office/officeart/2005/8/layout/hProcess10"/>
    <dgm:cxn modelId="{0E277635-3957-4908-B8F5-8A64C1A9D1EA}" srcId="{94B1A8EA-4C9C-4070-845E-0DBFB3F61DD3}" destId="{83ED68D1-607A-4CC5-AA14-B6A3BF471A1F}" srcOrd="2" destOrd="0" parTransId="{1E6E8DC0-80FF-4119-8739-7EE0D6601336}" sibTransId="{ED3A30AD-9D08-414B-B652-F77A07186A9E}"/>
    <dgm:cxn modelId="{65C5FA4E-E510-4016-98E8-89750B946693}" srcId="{424F7429-AC85-4571-895A-BB21A27929E7}" destId="{F1BBD4D2-4732-467B-92A8-2D194E1B58C0}" srcOrd="1" destOrd="0" parTransId="{8A409AF1-18F6-4913-B7A8-983A42229FE1}" sibTransId="{E829D5AB-97EF-44ED-84E6-1071F40CDB91}"/>
    <dgm:cxn modelId="{DD8701F9-E313-4E91-BE80-38DF561AF523}" srcId="{BA0EE1FD-C478-4153-BCCB-D6724A3370B8}" destId="{07A36C47-1388-427F-9E43-4368CAF7B38A}" srcOrd="0" destOrd="0" parTransId="{1C75A671-3F85-4A6C-AD53-1225F133BBA7}" sibTransId="{F7D38628-B67E-4C08-9415-2781C69B469D}"/>
    <dgm:cxn modelId="{39814FE9-71F0-40F4-8D70-5CDA95167F75}" type="presOf" srcId="{83ED68D1-607A-4CC5-AA14-B6A3BF471A1F}" destId="{5D25D192-06A5-4C3B-A898-D66F6B39EBA5}" srcOrd="0" destOrd="0" presId="urn:microsoft.com/office/officeart/2005/8/layout/hProcess10"/>
    <dgm:cxn modelId="{0C07EBED-24B9-4E88-8E8E-BFFF217605C0}" type="presOf" srcId="{DFA57592-A55B-44EA-8C47-0103EF0A7A25}" destId="{B19CC2FE-46C1-4CFF-835E-BED89294AD22}" srcOrd="1" destOrd="0" presId="urn:microsoft.com/office/officeart/2005/8/layout/hProcess10"/>
    <dgm:cxn modelId="{02C1A958-9A8F-42FC-9CBA-50A2BC114C6A}" srcId="{2707E3AF-2E14-4CFD-BBF0-7546C4B88BFE}" destId="{4BAE4F31-865E-469D-9E5C-018385DC7BB4}" srcOrd="0" destOrd="0" parTransId="{1C881A3C-BFCE-4B89-85B3-E05596B378D0}" sibTransId="{02F9DFB2-673F-4E39-ADE3-8A8AA2B4C617}"/>
    <dgm:cxn modelId="{6946FD68-829E-4941-989C-4E2379DADF1E}" srcId="{424F7429-AC85-4571-895A-BB21A27929E7}" destId="{DD865D13-154A-4C9F-9412-DEC950FB8CD5}" srcOrd="2" destOrd="0" parTransId="{F1FAFC31-3F0D-4449-A8F4-033B1A011A6C}" sibTransId="{14AD2132-9A3B-4364-8A00-27BE13BCD193}"/>
    <dgm:cxn modelId="{8957FC75-EA75-4351-BF33-4FAA363511F4}" type="presOf" srcId="{4BAE4F31-865E-469D-9E5C-018385DC7BB4}" destId="{51271C5C-85F3-4CCD-94D6-443A6FAC47DB}" srcOrd="0" destOrd="1" presId="urn:microsoft.com/office/officeart/2005/8/layout/hProcess10"/>
    <dgm:cxn modelId="{18D018EB-DCAD-4418-9409-07A394C00DD3}" type="presParOf" srcId="{EEA46AAB-B8AC-42F8-9D8F-D00660181AEB}" destId="{E89A7B92-EBEB-48A4-82D8-D15E3805BE19}" srcOrd="0" destOrd="0" presId="urn:microsoft.com/office/officeart/2005/8/layout/hProcess10"/>
    <dgm:cxn modelId="{92113196-80ED-43EB-B9D2-A9A6E1BB9941}" type="presParOf" srcId="{E89A7B92-EBEB-48A4-82D8-D15E3805BE19}" destId="{B079A254-2FAE-4604-B97B-408310640A9C}" srcOrd="0" destOrd="0" presId="urn:microsoft.com/office/officeart/2005/8/layout/hProcess10"/>
    <dgm:cxn modelId="{DBC2CF76-5AEA-4E19-873E-2470E1051EBC}" type="presParOf" srcId="{E89A7B92-EBEB-48A4-82D8-D15E3805BE19}" destId="{5EADC129-697A-4A6D-88DC-5690A920FC83}" srcOrd="1" destOrd="0" presId="urn:microsoft.com/office/officeart/2005/8/layout/hProcess10"/>
    <dgm:cxn modelId="{DED96EB8-3A79-41A7-BF87-D7F5ACE9398B}" type="presParOf" srcId="{EEA46AAB-B8AC-42F8-9D8F-D00660181AEB}" destId="{2C6C4CC5-E9D9-452E-B1D8-BA37F8482150}" srcOrd="1" destOrd="0" presId="urn:microsoft.com/office/officeart/2005/8/layout/hProcess10"/>
    <dgm:cxn modelId="{BF49841F-FEA7-4F8A-B6E5-5B8F7481CAE6}" type="presParOf" srcId="{2C6C4CC5-E9D9-452E-B1D8-BA37F8482150}" destId="{AD6137C8-F3CC-41F5-86BC-08F74062EA0C}" srcOrd="0" destOrd="0" presId="urn:microsoft.com/office/officeart/2005/8/layout/hProcess10"/>
    <dgm:cxn modelId="{50BB2E53-9685-46BA-8170-5DDCD6141B81}" type="presParOf" srcId="{EEA46AAB-B8AC-42F8-9D8F-D00660181AEB}" destId="{8357E0B3-ED4C-4B7C-9A33-8BAA80187305}" srcOrd="2" destOrd="0" presId="urn:microsoft.com/office/officeart/2005/8/layout/hProcess10"/>
    <dgm:cxn modelId="{0538A0CE-2985-4733-812F-F1E73F742CD4}" type="presParOf" srcId="{8357E0B3-ED4C-4B7C-9A33-8BAA80187305}" destId="{5C860D85-FA25-48B8-B66E-1AF75B48CFC3}" srcOrd="0" destOrd="0" presId="urn:microsoft.com/office/officeart/2005/8/layout/hProcess10"/>
    <dgm:cxn modelId="{0E41822B-1DAA-499C-9EAA-274F1FEAEB33}" type="presParOf" srcId="{8357E0B3-ED4C-4B7C-9A33-8BAA80187305}" destId="{51271C5C-85F3-4CCD-94D6-443A6FAC47DB}" srcOrd="1" destOrd="0" presId="urn:microsoft.com/office/officeart/2005/8/layout/hProcess10"/>
    <dgm:cxn modelId="{26C4500D-4F83-4310-9510-F99D7FF1CE74}" type="presParOf" srcId="{EEA46AAB-B8AC-42F8-9D8F-D00660181AEB}" destId="{0ABED60F-03B0-4FA8-84D4-43013C148E05}" srcOrd="3" destOrd="0" presId="urn:microsoft.com/office/officeart/2005/8/layout/hProcess10"/>
    <dgm:cxn modelId="{63B98DA9-A00C-437A-9D19-98A22EE2E44C}" type="presParOf" srcId="{0ABED60F-03B0-4FA8-84D4-43013C148E05}" destId="{B19CC2FE-46C1-4CFF-835E-BED89294AD22}" srcOrd="0" destOrd="0" presId="urn:microsoft.com/office/officeart/2005/8/layout/hProcess10"/>
    <dgm:cxn modelId="{A7FE21AE-FFB4-4816-9CA9-BAC3D1717E7D}" type="presParOf" srcId="{EEA46AAB-B8AC-42F8-9D8F-D00660181AEB}" destId="{65280585-19A2-4F26-93C0-95A4EB47712C}" srcOrd="4" destOrd="0" presId="urn:microsoft.com/office/officeart/2005/8/layout/hProcess10"/>
    <dgm:cxn modelId="{50446089-3D64-4FEC-AB77-6F37E0E2B9E3}" type="presParOf" srcId="{65280585-19A2-4F26-93C0-95A4EB47712C}" destId="{8FB7E347-36D2-4628-9E5F-C628B1FEE52D}" srcOrd="0" destOrd="0" presId="urn:microsoft.com/office/officeart/2005/8/layout/hProcess10"/>
    <dgm:cxn modelId="{211678C2-6F3D-48D1-B2DE-C0030C9C8149}" type="presParOf" srcId="{65280585-19A2-4F26-93C0-95A4EB47712C}" destId="{5D25D192-06A5-4C3B-A898-D66F6B39EBA5}" srcOrd="1" destOrd="0" presId="urn:microsoft.com/office/officeart/2005/8/layout/hProcess10"/>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4EBE3F-7BA9-4C76-A06B-A953D489AE07}" type="datetimeFigureOut">
              <a:rPr kumimoji="1" lang="ja-JP" altLang="en-US" smtClean="0"/>
              <a:pPr/>
              <a:t>2009/2/12</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33B08C-FD82-4704-9810-77D17007D6AA}"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3195C1-557F-413A-B013-213366CAA3D0}" type="datetimeFigureOut">
              <a:rPr kumimoji="1" lang="ja-JP" altLang="en-US" smtClean="0"/>
              <a:pPr/>
              <a:t>2009/2/12</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D02FBC-DAF9-4873-AC21-A3AE3E53B15F}"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ppm</a:t>
            </a:r>
            <a:r>
              <a:rPr kumimoji="1" lang="en-US" altLang="ja-JP" baseline="0" dirty="0" smtClean="0"/>
              <a:t> </a:t>
            </a:r>
            <a:r>
              <a:rPr kumimoji="1" lang="ja-JP" altLang="en-US" baseline="0" dirty="0" smtClean="0"/>
              <a:t>磁場拡がり　計算方法　</a:t>
            </a:r>
            <a:r>
              <a:rPr kumimoji="1" lang="en-US" altLang="ja-JP" baseline="0" dirty="0" smtClean="0"/>
              <a:t>FWHM/</a:t>
            </a:r>
            <a:r>
              <a:rPr kumimoji="1" lang="ja-JP" altLang="en-US" baseline="0" dirty="0" smtClean="0"/>
              <a:t>中心周波数</a:t>
            </a:r>
            <a:endParaRPr kumimoji="1" lang="en-US" altLang="ja-JP" baseline="0" dirty="0" smtClean="0"/>
          </a:p>
          <a:p>
            <a:r>
              <a:rPr kumimoji="1" lang="en-US" altLang="ja-JP" dirty="0" smtClean="0"/>
              <a:t>(20KHz*2)/(106.38MHz)=3.76*10^-4=376ppm</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10</a:t>
            </a:fld>
            <a:endParaRPr kumimoji="1" lang="ja-JP"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11</a:t>
            </a:fld>
            <a:endParaRPr kumimoji="1" lang="ja-JP"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12</a:t>
            </a:fld>
            <a:endParaRPr kumimoji="1" lang="ja-JP"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13</a:t>
            </a:fld>
            <a:endParaRPr kumimoji="1"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誘電損失は</a:t>
            </a:r>
            <a:r>
              <a:rPr kumimoji="1" lang="en-US" altLang="ja-JP" dirty="0" smtClean="0"/>
              <a:t>Q</a:t>
            </a:r>
            <a:r>
              <a:rPr kumimoji="1" lang="ja-JP" altLang="en-US" dirty="0" smtClean="0"/>
              <a:t>値の低下をまねく</a:t>
            </a:r>
            <a:endParaRPr kumimoji="1" lang="en-US" altLang="ja-JP" dirty="0" smtClean="0"/>
          </a:p>
          <a:p>
            <a:r>
              <a:rPr kumimoji="1" lang="ja-JP" altLang="en-US" dirty="0" smtClean="0"/>
              <a:t>誘電損失は交流な電界を誘電体に加えたときに、交流電界により位相が遅れて分極が起こるために発生するエネルギー</a:t>
            </a:r>
            <a:endParaRPr kumimoji="1" lang="en-US" altLang="ja-JP" dirty="0" smtClean="0"/>
          </a:p>
          <a:p>
            <a:r>
              <a:rPr kumimoji="1" lang="ja-JP" altLang="en-US" dirty="0" smtClean="0"/>
              <a:t>ベンゼンが誘電率低く溶解力もあるのでベンゼンを使ってみる</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14</a:t>
            </a:fld>
            <a:endParaRPr kumimoji="1" lang="ja-JP"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今までこの</a:t>
            </a:r>
            <a:r>
              <a:rPr kumimoji="1" lang="en-US" altLang="ja-JP" dirty="0" smtClean="0"/>
              <a:t>pentane</a:t>
            </a:r>
            <a:r>
              <a:rPr kumimoji="1" lang="ja-JP" altLang="en-US" dirty="0" smtClean="0"/>
              <a:t>の信号を用いて比較していたため不対電子濃度が多めに図られていた可能性大</a:t>
            </a:r>
            <a:endParaRPr kumimoji="1" lang="en-US" altLang="ja-JP" dirty="0" smtClean="0"/>
          </a:p>
          <a:p>
            <a:endParaRPr kumimoji="1" lang="en-US" altLang="ja-JP" dirty="0" smtClean="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15</a:t>
            </a:fld>
            <a:endParaRPr kumimoji="1" lang="ja-JP"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文献を参照していくとペンタンは誘電損失が大きい</a:t>
            </a:r>
            <a:endParaRPr kumimoji="1" lang="en-US" altLang="ja-JP" dirty="0" smtClean="0"/>
          </a:p>
          <a:p>
            <a:r>
              <a:rPr kumimoji="1" lang="ja-JP" altLang="en-US" dirty="0" smtClean="0"/>
              <a:t>他の溶剤がいい</a:t>
            </a:r>
            <a:endParaRPr kumimoji="1" lang="en-US" altLang="ja-JP" dirty="0" smtClean="0"/>
          </a:p>
          <a:p>
            <a:r>
              <a:rPr kumimoji="1" lang="ja-JP" altLang="en-US" dirty="0" smtClean="0"/>
              <a:t>ベンゼンが誘電率低く溶解力もあるのでベンゼンを使ってみる</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16</a:t>
            </a:fld>
            <a:endParaRPr kumimoji="1" lang="ja-JP"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重量測定から必要な</a:t>
            </a:r>
            <a:r>
              <a:rPr kumimoji="1" lang="en-US" altLang="ja-JP" dirty="0" smtClean="0"/>
              <a:t>TEMPO</a:t>
            </a:r>
            <a:r>
              <a:rPr kumimoji="1" lang="ja-JP" altLang="en-US" dirty="0" smtClean="0"/>
              <a:t>量を計算する</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17</a:t>
            </a:fld>
            <a:endParaRPr kumimoji="1" lang="ja-JP"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偏極させても電子の影響で緩和時間が早くなってしまう</a:t>
            </a:r>
            <a:endParaRPr kumimoji="1" lang="en-US" altLang="ja-JP" dirty="0" smtClean="0"/>
          </a:p>
          <a:p>
            <a:r>
              <a:rPr kumimoji="1" lang="ja-JP" altLang="en-US" dirty="0" smtClean="0"/>
              <a:t>局在化を客観的に見る方法として</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18</a:t>
            </a:fld>
            <a:endParaRPr kumimoji="1" lang="ja-JP"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実際に同じ濃度の</a:t>
            </a:r>
            <a:r>
              <a:rPr kumimoji="1" lang="en-US" altLang="ja-JP" dirty="0" smtClean="0"/>
              <a:t>PE</a:t>
            </a:r>
            <a:r>
              <a:rPr kumimoji="1" lang="ja-JP" altLang="en-US" dirty="0" smtClean="0"/>
              <a:t>試料とベンゼン溶液の</a:t>
            </a:r>
            <a:r>
              <a:rPr kumimoji="1" lang="en-US" altLang="ja-JP" dirty="0" smtClean="0"/>
              <a:t>ESR</a:t>
            </a:r>
            <a:r>
              <a:rPr kumimoji="1" lang="ja-JP" altLang="en-US" dirty="0" smtClean="0"/>
              <a:t>信号を比べた</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19</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a:t>
            </a:fld>
            <a:endParaRPr kumimoji="1" lang="ja-JP"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不対電子が均一に混入されている溶液での</a:t>
            </a:r>
            <a:r>
              <a:rPr kumimoji="1" lang="en-US" altLang="ja-JP" dirty="0" smtClean="0"/>
              <a:t>ESR</a:t>
            </a:r>
            <a:r>
              <a:rPr kumimoji="1" lang="ja-JP" altLang="en-US" dirty="0" smtClean="0"/>
              <a:t>信号スペクトルは拡がりは最少のはず、ベンゼン溶液の不対電子濃度と二次のモーメントの関係をみる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20</a:t>
            </a:fld>
            <a:endParaRPr kumimoji="1" lang="ja-JP"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1E+19</a:t>
            </a:r>
            <a:r>
              <a:rPr kumimoji="1" lang="ja-JP" altLang="en-US" dirty="0" smtClean="0"/>
              <a:t>の不対電子濃度の</a:t>
            </a:r>
            <a:r>
              <a:rPr kumimoji="1" lang="en-US" altLang="ja-JP" dirty="0" smtClean="0"/>
              <a:t>PE</a:t>
            </a:r>
            <a:r>
              <a:rPr kumimoji="1" lang="ja-JP" altLang="en-US" dirty="0" smtClean="0"/>
              <a:t>試料を持ってきてその</a:t>
            </a:r>
            <a:r>
              <a:rPr kumimoji="1" lang="en-US" altLang="ja-JP" dirty="0" smtClean="0"/>
              <a:t>ESR</a:t>
            </a:r>
            <a:r>
              <a:rPr kumimoji="1" lang="ja-JP" altLang="en-US" dirty="0" smtClean="0"/>
              <a:t>信号の二次のモーメントを計算し、それがこの表の二次のモーメントとかけ離れている場合局在化していることがいえる。</a:t>
            </a:r>
            <a:r>
              <a:rPr kumimoji="1" lang="ja-JP" altLang="en-US" dirty="0" err="1" smtClean="0"/>
              <a:t>ので</a:t>
            </a:r>
            <a:r>
              <a:rPr kumimoji="1" lang="ja-JP" altLang="en-US" dirty="0" smtClean="0"/>
              <a:t>なるべくこのプロットに近い</a:t>
            </a:r>
            <a:r>
              <a:rPr kumimoji="1" lang="en-US" altLang="ja-JP" dirty="0" smtClean="0"/>
              <a:t>PE</a:t>
            </a:r>
            <a:r>
              <a:rPr kumimoji="1" lang="ja-JP" altLang="en-US" dirty="0" smtClean="0"/>
              <a:t>試料を作る</a:t>
            </a:r>
            <a:endParaRPr kumimoji="1" lang="en-US" altLang="ja-JP" dirty="0" smtClean="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21</a:t>
            </a:fld>
            <a:endParaRPr kumimoji="1" lang="ja-JP"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均一性を持たせるには低密度でアモルファスな</a:t>
            </a:r>
            <a:r>
              <a:rPr kumimoji="1" lang="en-US" altLang="ja-JP" dirty="0" smtClean="0"/>
              <a:t>PE</a:t>
            </a:r>
            <a:r>
              <a:rPr kumimoji="1" lang="ja-JP" altLang="en-US" dirty="0" smtClean="0"/>
              <a:t>が必要</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22</a:t>
            </a:fld>
            <a:endParaRPr kumimoji="1" lang="ja-JP"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23</a:t>
            </a:fld>
            <a:endParaRPr kumimoji="1" lang="ja-JP"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24</a:t>
            </a:fld>
            <a:endParaRPr kumimoji="1" lang="ja-JP"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25</a:t>
            </a:fld>
            <a:endParaRPr kumimoji="1" lang="ja-JP"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26</a:t>
            </a:fld>
            <a:endParaRPr kumimoji="1" lang="ja-JP"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27</a:t>
            </a:fld>
            <a:endParaRPr kumimoji="1" lang="ja-JP"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28</a:t>
            </a:fld>
            <a:endParaRPr kumimoji="1" lang="ja-JP" alt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29</a:t>
            </a:fld>
            <a:endParaRPr kumimoji="1" lang="ja-JP"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3</a:t>
            </a:fld>
            <a:endParaRPr kumimoji="1" lang="ja-JP" alt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温度の変化による</a:t>
            </a:r>
            <a:r>
              <a:rPr kumimoji="1" lang="en-US" altLang="ja-JP" dirty="0" smtClean="0"/>
              <a:t>CWNMR</a:t>
            </a:r>
            <a:r>
              <a:rPr kumimoji="1" lang="ja-JP" altLang="en-US" dirty="0" smtClean="0"/>
              <a:t>システムの</a:t>
            </a:r>
            <a:r>
              <a:rPr kumimoji="1" lang="en-US" altLang="ja-JP" dirty="0" smtClean="0"/>
              <a:t>Q</a:t>
            </a:r>
            <a:r>
              <a:rPr kumimoji="1" lang="ja-JP" altLang="en-US" dirty="0" smtClean="0"/>
              <a:t>の不安定さ。</a:t>
            </a:r>
            <a:endParaRPr kumimoji="1" lang="en-US" altLang="ja-JP" dirty="0" smtClean="0"/>
          </a:p>
          <a:p>
            <a:r>
              <a:rPr kumimoji="1" lang="en-US" altLang="ja-JP" dirty="0" smtClean="0"/>
              <a:t>NMR</a:t>
            </a:r>
            <a:r>
              <a:rPr kumimoji="1" lang="ja-JP" altLang="en-US" dirty="0" smtClean="0"/>
              <a:t>の調整に時間を取られせっかく低温になったのに時間をロス。</a:t>
            </a:r>
            <a:endParaRPr kumimoji="1" lang="en-US" altLang="ja-JP" dirty="0" smtClean="0"/>
          </a:p>
          <a:p>
            <a:r>
              <a:rPr kumimoji="1" lang="ja-JP" altLang="en-US" dirty="0" smtClean="0"/>
              <a:t>シフトの原因はインピーダンスの変化ではないか？</a:t>
            </a:r>
            <a:r>
              <a:rPr kumimoji="1" lang="en-US" altLang="ja-JP" dirty="0" smtClean="0"/>
              <a:t>Z=</a:t>
            </a:r>
            <a:r>
              <a:rPr kumimoji="1" lang="en-US" altLang="ja-JP" dirty="0" err="1" smtClean="0"/>
              <a:t>R+j</a:t>
            </a:r>
            <a:r>
              <a:rPr kumimoji="1" lang="en-US" altLang="ja-JP" dirty="0" smtClean="0"/>
              <a:t>(wL-1/</a:t>
            </a:r>
            <a:r>
              <a:rPr kumimoji="1" lang="en-US" altLang="ja-JP" dirty="0" err="1" smtClean="0"/>
              <a:t>wC</a:t>
            </a:r>
            <a:r>
              <a:rPr kumimoji="1" lang="en-US" altLang="ja-JP" dirty="0" smtClean="0"/>
              <a:t>)</a:t>
            </a:r>
          </a:p>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30</a:t>
            </a:fld>
            <a:endParaRPr kumimoji="1" lang="ja-JP" alt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31</a:t>
            </a:fld>
            <a:endParaRPr kumimoji="1" lang="ja-JP" alt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32</a:t>
            </a:fld>
            <a:endParaRPr kumimoji="1" lang="ja-JP" alt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33</a:t>
            </a:fld>
            <a:endParaRPr kumimoji="1"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4</a:t>
            </a:fld>
            <a:endParaRPr kumimoji="1" lang="ja-JP"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5</a:t>
            </a:fld>
            <a:endParaRPr kumimoji="1" lang="ja-JP"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Dilution factor</a:t>
            </a:r>
            <a:r>
              <a:rPr kumimoji="1" lang="en-US" altLang="ja-JP" baseline="0" dirty="0" smtClean="0"/>
              <a:t> </a:t>
            </a:r>
            <a:r>
              <a:rPr kumimoji="1" lang="ja-JP" altLang="en-US" baseline="0" dirty="0" smtClean="0"/>
              <a:t>偏極可能核子</a:t>
            </a:r>
            <a:r>
              <a:rPr kumimoji="1" lang="en-US" altLang="ja-JP" baseline="0" dirty="0" smtClean="0"/>
              <a:t>/</a:t>
            </a:r>
            <a:r>
              <a:rPr kumimoji="1" lang="ja-JP" altLang="en-US" baseline="0" dirty="0" smtClean="0"/>
              <a:t>全核子</a:t>
            </a:r>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6</a:t>
            </a:fld>
            <a:endParaRPr kumimoji="1" lang="ja-JP"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7</a:t>
            </a:fld>
            <a:endParaRPr kumimoji="1" lang="ja-JP"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8</a:t>
            </a:fld>
            <a:endParaRPr kumimoji="1" lang="ja-JP"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D1D02FBC-DAF9-4873-AC21-A3AE3E53B15F}" type="slidenum">
              <a:rPr kumimoji="1" lang="ja-JP" altLang="en-US" smtClean="0"/>
              <a:pPr/>
              <a:t>9</a:t>
            </a:fld>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フリーフォーム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19" name="フッター プレースホルダ 18"/>
          <p:cNvSpPr>
            <a:spLocks noGrp="1"/>
          </p:cNvSpPr>
          <p:nvPr>
            <p:ph type="ftr" sz="quarter" idx="11"/>
          </p:nvPr>
        </p:nvSpPr>
        <p:spPr/>
        <p:txBody>
          <a:bodyPr/>
          <a:lstStyle/>
          <a:p>
            <a:endParaRPr kumimoji="1" lang="ja-JP" altLang="en-US" dirty="0"/>
          </a:p>
        </p:txBody>
      </p:sp>
      <p:sp>
        <p:nvSpPr>
          <p:cNvPr id="27" name="スライド番号プレースホルダ 2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lgn="l">
              <a:defRPr/>
            </a:lvl1p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7" name="フリーフォーム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フリーフォーム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タイトル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320"/>
            <a:ext cx="7470648" cy="1143000"/>
          </a:xfrm>
        </p:spPr>
        <p:txBody>
          <a:bodyPr anchor="ctr"/>
          <a:lstStyle>
            <a:lvl1pPr algn="l">
              <a:defRPr sz="4600"/>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8" name="スライド番号プレースホルダ 7"/>
          <p:cNvSpPr>
            <a:spLocks noGrp="1"/>
          </p:cNvSpPr>
          <p:nvPr>
            <p:ph type="sldNum" sz="quarter" idx="11"/>
          </p:nvPr>
        </p:nvSpPr>
        <p:spPr/>
        <p:txBody>
          <a:bodyPr/>
          <a:lstStyle/>
          <a:p>
            <a:fld id="{AA8076C0-20E2-461E-9E8A-D864EBE3F481}" type="slidenum">
              <a:rPr kumimoji="1" lang="ja-JP" altLang="en-US" smtClean="0"/>
              <a:pPr/>
              <a:t>&lt;#&gt;</a:t>
            </a:fld>
            <a:endParaRPr kumimoji="1" lang="ja-JP" altLang="en-US" dirty="0"/>
          </a:p>
        </p:txBody>
      </p:sp>
      <p:sp>
        <p:nvSpPr>
          <p:cNvPr id="9" name="フッター プレースホルダ 8"/>
          <p:cNvSpPr>
            <a:spLocks noGrp="1"/>
          </p:cNvSpPr>
          <p:nvPr>
            <p:ph type="ftr" sz="quarter" idx="12"/>
          </p:nvPr>
        </p:nvSpPr>
        <p:spPr/>
        <p:txBody>
          <a:bodyPr/>
          <a:lstStyle/>
          <a:p>
            <a:endParaRPr kumimoji="1"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a:xfrm>
            <a:off x="8156448" y="6422064"/>
            <a:ext cx="762000" cy="365125"/>
          </a:xfrm>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a:xfrm>
            <a:off x="457200" y="6422064"/>
            <a:ext cx="2133600" cy="365125"/>
          </a:xfrm>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34BE622-CEB3-4A60-91D1-64F8B96778E6}" type="datetimeFigureOut">
              <a:rPr kumimoji="1" lang="ja-JP" altLang="en-US" smtClean="0"/>
              <a:pPr/>
              <a:t>2009/2/12</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AA8076C0-20E2-461E-9E8A-D864EBE3F481}" type="slidenum">
              <a:rPr kumimoji="1" lang="ja-JP" altLang="en-US" smtClean="0"/>
              <a:pPr/>
              <a:t>&lt;#&gt;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4BE622-CEB3-4A60-91D1-64F8B96778E6}" type="datetimeFigureOut">
              <a:rPr kumimoji="1" lang="ja-JP" altLang="en-US" smtClean="0"/>
              <a:pPr/>
              <a:t>2009/2/12</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076C0-20E2-461E-9E8A-D864EBE3F481}" type="slidenum">
              <a:rPr kumimoji="1" lang="ja-JP" altLang="en-US" smtClean="0"/>
              <a:pPr/>
              <a:t>&lt;#&gt;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フリーフォーム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フリーフォーム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タイトル プレースホル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34BE622-CEB3-4A60-91D1-64F8B96778E6}" type="datetimeFigureOut">
              <a:rPr kumimoji="1" lang="ja-JP" altLang="en-US" smtClean="0"/>
              <a:pPr/>
              <a:t>2009/2/12</a:t>
            </a:fld>
            <a:endParaRPr kumimoji="1" lang="ja-JP" altLang="en-US" dirty="0"/>
          </a:p>
        </p:txBody>
      </p:sp>
      <p:sp>
        <p:nvSpPr>
          <p:cNvPr id="22" name="フッター プレースホル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kumimoji="1" lang="ja-JP" altLang="en-US" dirty="0"/>
          </a:p>
        </p:txBody>
      </p:sp>
      <p:sp>
        <p:nvSpPr>
          <p:cNvPr id="18" name="スライド番号プレースホル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A8076C0-20E2-461E-9E8A-D864EBE3F481}" type="slidenum">
              <a:rPr kumimoji="1" lang="ja-JP" altLang="en-US" smtClean="0"/>
              <a:pPr/>
              <a:t>&lt;#&gt;</a:t>
            </a:fld>
            <a:endParaRPr kumimoji="1" lang="ja-JP" altLang="en-US" dirty="0"/>
          </a:p>
        </p:txBody>
      </p:sp>
    </p:spTree>
  </p:cSld>
  <p:clrMap bg1="dk1" tx1="lt1" bg2="dk2" tx2="lt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0" eaLnBrk="1" latinLnBrk="0" hangingPunct="1">
        <a:spcBef>
          <a:spcPct val="0"/>
        </a:spcBef>
        <a:buNone/>
        <a:defRPr kumimoji="1"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1"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1"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1"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1"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1"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1"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1"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1" sz="16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12.w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oleObject" Target="../embeddings/oleObject4.bin"/><Relationship Id="rId4" Type="http://schemas.openxmlformats.org/officeDocument/2006/relationships/chart" Target="../charts/chart3.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3.xml"/><Relationship Id="rId1" Type="http://schemas.openxmlformats.org/officeDocument/2006/relationships/vmlDrawing" Target="../drawings/vmlDrawing5.vml"/><Relationship Id="rId5" Type="http://schemas.openxmlformats.org/officeDocument/2006/relationships/oleObject" Target="../embeddings/oleObject5.bin"/><Relationship Id="rId4" Type="http://schemas.openxmlformats.org/officeDocument/2006/relationships/chart" Target="../charts/chart5.xml"/></Relationships>
</file>

<file path=ppt/slides/_rels/slide3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00034" y="3000372"/>
            <a:ext cx="6480048" cy="2301240"/>
          </a:xfrm>
        </p:spPr>
        <p:txBody>
          <a:bodyPr>
            <a:normAutofit/>
          </a:bodyPr>
          <a:lstStyle/>
          <a:p>
            <a:r>
              <a:rPr kumimoji="1" lang="ja-JP" altLang="en-US" dirty="0" smtClean="0"/>
              <a:t>高分子</a:t>
            </a:r>
            <a:r>
              <a:rPr lang="ja-JP" altLang="en-US" dirty="0" smtClean="0"/>
              <a:t>偏極</a:t>
            </a:r>
            <a:r>
              <a:rPr kumimoji="1" lang="ja-JP" altLang="en-US" dirty="0" smtClean="0"/>
              <a:t>陽子標的の</a:t>
            </a:r>
            <a:r>
              <a:rPr kumimoji="1" altLang="ja-JP" dirty="0" smtClean="0"/>
              <a:t/>
            </a:r>
            <a:br>
              <a:rPr kumimoji="1" altLang="ja-JP" dirty="0" smtClean="0"/>
            </a:br>
            <a:r>
              <a:rPr kumimoji="1" lang="ja-JP" altLang="en-US" dirty="0" smtClean="0"/>
              <a:t>不対電子濃度の最適化の研究</a:t>
            </a:r>
            <a:endParaRPr kumimoji="1" lang="ja-JP" altLang="en-US" dirty="0"/>
          </a:p>
        </p:txBody>
      </p:sp>
      <p:sp>
        <p:nvSpPr>
          <p:cNvPr id="3" name="サブタイトル 2"/>
          <p:cNvSpPr>
            <a:spLocks noGrp="1"/>
          </p:cNvSpPr>
          <p:nvPr>
            <p:ph type="subTitle" idx="1"/>
          </p:nvPr>
        </p:nvSpPr>
        <p:spPr>
          <a:xfrm>
            <a:off x="500034" y="1214422"/>
            <a:ext cx="6480048" cy="1752600"/>
          </a:xfrm>
        </p:spPr>
        <p:txBody>
          <a:bodyPr/>
          <a:lstStyle/>
          <a:p>
            <a:r>
              <a:rPr lang="ja-JP" altLang="en-US" dirty="0" smtClean="0"/>
              <a:t>クォーク核物理学研究室</a:t>
            </a:r>
            <a:endParaRPr kumimoji="1" lang="en-US" altLang="ja-JP" dirty="0" smtClean="0"/>
          </a:p>
          <a:p>
            <a:r>
              <a:rPr kumimoji="1" lang="ja-JP" altLang="en-US" dirty="0" smtClean="0"/>
              <a:t>植松秀章</a:t>
            </a:r>
            <a:endParaRPr kumimoji="1" lang="en-US" altLang="ja-JP" dirty="0" smtClean="0"/>
          </a:p>
          <a:p>
            <a:endParaRPr kumimoji="1" lang="ja-JP" altLang="en-US" dirty="0"/>
          </a:p>
        </p:txBody>
      </p:sp>
      <p:sp>
        <p:nvSpPr>
          <p:cNvPr id="4" name="テキスト ボックス 3"/>
          <p:cNvSpPr txBox="1"/>
          <p:nvPr/>
        </p:nvSpPr>
        <p:spPr>
          <a:xfrm>
            <a:off x="3453745" y="428604"/>
            <a:ext cx="2236510" cy="615553"/>
          </a:xfrm>
          <a:prstGeom prst="rect">
            <a:avLst/>
          </a:prstGeom>
          <a:noFill/>
        </p:spPr>
        <p:txBody>
          <a:bodyPr wrap="none" rtlCol="0">
            <a:spAutoFit/>
          </a:bodyPr>
          <a:lstStyle/>
          <a:p>
            <a:pPr algn="ctr"/>
            <a:r>
              <a:rPr kumimoji="1" lang="en-US" altLang="ja-JP" sz="1400" b="1" dirty="0" smtClean="0">
                <a:solidFill>
                  <a:schemeClr val="tx1">
                    <a:lumMod val="65000"/>
                    <a:lumOff val="35000"/>
                  </a:schemeClr>
                </a:solidFill>
                <a:latin typeface="+mj-ea"/>
                <a:ea typeface="+mj-ea"/>
              </a:rPr>
              <a:t>2009/2/18</a:t>
            </a:r>
          </a:p>
          <a:p>
            <a:r>
              <a:rPr kumimoji="1" lang="ja-JP" altLang="en-US" sz="2000" dirty="0" smtClean="0">
                <a:solidFill>
                  <a:schemeClr val="tx1">
                    <a:lumMod val="65000"/>
                    <a:lumOff val="35000"/>
                  </a:schemeClr>
                </a:solidFill>
                <a:latin typeface="+mj-ea"/>
                <a:ea typeface="+mj-ea"/>
              </a:rPr>
              <a:t>修士論文中間発表</a:t>
            </a:r>
            <a:endParaRPr kumimoji="1" lang="ja-JP" altLang="en-US" sz="2000" dirty="0">
              <a:solidFill>
                <a:schemeClr val="tx1">
                  <a:lumMod val="65000"/>
                  <a:lumOff val="35000"/>
                </a:schemeClr>
              </a:solidFill>
              <a:latin typeface="+mj-ea"/>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01" name="Picture 1"/>
          <p:cNvPicPr>
            <a:picLocks noChangeAspect="1" noChangeArrowheads="1"/>
          </p:cNvPicPr>
          <p:nvPr/>
        </p:nvPicPr>
        <p:blipFill>
          <a:blip r:embed="rId3"/>
          <a:srcRect/>
          <a:stretch>
            <a:fillRect/>
          </a:stretch>
        </p:blipFill>
        <p:spPr bwMode="auto">
          <a:xfrm>
            <a:off x="357158" y="2357430"/>
            <a:ext cx="3836385" cy="1943104"/>
          </a:xfrm>
          <a:prstGeom prst="rect">
            <a:avLst/>
          </a:prstGeom>
          <a:noFill/>
          <a:ln w="9525">
            <a:noFill/>
            <a:miter lim="800000"/>
            <a:headEnd/>
            <a:tailEnd/>
          </a:ln>
          <a:effectLst/>
        </p:spPr>
      </p:pic>
      <p:sp>
        <p:nvSpPr>
          <p:cNvPr id="2" name="タイトル 1"/>
          <p:cNvSpPr>
            <a:spLocks noGrp="1"/>
          </p:cNvSpPr>
          <p:nvPr>
            <p:ph type="title"/>
          </p:nvPr>
        </p:nvSpPr>
        <p:spPr/>
        <p:txBody>
          <a:bodyPr>
            <a:normAutofit/>
          </a:bodyPr>
          <a:lstStyle/>
          <a:p>
            <a:r>
              <a:rPr kumimoji="1" lang="en-US" altLang="ja-JP" dirty="0" smtClean="0"/>
              <a:t>A) </a:t>
            </a:r>
            <a:r>
              <a:rPr kumimoji="1" lang="ja-JP" altLang="en-US" dirty="0" smtClean="0"/>
              <a:t>装置の性能</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冷却性能</a:t>
            </a:r>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kumimoji="1" lang="ja-JP" altLang="en-US" dirty="0" smtClean="0"/>
              <a:t>磁場</a:t>
            </a:r>
            <a:r>
              <a:rPr kumimoji="1" lang="en-US" altLang="ja-JP" dirty="0" smtClean="0"/>
              <a:t>:</a:t>
            </a:r>
            <a:r>
              <a:rPr lang="en-US" altLang="ja-JP" dirty="0" smtClean="0"/>
              <a:t> 2.5T, 120ppm</a:t>
            </a:r>
          </a:p>
          <a:p>
            <a:r>
              <a:rPr lang="ja-JP" altLang="en-US" dirty="0" smtClean="0"/>
              <a:t>マイクロ波</a:t>
            </a:r>
            <a:r>
              <a:rPr lang="en-US" altLang="ja-JP" dirty="0" smtClean="0"/>
              <a:t>: </a:t>
            </a:r>
            <a:r>
              <a:rPr lang="ja-JP" altLang="en-US" dirty="0" smtClean="0"/>
              <a:t>先端温度計反応あり</a:t>
            </a:r>
            <a:endParaRPr kumimoji="1" lang="en-US" altLang="ja-JP" dirty="0" smtClean="0"/>
          </a:p>
        </p:txBody>
      </p:sp>
      <p:grpSp>
        <p:nvGrpSpPr>
          <p:cNvPr id="7" name="グループ化 6"/>
          <p:cNvGrpSpPr/>
          <p:nvPr/>
        </p:nvGrpSpPr>
        <p:grpSpPr>
          <a:xfrm>
            <a:off x="1142976" y="2857497"/>
            <a:ext cx="1383560" cy="1104609"/>
            <a:chOff x="4366118" y="4803561"/>
            <a:chExt cx="1181612" cy="643348"/>
          </a:xfrm>
        </p:grpSpPr>
        <p:sp>
          <p:nvSpPr>
            <p:cNvPr id="8" name="円/楕円 7"/>
            <p:cNvSpPr/>
            <p:nvPr/>
          </p:nvSpPr>
          <p:spPr>
            <a:xfrm>
              <a:off x="4976226" y="4803561"/>
              <a:ext cx="571504" cy="214314"/>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9" name="直線矢印コネクタ 8"/>
            <p:cNvCxnSpPr>
              <a:endCxn id="8" idx="3"/>
            </p:cNvCxnSpPr>
            <p:nvPr/>
          </p:nvCxnSpPr>
          <p:spPr>
            <a:xfrm flipV="1">
              <a:off x="4610161" y="4986489"/>
              <a:ext cx="449759" cy="165793"/>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10" name="テキスト ボックス 9"/>
            <p:cNvSpPr txBox="1"/>
            <p:nvPr/>
          </p:nvSpPr>
          <p:spPr>
            <a:xfrm>
              <a:off x="4366118" y="5178025"/>
              <a:ext cx="1070461" cy="268884"/>
            </a:xfrm>
            <a:prstGeom prst="rect">
              <a:avLst/>
            </a:prstGeom>
            <a:solidFill>
              <a:prstClr val="white"/>
            </a:solidFill>
            <a:scene3d>
              <a:camera prst="orthographicFront"/>
              <a:lightRig rig="threePt" dir="t"/>
            </a:scene3d>
            <a:sp3d>
              <a:bevelT/>
            </a:sp3d>
          </p:spPr>
          <p:txBody>
            <a:bodyPr wrap="square" rtlCol="0">
              <a:spAutoFit/>
            </a:bodyPr>
            <a:lstStyle/>
            <a:p>
              <a:pPr algn="ctr"/>
              <a:r>
                <a:rPr kumimoji="1" lang="en-US" altLang="ja-JP" sz="2400" dirty="0" smtClean="0">
                  <a:solidFill>
                    <a:srgbClr val="FF0000"/>
                  </a:solidFill>
                </a:rPr>
                <a:t>0.58K</a:t>
              </a:r>
            </a:p>
          </p:txBody>
        </p:sp>
      </p:grpSp>
      <p:sp>
        <p:nvSpPr>
          <p:cNvPr id="11" name="テキスト ボックス 10"/>
          <p:cNvSpPr txBox="1"/>
          <p:nvPr/>
        </p:nvSpPr>
        <p:spPr>
          <a:xfrm>
            <a:off x="4214810" y="2643182"/>
            <a:ext cx="4374916" cy="1077218"/>
          </a:xfrm>
          <a:prstGeom prst="rect">
            <a:avLst/>
          </a:prstGeom>
          <a:noFill/>
        </p:spPr>
        <p:txBody>
          <a:bodyPr wrap="none" rtlCol="0">
            <a:spAutoFit/>
          </a:bodyPr>
          <a:lstStyle/>
          <a:p>
            <a:r>
              <a:rPr kumimoji="1" lang="en-US" altLang="ja-JP" sz="3200" dirty="0" smtClean="0"/>
              <a:t>Dilution refrigerating </a:t>
            </a:r>
            <a:r>
              <a:rPr kumimoji="1" lang="ja-JP" altLang="en-US" sz="3200" dirty="0" smtClean="0"/>
              <a:t>に</a:t>
            </a:r>
            <a:endParaRPr kumimoji="1" lang="en-US" altLang="ja-JP" sz="3200" dirty="0" smtClean="0"/>
          </a:p>
          <a:p>
            <a:r>
              <a:rPr kumimoji="1" lang="ja-JP" altLang="en-US" sz="3200" dirty="0" smtClean="0"/>
              <a:t>よる</a:t>
            </a:r>
            <a:r>
              <a:rPr lang="ja-JP" altLang="en-US" sz="3200" dirty="0" smtClean="0"/>
              <a:t>冷却を実現</a:t>
            </a:r>
            <a:endParaRPr kumimoji="1" lang="ja-JP" altLang="en-US" sz="3200" dirty="0"/>
          </a:p>
        </p:txBody>
      </p:sp>
      <p:sp>
        <p:nvSpPr>
          <p:cNvPr id="12" name="テキスト ボックス 11"/>
          <p:cNvSpPr txBox="1"/>
          <p:nvPr/>
        </p:nvSpPr>
        <p:spPr>
          <a:xfrm>
            <a:off x="1643042" y="5500702"/>
            <a:ext cx="6286544" cy="923330"/>
          </a:xfrm>
          <a:prstGeom prst="rect">
            <a:avLst/>
          </a:prstGeom>
          <a:noFill/>
          <a:ln>
            <a:solidFill>
              <a:srgbClr val="CB53C5"/>
            </a:solidFill>
          </a:ln>
        </p:spPr>
        <p:txBody>
          <a:bodyPr wrap="square" rtlCol="0">
            <a:spAutoFit/>
          </a:bodyPr>
          <a:lstStyle/>
          <a:p>
            <a:pPr algn="ctr"/>
            <a:r>
              <a:rPr kumimoji="1" lang="ja-JP" altLang="en-US" sz="5400" dirty="0" smtClean="0"/>
              <a:t>装置に問題はない</a:t>
            </a:r>
            <a:endParaRPr kumimoji="1" lang="ja-JP" altLang="en-US" sz="5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 8"/>
          <p:cNvSpPr>
            <a:spLocks noGrp="1"/>
          </p:cNvSpPr>
          <p:nvPr>
            <p:ph idx="1"/>
          </p:nvPr>
        </p:nvSpPr>
        <p:spPr/>
        <p:txBody>
          <a:bodyPr/>
          <a:lstStyle/>
          <a:p>
            <a:r>
              <a:rPr lang="ja-JP" altLang="en-US" dirty="0" smtClean="0">
                <a:solidFill>
                  <a:schemeClr val="tx1">
                    <a:lumMod val="75000"/>
                  </a:schemeClr>
                </a:solidFill>
              </a:rPr>
              <a:t>なぜ山形大学では偏極度が低いのか？</a:t>
            </a:r>
            <a:endParaRPr lang="en-US" altLang="ja-JP" dirty="0" smtClean="0">
              <a:solidFill>
                <a:schemeClr val="tx1">
                  <a:lumMod val="75000"/>
                </a:schemeClr>
              </a:solidFill>
            </a:endParaRPr>
          </a:p>
          <a:p>
            <a:pPr>
              <a:buNone/>
            </a:pPr>
            <a:endParaRPr kumimoji="1" lang="en-US" altLang="ja-JP" dirty="0" smtClean="0"/>
          </a:p>
          <a:p>
            <a:pPr marL="962406" lvl="1" indent="-514350">
              <a:buFont typeface="+mj-lt"/>
              <a:buAutoNum type="alphaUcParenR"/>
            </a:pPr>
            <a:r>
              <a:rPr kumimoji="1" lang="ja-JP" altLang="en-US" strike="sngStrike" dirty="0" smtClean="0">
                <a:solidFill>
                  <a:schemeClr val="tx1">
                    <a:lumMod val="75000"/>
                  </a:schemeClr>
                </a:solidFill>
              </a:rPr>
              <a:t>装置が不適切</a:t>
            </a:r>
            <a:r>
              <a:rPr kumimoji="1" lang="en-US" altLang="ja-JP" dirty="0" smtClean="0">
                <a:solidFill>
                  <a:schemeClr val="tx1">
                    <a:lumMod val="75000"/>
                  </a:schemeClr>
                </a:solidFill>
              </a:rPr>
              <a:t>?</a:t>
            </a:r>
            <a:r>
              <a:rPr kumimoji="1" lang="ja-JP" altLang="en-US" dirty="0" smtClean="0">
                <a:solidFill>
                  <a:schemeClr val="tx1">
                    <a:lumMod val="75000"/>
                  </a:schemeClr>
                </a:solidFill>
              </a:rPr>
              <a:t>　</a:t>
            </a:r>
            <a:endParaRPr kumimoji="1" lang="en-US" altLang="ja-JP" dirty="0" smtClean="0">
              <a:solidFill>
                <a:schemeClr val="tx1">
                  <a:lumMod val="75000"/>
                </a:schemeClr>
              </a:solidFill>
            </a:endParaRPr>
          </a:p>
          <a:p>
            <a:pPr marL="1245870" lvl="2" indent="-514350">
              <a:buFont typeface="+mj-lt"/>
              <a:buAutoNum type="alphaUcParenR"/>
            </a:pPr>
            <a:r>
              <a:rPr lang="ja-JP" altLang="en-US" dirty="0" smtClean="0">
                <a:solidFill>
                  <a:schemeClr val="accent2"/>
                </a:solidFill>
                <a:latin typeface="メイリオ" pitchFamily="50" charset="-128"/>
                <a:ea typeface="メイリオ" pitchFamily="50" charset="-128"/>
              </a:rPr>
              <a:t>装置の問題ではない</a:t>
            </a:r>
            <a:endParaRPr kumimoji="1" lang="en-US" altLang="ja-JP" dirty="0" smtClean="0">
              <a:solidFill>
                <a:schemeClr val="accent2"/>
              </a:solidFill>
              <a:latin typeface="メイリオ" pitchFamily="50" charset="-128"/>
              <a:ea typeface="メイリオ" pitchFamily="50" charset="-128"/>
            </a:endParaRPr>
          </a:p>
          <a:p>
            <a:pPr marL="962406" lvl="1" indent="-514350">
              <a:buFont typeface="+mj-lt"/>
              <a:buAutoNum type="alphaUcParenR"/>
            </a:pPr>
            <a:r>
              <a:rPr lang="ja-JP" altLang="en-US" dirty="0" smtClean="0"/>
              <a:t>標的物質が</a:t>
            </a:r>
            <a:r>
              <a:rPr lang="en-US" altLang="ja-JP" dirty="0" smtClean="0"/>
              <a:t>EPM</a:t>
            </a:r>
            <a:r>
              <a:rPr lang="ja-JP" altLang="en-US" dirty="0" smtClean="0"/>
              <a:t>だからか</a:t>
            </a:r>
            <a:r>
              <a:rPr lang="en-US" altLang="ja-JP" dirty="0" smtClean="0"/>
              <a:t>?</a:t>
            </a:r>
            <a:r>
              <a:rPr lang="ja-JP" altLang="en-US" dirty="0" smtClean="0"/>
              <a:t>　</a:t>
            </a:r>
            <a:endParaRPr lang="en-US" altLang="ja-JP" dirty="0" smtClean="0"/>
          </a:p>
          <a:p>
            <a:pPr marL="962406" lvl="1" indent="-514350">
              <a:buFont typeface="+mj-lt"/>
              <a:buAutoNum type="alphaUcParenR"/>
            </a:pPr>
            <a:r>
              <a:rPr lang="ja-JP" altLang="en-US" dirty="0" smtClean="0">
                <a:solidFill>
                  <a:schemeClr val="tx1">
                    <a:lumMod val="75000"/>
                  </a:schemeClr>
                </a:solidFill>
              </a:rPr>
              <a:t>不対電子の濃度と均一度が適切か</a:t>
            </a:r>
            <a:r>
              <a:rPr lang="en-US" altLang="ja-JP" dirty="0" smtClean="0">
                <a:solidFill>
                  <a:schemeClr val="tx1">
                    <a:lumMod val="75000"/>
                  </a:schemeClr>
                </a:solidFill>
              </a:rPr>
              <a:t>?</a:t>
            </a:r>
          </a:p>
          <a:p>
            <a:pPr marL="962406" lvl="1" indent="-514350">
              <a:buFont typeface="+mj-lt"/>
              <a:buAutoNum type="alphaUcParenR"/>
            </a:pPr>
            <a:endParaRPr lang="en-US" altLang="ja-JP" dirty="0" smtClean="0"/>
          </a:p>
          <a:p>
            <a:pPr marL="962406" lvl="1" indent="-514350">
              <a:buFont typeface="+mj-lt"/>
              <a:buAutoNum type="alphaUcParenR"/>
            </a:pPr>
            <a:endParaRPr kumimoji="1" lang="en-US" altLang="ja-JP" dirty="0" smtClean="0"/>
          </a:p>
          <a:p>
            <a:pPr lvl="1"/>
            <a:endParaRPr kumimoji="1"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 EPM</a:t>
            </a:r>
            <a:r>
              <a:rPr kumimoji="1" lang="ja-JP" altLang="en-US" dirty="0" smtClean="0"/>
              <a:t>以外の物質なら</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p</a:t>
            </a:r>
            <a:r>
              <a:rPr kumimoji="1" lang="en-US" altLang="ja-JP" dirty="0" smtClean="0"/>
              <a:t>olyethylene</a:t>
            </a:r>
            <a:r>
              <a:rPr lang="ja-JP" altLang="en-US" dirty="0" smtClean="0"/>
              <a:t>シート</a:t>
            </a:r>
            <a:r>
              <a:rPr lang="en-US" altLang="ja-JP" sz="1200" dirty="0" smtClean="0"/>
              <a:t>(2cm×2.5cm×17</a:t>
            </a:r>
            <a:r>
              <a:rPr lang="el-GR" altLang="ja-JP" sz="1200" dirty="0" smtClean="0"/>
              <a:t>μ</a:t>
            </a:r>
            <a:r>
              <a:rPr lang="en-US" altLang="ja-JP" sz="1200" dirty="0" smtClean="0"/>
              <a:t>m)</a:t>
            </a:r>
            <a:r>
              <a:rPr kumimoji="1" lang="ja-JP" altLang="en-US" dirty="0" smtClean="0"/>
              <a:t>で</a:t>
            </a:r>
            <a:r>
              <a:rPr lang="ja-JP" altLang="en-US" dirty="0" smtClean="0"/>
              <a:t>テスト</a:t>
            </a:r>
            <a:endParaRPr kumimoji="1" lang="en-US" altLang="ja-JP" dirty="0" smtClean="0"/>
          </a:p>
          <a:p>
            <a:pPr lvl="1">
              <a:buNone/>
            </a:pPr>
            <a:endParaRPr kumimoji="1" lang="en-US" altLang="ja-JP" dirty="0" smtClean="0"/>
          </a:p>
          <a:p>
            <a:pPr>
              <a:buNone/>
            </a:pPr>
            <a:endParaRPr kumimoji="1" lang="ja-JP" altLang="en-US" dirty="0"/>
          </a:p>
        </p:txBody>
      </p:sp>
      <p:sp>
        <p:nvSpPr>
          <p:cNvPr id="12" name="角丸四角形 11"/>
          <p:cNvSpPr/>
          <p:nvPr/>
        </p:nvSpPr>
        <p:spPr>
          <a:xfrm>
            <a:off x="285720" y="5000636"/>
            <a:ext cx="3786214" cy="107157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dirty="0" smtClean="0"/>
              <a:t>Polyethylene </a:t>
            </a:r>
            <a:r>
              <a:rPr lang="ja-JP" altLang="en-US" sz="3200" dirty="0" smtClean="0"/>
              <a:t>でも偏極度が低い</a:t>
            </a:r>
            <a:r>
              <a:rPr lang="en-US" altLang="ja-JP" sz="3200" dirty="0" smtClean="0"/>
              <a:t>!</a:t>
            </a:r>
            <a:endParaRPr kumimoji="1" lang="ja-JP" altLang="en-US" sz="3200" dirty="0"/>
          </a:p>
        </p:txBody>
      </p:sp>
      <p:grpSp>
        <p:nvGrpSpPr>
          <p:cNvPr id="19" name="グループ化 18"/>
          <p:cNvGrpSpPr/>
          <p:nvPr/>
        </p:nvGrpSpPr>
        <p:grpSpPr>
          <a:xfrm>
            <a:off x="357158" y="2143116"/>
            <a:ext cx="8329633" cy="4186229"/>
            <a:chOff x="428596" y="2857496"/>
            <a:chExt cx="8329633" cy="4186229"/>
          </a:xfrm>
        </p:grpSpPr>
        <p:grpSp>
          <p:nvGrpSpPr>
            <p:cNvPr id="14" name="グループ化 13"/>
            <p:cNvGrpSpPr/>
            <p:nvPr/>
          </p:nvGrpSpPr>
          <p:grpSpPr>
            <a:xfrm>
              <a:off x="428596" y="2857496"/>
              <a:ext cx="8329633" cy="4186229"/>
              <a:chOff x="571472" y="2671771"/>
              <a:chExt cx="8329633" cy="4186229"/>
            </a:xfrm>
          </p:grpSpPr>
          <p:grpSp>
            <p:nvGrpSpPr>
              <p:cNvPr id="11" name="グループ化 10"/>
              <p:cNvGrpSpPr/>
              <p:nvPr/>
            </p:nvGrpSpPr>
            <p:grpSpPr>
              <a:xfrm>
                <a:off x="4357686" y="2671771"/>
                <a:ext cx="4543419" cy="4186229"/>
                <a:chOff x="4357686" y="2428868"/>
                <a:chExt cx="4543419" cy="4186229"/>
              </a:xfrm>
            </p:grpSpPr>
            <p:sp>
              <p:nvSpPr>
                <p:cNvPr id="10" name="角丸四角形 9"/>
                <p:cNvSpPr/>
                <p:nvPr/>
              </p:nvSpPr>
              <p:spPr>
                <a:xfrm>
                  <a:off x="4357686" y="2571744"/>
                  <a:ext cx="4500594" cy="4000528"/>
                </a:xfrm>
                <a:prstGeom prst="roundRect">
                  <a:avLst/>
                </a:prstGeom>
                <a:solidFill>
                  <a:schemeClr val="tx1">
                    <a:lumMod val="95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6" name="グループ化 5"/>
                <p:cNvGrpSpPr/>
                <p:nvPr/>
              </p:nvGrpSpPr>
              <p:grpSpPr>
                <a:xfrm>
                  <a:off x="4500562" y="2428868"/>
                  <a:ext cx="4400543" cy="4186229"/>
                  <a:chOff x="785786" y="1928802"/>
                  <a:chExt cx="5400675" cy="5400675"/>
                </a:xfrm>
              </p:grpSpPr>
              <p:pic>
                <p:nvPicPr>
                  <p:cNvPr id="4" name="Picture 7" descr="C:\Users\HIDE\Desktop\PT関係\修論中間発表\213444enh.eps"/>
                  <p:cNvPicPr>
                    <a:picLocks noChangeAspect="1" noChangeArrowheads="1"/>
                  </p:cNvPicPr>
                  <p:nvPr/>
                </p:nvPicPr>
                <p:blipFill>
                  <a:blip r:embed="rId3"/>
                  <a:srcRect/>
                  <a:stretch>
                    <a:fillRect/>
                  </a:stretch>
                </p:blipFill>
                <p:spPr bwMode="auto">
                  <a:xfrm>
                    <a:off x="785786" y="1928802"/>
                    <a:ext cx="5400675" cy="5400675"/>
                  </a:xfrm>
                  <a:prstGeom prst="rect">
                    <a:avLst/>
                  </a:prstGeom>
                  <a:noFill/>
                </p:spPr>
              </p:pic>
              <p:pic>
                <p:nvPicPr>
                  <p:cNvPr id="5" name="Picture 8" descr="C:\Users\HIDE\Desktop\PT関係\修論中間発表\220149enh.eps"/>
                  <p:cNvPicPr>
                    <a:picLocks noChangeAspect="1" noChangeArrowheads="1"/>
                  </p:cNvPicPr>
                  <p:nvPr/>
                </p:nvPicPr>
                <p:blipFill>
                  <a:blip r:embed="rId4"/>
                  <a:srcRect/>
                  <a:stretch>
                    <a:fillRect/>
                  </a:stretch>
                </p:blipFill>
                <p:spPr bwMode="auto">
                  <a:xfrm>
                    <a:off x="785786" y="1928802"/>
                    <a:ext cx="5400675" cy="5400675"/>
                  </a:xfrm>
                  <a:prstGeom prst="rect">
                    <a:avLst/>
                  </a:prstGeom>
                  <a:noFill/>
                </p:spPr>
              </p:pic>
            </p:grpSp>
          </p:grpSp>
          <p:sp>
            <p:nvSpPr>
              <p:cNvPr id="9" name="テキスト ボックス 8"/>
              <p:cNvSpPr txBox="1"/>
              <p:nvPr/>
            </p:nvSpPr>
            <p:spPr>
              <a:xfrm>
                <a:off x="571472" y="2886085"/>
                <a:ext cx="3801041" cy="1938992"/>
              </a:xfrm>
              <a:prstGeom prst="rect">
                <a:avLst/>
              </a:prstGeom>
              <a:noFill/>
            </p:spPr>
            <p:txBody>
              <a:bodyPr wrap="none" rtlCol="0">
                <a:spAutoFit/>
              </a:bodyPr>
              <a:lstStyle/>
              <a:p>
                <a:r>
                  <a:rPr lang="en-US" altLang="ja-JP" sz="2400" dirty="0" smtClean="0"/>
                  <a:t>spin</a:t>
                </a:r>
                <a:r>
                  <a:rPr lang="ja-JP" altLang="en-US" sz="2400" dirty="0" smtClean="0"/>
                  <a:t>濃度</a:t>
                </a:r>
                <a:r>
                  <a:rPr lang="en-US" altLang="ja-JP" sz="2400" dirty="0" smtClean="0"/>
                  <a:t>: 1.8×10</a:t>
                </a:r>
                <a:r>
                  <a:rPr lang="en-US" altLang="ja-JP" sz="2400" baseline="30000" dirty="0" smtClean="0"/>
                  <a:t>19</a:t>
                </a:r>
                <a:r>
                  <a:rPr lang="en-US" altLang="ja-JP" sz="2400" dirty="0" smtClean="0"/>
                  <a:t>spin/cc</a:t>
                </a:r>
              </a:p>
              <a:p>
                <a:r>
                  <a:rPr lang="ja-JP" altLang="en-US" sz="2400" dirty="0" smtClean="0"/>
                  <a:t>温度</a:t>
                </a:r>
                <a:r>
                  <a:rPr lang="en-US" altLang="ja-JP" sz="2400" dirty="0" smtClean="0"/>
                  <a:t>: 1K</a:t>
                </a:r>
              </a:p>
              <a:p>
                <a:r>
                  <a:rPr lang="ja-JP" altLang="en-US" sz="2400" dirty="0" smtClean="0"/>
                  <a:t>磁場</a:t>
                </a:r>
                <a:r>
                  <a:rPr lang="en-US" altLang="ja-JP" sz="2400" dirty="0" smtClean="0"/>
                  <a:t>: 2.5T</a:t>
                </a:r>
              </a:p>
              <a:p>
                <a:r>
                  <a:rPr lang="ja-JP" altLang="en-US" sz="2400" dirty="0" smtClean="0"/>
                  <a:t>中心周波数≃</a:t>
                </a:r>
                <a:r>
                  <a:rPr lang="en-US" altLang="ja-JP" sz="2400" dirty="0" smtClean="0"/>
                  <a:t>106.32MHz</a:t>
                </a:r>
              </a:p>
              <a:p>
                <a:r>
                  <a:rPr lang="en-US" altLang="ja-JP" sz="2400" dirty="0" smtClean="0"/>
                  <a:t>DNP</a:t>
                </a:r>
                <a:r>
                  <a:rPr lang="ja-JP" altLang="en-US" sz="2400" dirty="0" smtClean="0"/>
                  <a:t>偏極度</a:t>
                </a:r>
                <a:r>
                  <a:rPr lang="en-US" altLang="ja-JP" sz="2400" dirty="0" smtClean="0"/>
                  <a:t>: 0.5%</a:t>
                </a:r>
              </a:p>
            </p:txBody>
          </p:sp>
        </p:grpSp>
        <p:sp>
          <p:nvSpPr>
            <p:cNvPr id="15" name="テキスト ボックス 14"/>
            <p:cNvSpPr txBox="1"/>
            <p:nvPr/>
          </p:nvSpPr>
          <p:spPr>
            <a:xfrm>
              <a:off x="7072330" y="4000504"/>
              <a:ext cx="1338828" cy="369332"/>
            </a:xfrm>
            <a:prstGeom prst="rect">
              <a:avLst/>
            </a:prstGeom>
            <a:noFill/>
          </p:spPr>
          <p:txBody>
            <a:bodyPr wrap="none" rtlCol="0">
              <a:spAutoFit/>
            </a:bodyPr>
            <a:lstStyle/>
            <a:p>
              <a:r>
                <a:rPr kumimoji="1" lang="ja-JP" altLang="en-US" dirty="0" smtClean="0">
                  <a:solidFill>
                    <a:schemeClr val="bg1"/>
                  </a:solidFill>
                  <a:latin typeface="メイリオ" pitchFamily="50" charset="-128"/>
                  <a:ea typeface="メイリオ" pitchFamily="50" charset="-128"/>
                </a:rPr>
                <a:t>熱平衡信号</a:t>
              </a:r>
              <a:endParaRPr kumimoji="1" lang="ja-JP" altLang="en-US" dirty="0">
                <a:solidFill>
                  <a:schemeClr val="bg1"/>
                </a:solidFill>
                <a:latin typeface="メイリオ" pitchFamily="50" charset="-128"/>
                <a:ea typeface="メイリオ" pitchFamily="50" charset="-128"/>
              </a:endParaRPr>
            </a:p>
          </p:txBody>
        </p:sp>
        <p:sp>
          <p:nvSpPr>
            <p:cNvPr id="16" name="テキスト ボックス 15"/>
            <p:cNvSpPr txBox="1"/>
            <p:nvPr/>
          </p:nvSpPr>
          <p:spPr>
            <a:xfrm>
              <a:off x="7143768" y="5143512"/>
              <a:ext cx="1133644" cy="369332"/>
            </a:xfrm>
            <a:prstGeom prst="rect">
              <a:avLst/>
            </a:prstGeom>
            <a:noFill/>
          </p:spPr>
          <p:txBody>
            <a:bodyPr wrap="none" rtlCol="0">
              <a:spAutoFit/>
            </a:bodyPr>
            <a:lstStyle/>
            <a:p>
              <a:r>
                <a:rPr kumimoji="1" lang="en-US" altLang="ja-JP" dirty="0" smtClean="0">
                  <a:solidFill>
                    <a:schemeClr val="bg1"/>
                  </a:solidFill>
                  <a:latin typeface="メイリオ" pitchFamily="50" charset="-128"/>
                  <a:ea typeface="メイリオ" pitchFamily="50" charset="-128"/>
                </a:rPr>
                <a:t>DNP</a:t>
              </a:r>
              <a:r>
                <a:rPr kumimoji="1" lang="ja-JP" altLang="en-US" dirty="0" smtClean="0">
                  <a:solidFill>
                    <a:schemeClr val="bg1"/>
                  </a:solidFill>
                  <a:latin typeface="メイリオ" pitchFamily="50" charset="-128"/>
                  <a:ea typeface="メイリオ" pitchFamily="50" charset="-128"/>
                </a:rPr>
                <a:t>信号</a:t>
              </a:r>
              <a:endParaRPr kumimoji="1" lang="ja-JP" altLang="en-US" dirty="0">
                <a:solidFill>
                  <a:schemeClr val="bg1"/>
                </a:solidFill>
                <a:latin typeface="メイリオ" pitchFamily="50" charset="-128"/>
                <a:ea typeface="メイリオ" pitchFamily="50" charset="-128"/>
              </a:endParaRPr>
            </a:p>
          </p:txBody>
        </p:sp>
        <p:cxnSp>
          <p:nvCxnSpPr>
            <p:cNvPr id="18" name="直線矢印コネクタ 17"/>
            <p:cNvCxnSpPr/>
            <p:nvPr/>
          </p:nvCxnSpPr>
          <p:spPr>
            <a:xfrm rot="10800000" flipV="1">
              <a:off x="6572264" y="4214818"/>
              <a:ext cx="571504" cy="285752"/>
            </a:xfrm>
            <a:prstGeom prst="straightConnector1">
              <a:avLst/>
            </a:prstGeom>
            <a:ln w="28575">
              <a:tailEnd type="arrow"/>
            </a:ln>
          </p:spPr>
          <p:style>
            <a:lnRef idx="1">
              <a:schemeClr val="dk1"/>
            </a:lnRef>
            <a:fillRef idx="0">
              <a:schemeClr val="dk1"/>
            </a:fillRef>
            <a:effectRef idx="0">
              <a:schemeClr val="dk1"/>
            </a:effectRef>
            <a:fontRef idx="minor">
              <a:schemeClr val="tx1"/>
            </a:fontRef>
          </p:style>
        </p:cxnSp>
        <p:cxnSp>
          <p:nvCxnSpPr>
            <p:cNvPr id="22" name="直線矢印コネクタ 21"/>
            <p:cNvCxnSpPr>
              <a:stCxn id="16" idx="1"/>
            </p:cNvCxnSpPr>
            <p:nvPr/>
          </p:nvCxnSpPr>
          <p:spPr>
            <a:xfrm rot="10800000" flipV="1">
              <a:off x="6500826" y="5328178"/>
              <a:ext cx="642942" cy="2964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a:normAutofit/>
          </a:bodyPr>
          <a:lstStyle/>
          <a:p>
            <a:endParaRPr kumimoji="1" lang="ja-JP" altLang="en-US"/>
          </a:p>
        </p:txBody>
      </p:sp>
      <p:sp>
        <p:nvSpPr>
          <p:cNvPr id="9" name="コンテンツ プレースホルダ 8"/>
          <p:cNvSpPr>
            <a:spLocks noGrp="1"/>
          </p:cNvSpPr>
          <p:nvPr>
            <p:ph idx="1"/>
          </p:nvPr>
        </p:nvSpPr>
        <p:spPr/>
        <p:txBody>
          <a:bodyPr/>
          <a:lstStyle/>
          <a:p>
            <a:r>
              <a:rPr lang="ja-JP" altLang="en-US" dirty="0" smtClean="0">
                <a:solidFill>
                  <a:schemeClr val="tx1">
                    <a:lumMod val="75000"/>
                  </a:schemeClr>
                </a:solidFill>
              </a:rPr>
              <a:t>なぜ山形大学では偏極度が低いのか？</a:t>
            </a:r>
            <a:endParaRPr lang="en-US" altLang="ja-JP" dirty="0" smtClean="0">
              <a:solidFill>
                <a:schemeClr val="tx1">
                  <a:lumMod val="75000"/>
                </a:schemeClr>
              </a:solidFill>
            </a:endParaRPr>
          </a:p>
          <a:p>
            <a:pPr>
              <a:buNone/>
            </a:pPr>
            <a:endParaRPr kumimoji="1" lang="en-US" altLang="ja-JP" dirty="0" smtClean="0"/>
          </a:p>
          <a:p>
            <a:pPr marL="962406" lvl="1" indent="-514350">
              <a:buFont typeface="+mj-lt"/>
              <a:buAutoNum type="alphaUcParenR"/>
            </a:pPr>
            <a:r>
              <a:rPr kumimoji="1" lang="ja-JP" altLang="en-US" strike="sngStrike" dirty="0" smtClean="0">
                <a:solidFill>
                  <a:schemeClr val="tx1">
                    <a:lumMod val="75000"/>
                  </a:schemeClr>
                </a:solidFill>
              </a:rPr>
              <a:t>装置が不安定</a:t>
            </a:r>
            <a:r>
              <a:rPr kumimoji="1" lang="en-US" altLang="ja-JP" strike="sngStrike" dirty="0" smtClean="0">
                <a:solidFill>
                  <a:schemeClr val="tx1">
                    <a:lumMod val="75000"/>
                  </a:schemeClr>
                </a:solidFill>
              </a:rPr>
              <a:t>?</a:t>
            </a:r>
            <a:r>
              <a:rPr kumimoji="1" lang="ja-JP" altLang="en-US" strike="sngStrike" dirty="0" smtClean="0">
                <a:solidFill>
                  <a:schemeClr val="tx1">
                    <a:lumMod val="75000"/>
                  </a:schemeClr>
                </a:solidFill>
              </a:rPr>
              <a:t>　</a:t>
            </a:r>
            <a:endParaRPr kumimoji="1" lang="en-US" altLang="ja-JP" strike="sngStrike" dirty="0" smtClean="0">
              <a:solidFill>
                <a:schemeClr val="tx1">
                  <a:lumMod val="75000"/>
                </a:schemeClr>
              </a:solidFill>
            </a:endParaRPr>
          </a:p>
          <a:p>
            <a:pPr marL="1245870" lvl="2" indent="-514350">
              <a:buFont typeface="+mj-lt"/>
              <a:buAutoNum type="alphaUcParenR"/>
            </a:pPr>
            <a:r>
              <a:rPr kumimoji="1" lang="ja-JP" altLang="en-US" dirty="0" smtClean="0">
                <a:solidFill>
                  <a:schemeClr val="accent2"/>
                </a:solidFill>
              </a:rPr>
              <a:t>装置の問題ではない</a:t>
            </a:r>
            <a:endParaRPr kumimoji="1" lang="en-US" altLang="ja-JP" dirty="0" smtClean="0">
              <a:solidFill>
                <a:schemeClr val="accent2"/>
              </a:solidFill>
            </a:endParaRPr>
          </a:p>
          <a:p>
            <a:pPr marL="962406" lvl="1" indent="-514350">
              <a:buFont typeface="+mj-lt"/>
              <a:buAutoNum type="alphaUcParenR"/>
            </a:pPr>
            <a:r>
              <a:rPr lang="ja-JP" altLang="en-US" strike="sngStrike" dirty="0" smtClean="0">
                <a:solidFill>
                  <a:schemeClr val="tx1">
                    <a:lumMod val="75000"/>
                  </a:schemeClr>
                </a:solidFill>
              </a:rPr>
              <a:t>標的が</a:t>
            </a:r>
            <a:r>
              <a:rPr lang="en-US" altLang="ja-JP" strike="sngStrike" dirty="0" smtClean="0">
                <a:solidFill>
                  <a:schemeClr val="tx1">
                    <a:lumMod val="75000"/>
                  </a:schemeClr>
                </a:solidFill>
              </a:rPr>
              <a:t>EPM</a:t>
            </a:r>
            <a:r>
              <a:rPr lang="ja-JP" altLang="en-US" strike="sngStrike" dirty="0" smtClean="0">
                <a:solidFill>
                  <a:schemeClr val="tx1">
                    <a:lumMod val="75000"/>
                  </a:schemeClr>
                </a:solidFill>
              </a:rPr>
              <a:t>だからか</a:t>
            </a:r>
            <a:r>
              <a:rPr lang="en-US" altLang="ja-JP" strike="sngStrike" dirty="0" smtClean="0">
                <a:solidFill>
                  <a:schemeClr val="tx1">
                    <a:lumMod val="75000"/>
                  </a:schemeClr>
                </a:solidFill>
              </a:rPr>
              <a:t>?</a:t>
            </a:r>
            <a:r>
              <a:rPr lang="ja-JP" altLang="en-US" strike="sngStrike" dirty="0" smtClean="0">
                <a:solidFill>
                  <a:schemeClr val="tx1">
                    <a:lumMod val="75000"/>
                  </a:schemeClr>
                </a:solidFill>
              </a:rPr>
              <a:t>　</a:t>
            </a:r>
            <a:endParaRPr lang="en-US" altLang="ja-JP" strike="sngStrike" dirty="0" smtClean="0">
              <a:solidFill>
                <a:schemeClr val="tx1">
                  <a:lumMod val="75000"/>
                </a:schemeClr>
              </a:solidFill>
            </a:endParaRPr>
          </a:p>
          <a:p>
            <a:pPr marL="1245870" lvl="2" indent="-514350">
              <a:buFont typeface="+mj-lt"/>
              <a:buAutoNum type="alphaUcParenR" startAt="2"/>
            </a:pPr>
            <a:r>
              <a:rPr lang="ja-JP" altLang="en-US" dirty="0" smtClean="0">
                <a:solidFill>
                  <a:schemeClr val="accent2"/>
                </a:solidFill>
              </a:rPr>
              <a:t>例のある</a:t>
            </a:r>
            <a:r>
              <a:rPr lang="en-US" altLang="ja-JP" dirty="0" smtClean="0">
                <a:solidFill>
                  <a:schemeClr val="accent2"/>
                </a:solidFill>
              </a:rPr>
              <a:t>PE</a:t>
            </a:r>
            <a:r>
              <a:rPr lang="ja-JP" altLang="en-US" dirty="0" smtClean="0">
                <a:solidFill>
                  <a:schemeClr val="accent2"/>
                </a:solidFill>
              </a:rPr>
              <a:t>でも偏極度が引くい</a:t>
            </a:r>
            <a:endParaRPr lang="en-US" altLang="ja-JP" dirty="0" smtClean="0">
              <a:solidFill>
                <a:schemeClr val="accent2"/>
              </a:solidFill>
            </a:endParaRPr>
          </a:p>
          <a:p>
            <a:pPr marL="962406" lvl="1" indent="-514350">
              <a:buFont typeface="+mj-lt"/>
              <a:buAutoNum type="alphaUcParenR"/>
            </a:pPr>
            <a:r>
              <a:rPr lang="ja-JP" altLang="en-US" dirty="0" smtClean="0"/>
              <a:t>不対電子の濃度と均一度が適切か</a:t>
            </a:r>
            <a:r>
              <a:rPr lang="en-US" altLang="ja-JP" dirty="0" smtClean="0"/>
              <a:t>?</a:t>
            </a:r>
          </a:p>
          <a:p>
            <a:pPr marL="962406" lvl="1" indent="-514350">
              <a:buFont typeface="+mj-lt"/>
              <a:buAutoNum type="alphaUcParenR"/>
            </a:pPr>
            <a:endParaRPr lang="en-US" altLang="ja-JP" dirty="0" smtClean="0"/>
          </a:p>
          <a:p>
            <a:pPr marL="962406" lvl="1" indent="-514350">
              <a:buFont typeface="+mj-lt"/>
              <a:buAutoNum type="alphaUcParenR"/>
            </a:pPr>
            <a:endParaRPr kumimoji="1" lang="en-US" altLang="ja-JP" dirty="0" smtClean="0"/>
          </a:p>
          <a:p>
            <a:pPr lvl="1"/>
            <a:endParaRPr kumimoji="1" lang="en-US" altLang="ja-JP"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不対電子数</a:t>
            </a:r>
            <a:r>
              <a:rPr lang="ja-JP" altLang="en-US" dirty="0" smtClean="0"/>
              <a:t>の測定</a:t>
            </a:r>
            <a:endParaRPr kumimoji="1" lang="ja-JP" altLang="en-US" dirty="0"/>
          </a:p>
        </p:txBody>
      </p:sp>
      <p:sp>
        <p:nvSpPr>
          <p:cNvPr id="3" name="コンテンツ プレースホルダ 2"/>
          <p:cNvSpPr>
            <a:spLocks noGrp="1"/>
          </p:cNvSpPr>
          <p:nvPr>
            <p:ph idx="1"/>
          </p:nvPr>
        </p:nvSpPr>
        <p:spPr/>
        <p:txBody>
          <a:bodyPr/>
          <a:lstStyle/>
          <a:p>
            <a:r>
              <a:rPr lang="ja-JP" altLang="en-US" sz="3200" dirty="0" smtClean="0"/>
              <a:t>不対電子数を</a:t>
            </a:r>
            <a:r>
              <a:rPr lang="en-US" altLang="ja-JP" sz="3200" dirty="0" smtClean="0"/>
              <a:t>ESR</a:t>
            </a:r>
            <a:r>
              <a:rPr lang="ja-JP" altLang="en-US" sz="3200" dirty="0" smtClean="0"/>
              <a:t>で測定</a:t>
            </a:r>
            <a:endParaRPr lang="en-US" altLang="ja-JP" sz="3200" dirty="0" smtClean="0"/>
          </a:p>
          <a:p>
            <a:pPr lvl="1"/>
            <a:r>
              <a:rPr lang="ja-JP" altLang="en-US" dirty="0" smtClean="0"/>
              <a:t>不対電子数は</a:t>
            </a:r>
            <a:r>
              <a:rPr lang="en-US" altLang="ja-JP" dirty="0" smtClean="0"/>
              <a:t>ESR</a:t>
            </a:r>
            <a:r>
              <a:rPr lang="ja-JP" altLang="en-US" dirty="0" smtClean="0"/>
              <a:t>信号強度に比例</a:t>
            </a:r>
            <a:endParaRPr lang="en-US" altLang="ja-JP" dirty="0" smtClean="0"/>
          </a:p>
          <a:p>
            <a:pPr lvl="1"/>
            <a:r>
              <a:rPr lang="en-US" altLang="ja-JP" dirty="0" smtClean="0"/>
              <a:t>ESR</a:t>
            </a:r>
            <a:r>
              <a:rPr lang="ja-JP" altLang="en-US" dirty="0" smtClean="0"/>
              <a:t>較正方法</a:t>
            </a:r>
            <a:endParaRPr lang="en-US" altLang="ja-JP" dirty="0" smtClean="0"/>
          </a:p>
          <a:p>
            <a:pPr lvl="2"/>
            <a:r>
              <a:rPr lang="ja-JP" altLang="en-US" dirty="0" smtClean="0"/>
              <a:t>既知の量の</a:t>
            </a:r>
            <a:r>
              <a:rPr lang="en-US" altLang="ja-JP" dirty="0" smtClean="0"/>
              <a:t>TEMPO</a:t>
            </a:r>
            <a:r>
              <a:rPr lang="ja-JP" altLang="en-US" dirty="0" smtClean="0"/>
              <a:t>を溶剤に溶かし　　　　</a:t>
            </a:r>
            <a:r>
              <a:rPr lang="en-US" altLang="ja-JP" dirty="0" smtClean="0"/>
              <a:t>ESR</a:t>
            </a:r>
            <a:r>
              <a:rPr lang="ja-JP" altLang="en-US" dirty="0" smtClean="0"/>
              <a:t>強度を計測</a:t>
            </a:r>
            <a:endParaRPr lang="en-US" altLang="ja-JP" dirty="0" smtClean="0"/>
          </a:p>
          <a:p>
            <a:pPr lvl="1">
              <a:buNone/>
            </a:pPr>
            <a:endParaRPr kumimoji="1" lang="ja-JP" altLang="en-US" dirty="0"/>
          </a:p>
        </p:txBody>
      </p:sp>
      <p:sp>
        <p:nvSpPr>
          <p:cNvPr id="6" name="テキスト ボックス 5"/>
          <p:cNvSpPr txBox="1"/>
          <p:nvPr/>
        </p:nvSpPr>
        <p:spPr>
          <a:xfrm>
            <a:off x="285720" y="4143380"/>
            <a:ext cx="5304657" cy="461665"/>
          </a:xfrm>
          <a:prstGeom prst="rect">
            <a:avLst/>
          </a:prstGeom>
          <a:noFill/>
          <a:ln>
            <a:solidFill>
              <a:srgbClr val="0070C0"/>
            </a:solidFill>
          </a:ln>
        </p:spPr>
        <p:txBody>
          <a:bodyPr wrap="none" rtlCol="0">
            <a:spAutoFit/>
          </a:bodyPr>
          <a:lstStyle/>
          <a:p>
            <a:r>
              <a:rPr lang="ja-JP" altLang="en-US" sz="2400" dirty="0" smtClean="0"/>
              <a:t>今まで　使用溶剤</a:t>
            </a:r>
            <a:r>
              <a:rPr lang="en-US" altLang="ja-JP" sz="2400" dirty="0" smtClean="0"/>
              <a:t>: pentane</a:t>
            </a:r>
            <a:r>
              <a:rPr lang="en-US" altLang="ja-JP" dirty="0" smtClean="0"/>
              <a:t>(</a:t>
            </a:r>
            <a:r>
              <a:rPr lang="ja-JP" altLang="en-US" dirty="0" smtClean="0"/>
              <a:t>誘電率</a:t>
            </a:r>
            <a:r>
              <a:rPr lang="en-US" altLang="ja-JP" dirty="0" smtClean="0"/>
              <a:t>~17)</a:t>
            </a:r>
            <a:endParaRPr kumimoji="1" lang="ja-JP" altLang="en-US" sz="2400" dirty="0"/>
          </a:p>
        </p:txBody>
      </p:sp>
      <p:sp>
        <p:nvSpPr>
          <p:cNvPr id="7" name="テキスト ボックス 6"/>
          <p:cNvSpPr txBox="1"/>
          <p:nvPr/>
        </p:nvSpPr>
        <p:spPr>
          <a:xfrm>
            <a:off x="1857356" y="4857760"/>
            <a:ext cx="6288901" cy="954107"/>
          </a:xfrm>
          <a:prstGeom prst="rect">
            <a:avLst/>
          </a:prstGeom>
          <a:noFill/>
          <a:ln>
            <a:solidFill>
              <a:srgbClr val="FF0000"/>
            </a:solidFill>
          </a:ln>
        </p:spPr>
        <p:txBody>
          <a:bodyPr wrap="none" rtlCol="0">
            <a:spAutoFit/>
          </a:bodyPr>
          <a:lstStyle/>
          <a:p>
            <a:r>
              <a:rPr lang="ja-JP" altLang="en-US" sz="2800" dirty="0" smtClean="0">
                <a:latin typeface="メイリオ" pitchFamily="50" charset="-128"/>
                <a:ea typeface="メイリオ" pitchFamily="50" charset="-128"/>
              </a:rPr>
              <a:t>誘電率の高い溶剤だと誘電損失がおき</a:t>
            </a:r>
            <a:endParaRPr lang="en-US" altLang="ja-JP" sz="2800" dirty="0" smtClean="0">
              <a:latin typeface="メイリオ" pitchFamily="50" charset="-128"/>
              <a:ea typeface="メイリオ" pitchFamily="50" charset="-128"/>
            </a:endParaRPr>
          </a:p>
          <a:p>
            <a:r>
              <a:rPr lang="en-US" altLang="ja-JP" sz="2800" dirty="0" smtClean="0">
                <a:latin typeface="メイリオ" pitchFamily="50" charset="-128"/>
                <a:ea typeface="メイリオ" pitchFamily="50" charset="-128"/>
              </a:rPr>
              <a:t>		</a:t>
            </a:r>
            <a:r>
              <a:rPr lang="ja-JP" altLang="en-US" sz="2800" dirty="0" smtClean="0">
                <a:latin typeface="メイリオ" pitchFamily="50" charset="-128"/>
                <a:ea typeface="メイリオ" pitchFamily="50" charset="-128"/>
              </a:rPr>
              <a:t>適切な</a:t>
            </a:r>
            <a:r>
              <a:rPr lang="en-US" altLang="ja-JP" sz="2800" dirty="0" smtClean="0">
                <a:latin typeface="メイリオ" pitchFamily="50" charset="-128"/>
                <a:ea typeface="メイリオ" pitchFamily="50" charset="-128"/>
              </a:rPr>
              <a:t>ESR</a:t>
            </a:r>
            <a:r>
              <a:rPr lang="ja-JP" altLang="en-US" sz="2800" dirty="0" smtClean="0">
                <a:latin typeface="メイリオ" pitchFamily="50" charset="-128"/>
                <a:ea typeface="メイリオ" pitchFamily="50" charset="-128"/>
              </a:rPr>
              <a:t>信号が見れない</a:t>
            </a:r>
            <a:endParaRPr kumimoji="1" lang="en-US" altLang="ja-JP" sz="2800" dirty="0" smtClean="0">
              <a:latin typeface="メイリオ" pitchFamily="50" charset="-128"/>
              <a:ea typeface="メイリオ" pitchFamily="50" charset="-128"/>
            </a:endParaRPr>
          </a:p>
        </p:txBody>
      </p:sp>
      <p:grpSp>
        <p:nvGrpSpPr>
          <p:cNvPr id="40" name="グループ化 39"/>
          <p:cNvGrpSpPr/>
          <p:nvPr/>
        </p:nvGrpSpPr>
        <p:grpSpPr>
          <a:xfrm>
            <a:off x="6643702" y="1357298"/>
            <a:ext cx="2500298" cy="2571768"/>
            <a:chOff x="6643702" y="1357298"/>
            <a:chExt cx="2500298" cy="2571768"/>
          </a:xfrm>
        </p:grpSpPr>
        <p:sp>
          <p:nvSpPr>
            <p:cNvPr id="38" name="角丸四角形 37"/>
            <p:cNvSpPr/>
            <p:nvPr/>
          </p:nvSpPr>
          <p:spPr>
            <a:xfrm>
              <a:off x="6643702" y="1357298"/>
              <a:ext cx="2500298" cy="2571768"/>
            </a:xfrm>
            <a:prstGeom prst="round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9" name="Group 6"/>
            <p:cNvGrpSpPr>
              <a:grpSpLocks/>
            </p:cNvGrpSpPr>
            <p:nvPr/>
          </p:nvGrpSpPr>
          <p:grpSpPr bwMode="auto">
            <a:xfrm>
              <a:off x="6643702" y="1428736"/>
              <a:ext cx="2500298" cy="1979612"/>
              <a:chOff x="1156" y="2795"/>
              <a:chExt cx="1411" cy="1247"/>
            </a:xfrm>
          </p:grpSpPr>
          <p:sp>
            <p:nvSpPr>
              <p:cNvPr id="10" name="Line 7"/>
              <p:cNvSpPr>
                <a:spLocks noChangeShapeType="1"/>
              </p:cNvSpPr>
              <p:nvPr/>
            </p:nvSpPr>
            <p:spPr bwMode="auto">
              <a:xfrm>
                <a:off x="1700" y="2896"/>
                <a:ext cx="454" cy="318"/>
              </a:xfrm>
              <a:prstGeom prst="line">
                <a:avLst/>
              </a:prstGeom>
              <a:noFill/>
              <a:ln w="9360">
                <a:solidFill>
                  <a:srgbClr val="010199"/>
                </a:solidFill>
                <a:miter lim="800000"/>
                <a:headEnd/>
                <a:tailEnd/>
              </a:ln>
            </p:spPr>
            <p:txBody>
              <a:bodyPr/>
              <a:lstStyle/>
              <a:p>
                <a:endParaRPr lang="ja-JP" altLang="en-US"/>
              </a:p>
            </p:txBody>
          </p:sp>
          <p:sp>
            <p:nvSpPr>
              <p:cNvPr id="11" name="Line 8"/>
              <p:cNvSpPr>
                <a:spLocks noChangeShapeType="1"/>
              </p:cNvSpPr>
              <p:nvPr/>
            </p:nvSpPr>
            <p:spPr bwMode="auto">
              <a:xfrm flipH="1">
                <a:off x="1562" y="2896"/>
                <a:ext cx="458" cy="318"/>
              </a:xfrm>
              <a:prstGeom prst="line">
                <a:avLst/>
              </a:prstGeom>
              <a:noFill/>
              <a:ln w="9360">
                <a:solidFill>
                  <a:srgbClr val="010199"/>
                </a:solidFill>
                <a:miter lim="800000"/>
                <a:headEnd/>
                <a:tailEnd/>
              </a:ln>
            </p:spPr>
            <p:txBody>
              <a:bodyPr/>
              <a:lstStyle/>
              <a:p>
                <a:endParaRPr lang="ja-JP" altLang="en-US"/>
              </a:p>
            </p:txBody>
          </p:sp>
          <p:sp>
            <p:nvSpPr>
              <p:cNvPr id="12" name="Line 9"/>
              <p:cNvSpPr>
                <a:spLocks noChangeShapeType="1"/>
              </p:cNvSpPr>
              <p:nvPr/>
            </p:nvSpPr>
            <p:spPr bwMode="auto">
              <a:xfrm>
                <a:off x="2154" y="3214"/>
                <a:ext cx="1" cy="300"/>
              </a:xfrm>
              <a:prstGeom prst="line">
                <a:avLst/>
              </a:prstGeom>
              <a:noFill/>
              <a:ln w="9360">
                <a:solidFill>
                  <a:srgbClr val="010199"/>
                </a:solidFill>
                <a:miter lim="800000"/>
                <a:headEnd/>
                <a:tailEnd/>
              </a:ln>
            </p:spPr>
            <p:txBody>
              <a:bodyPr/>
              <a:lstStyle/>
              <a:p>
                <a:endParaRPr lang="ja-JP" altLang="en-US"/>
              </a:p>
            </p:txBody>
          </p:sp>
          <p:sp>
            <p:nvSpPr>
              <p:cNvPr id="13" name="Line 10"/>
              <p:cNvSpPr>
                <a:spLocks noChangeShapeType="1"/>
              </p:cNvSpPr>
              <p:nvPr/>
            </p:nvSpPr>
            <p:spPr bwMode="auto">
              <a:xfrm>
                <a:off x="1564" y="3214"/>
                <a:ext cx="1" cy="300"/>
              </a:xfrm>
              <a:prstGeom prst="line">
                <a:avLst/>
              </a:prstGeom>
              <a:noFill/>
              <a:ln w="9360">
                <a:solidFill>
                  <a:srgbClr val="010199"/>
                </a:solidFill>
                <a:miter lim="800000"/>
                <a:headEnd/>
                <a:tailEnd/>
              </a:ln>
            </p:spPr>
            <p:txBody>
              <a:bodyPr/>
              <a:lstStyle/>
              <a:p>
                <a:endParaRPr lang="ja-JP" altLang="en-US"/>
              </a:p>
            </p:txBody>
          </p:sp>
          <p:sp>
            <p:nvSpPr>
              <p:cNvPr id="14" name="Line 11"/>
              <p:cNvSpPr>
                <a:spLocks noChangeShapeType="1"/>
              </p:cNvSpPr>
              <p:nvPr/>
            </p:nvSpPr>
            <p:spPr bwMode="auto">
              <a:xfrm flipV="1">
                <a:off x="1972" y="3529"/>
                <a:ext cx="182" cy="140"/>
              </a:xfrm>
              <a:prstGeom prst="line">
                <a:avLst/>
              </a:prstGeom>
              <a:noFill/>
              <a:ln w="9360">
                <a:solidFill>
                  <a:srgbClr val="010199"/>
                </a:solidFill>
                <a:miter lim="800000"/>
                <a:headEnd/>
                <a:tailEnd/>
              </a:ln>
            </p:spPr>
            <p:txBody>
              <a:bodyPr/>
              <a:lstStyle/>
              <a:p>
                <a:endParaRPr lang="ja-JP" altLang="en-US"/>
              </a:p>
            </p:txBody>
          </p:sp>
          <p:sp>
            <p:nvSpPr>
              <p:cNvPr id="15" name="Line 12"/>
              <p:cNvSpPr>
                <a:spLocks noChangeShapeType="1"/>
              </p:cNvSpPr>
              <p:nvPr/>
            </p:nvSpPr>
            <p:spPr bwMode="auto">
              <a:xfrm flipH="1" flipV="1">
                <a:off x="1562" y="3529"/>
                <a:ext cx="231" cy="140"/>
              </a:xfrm>
              <a:prstGeom prst="line">
                <a:avLst/>
              </a:prstGeom>
              <a:noFill/>
              <a:ln w="9360">
                <a:solidFill>
                  <a:srgbClr val="010199"/>
                </a:solidFill>
                <a:miter lim="800000"/>
                <a:headEnd/>
                <a:tailEnd/>
              </a:ln>
            </p:spPr>
            <p:txBody>
              <a:bodyPr/>
              <a:lstStyle/>
              <a:p>
                <a:endParaRPr lang="ja-JP" altLang="en-US"/>
              </a:p>
            </p:txBody>
          </p:sp>
          <p:sp>
            <p:nvSpPr>
              <p:cNvPr id="16" name="Line 13"/>
              <p:cNvSpPr>
                <a:spLocks noChangeShapeType="1"/>
              </p:cNvSpPr>
              <p:nvPr/>
            </p:nvSpPr>
            <p:spPr bwMode="auto">
              <a:xfrm flipV="1">
                <a:off x="2154" y="3121"/>
                <a:ext cx="136" cy="95"/>
              </a:xfrm>
              <a:prstGeom prst="line">
                <a:avLst/>
              </a:prstGeom>
              <a:noFill/>
              <a:ln w="9360">
                <a:solidFill>
                  <a:srgbClr val="010199"/>
                </a:solidFill>
                <a:miter lim="800000"/>
                <a:headEnd/>
                <a:tailEnd/>
              </a:ln>
            </p:spPr>
            <p:txBody>
              <a:bodyPr/>
              <a:lstStyle/>
              <a:p>
                <a:endParaRPr lang="ja-JP" altLang="en-US"/>
              </a:p>
            </p:txBody>
          </p:sp>
          <p:sp>
            <p:nvSpPr>
              <p:cNvPr id="17" name="Line 14"/>
              <p:cNvSpPr>
                <a:spLocks noChangeShapeType="1"/>
              </p:cNvSpPr>
              <p:nvPr/>
            </p:nvSpPr>
            <p:spPr bwMode="auto">
              <a:xfrm flipH="1" flipV="1">
                <a:off x="1426" y="3121"/>
                <a:ext cx="140" cy="95"/>
              </a:xfrm>
              <a:prstGeom prst="line">
                <a:avLst/>
              </a:prstGeom>
              <a:noFill/>
              <a:ln w="9360">
                <a:solidFill>
                  <a:srgbClr val="010199"/>
                </a:solidFill>
                <a:miter lim="800000"/>
                <a:headEnd/>
                <a:tailEnd/>
              </a:ln>
            </p:spPr>
            <p:txBody>
              <a:bodyPr/>
              <a:lstStyle/>
              <a:p>
                <a:endParaRPr lang="ja-JP" altLang="en-US"/>
              </a:p>
            </p:txBody>
          </p:sp>
          <p:sp>
            <p:nvSpPr>
              <p:cNvPr id="18" name="Line 15"/>
              <p:cNvSpPr>
                <a:spLocks noChangeShapeType="1"/>
              </p:cNvSpPr>
              <p:nvPr/>
            </p:nvSpPr>
            <p:spPr bwMode="auto">
              <a:xfrm flipH="1">
                <a:off x="1426" y="3213"/>
                <a:ext cx="140" cy="91"/>
              </a:xfrm>
              <a:prstGeom prst="line">
                <a:avLst/>
              </a:prstGeom>
              <a:noFill/>
              <a:ln w="9360">
                <a:solidFill>
                  <a:srgbClr val="010199"/>
                </a:solidFill>
                <a:miter lim="800000"/>
                <a:headEnd/>
                <a:tailEnd/>
              </a:ln>
            </p:spPr>
            <p:txBody>
              <a:bodyPr/>
              <a:lstStyle/>
              <a:p>
                <a:endParaRPr lang="ja-JP" altLang="en-US"/>
              </a:p>
            </p:txBody>
          </p:sp>
          <p:sp>
            <p:nvSpPr>
              <p:cNvPr id="19" name="Line 16"/>
              <p:cNvSpPr>
                <a:spLocks noChangeShapeType="1"/>
              </p:cNvSpPr>
              <p:nvPr/>
            </p:nvSpPr>
            <p:spPr bwMode="auto">
              <a:xfrm flipH="1" flipV="1">
                <a:off x="2152" y="3212"/>
                <a:ext cx="140" cy="95"/>
              </a:xfrm>
              <a:prstGeom prst="line">
                <a:avLst/>
              </a:prstGeom>
              <a:noFill/>
              <a:ln w="9360">
                <a:solidFill>
                  <a:srgbClr val="010199"/>
                </a:solidFill>
                <a:miter lim="800000"/>
                <a:headEnd/>
                <a:tailEnd/>
              </a:ln>
            </p:spPr>
            <p:txBody>
              <a:bodyPr/>
              <a:lstStyle/>
              <a:p>
                <a:endParaRPr lang="ja-JP" altLang="en-US"/>
              </a:p>
            </p:txBody>
          </p:sp>
          <p:sp>
            <p:nvSpPr>
              <p:cNvPr id="20" name="Line 17"/>
              <p:cNvSpPr>
                <a:spLocks noChangeShapeType="1"/>
              </p:cNvSpPr>
              <p:nvPr/>
            </p:nvSpPr>
            <p:spPr bwMode="auto">
              <a:xfrm flipV="1">
                <a:off x="2154" y="3438"/>
                <a:ext cx="136" cy="95"/>
              </a:xfrm>
              <a:prstGeom prst="line">
                <a:avLst/>
              </a:prstGeom>
              <a:noFill/>
              <a:ln w="9360">
                <a:solidFill>
                  <a:srgbClr val="010199"/>
                </a:solidFill>
                <a:miter lim="800000"/>
                <a:headEnd/>
                <a:tailEnd/>
              </a:ln>
            </p:spPr>
            <p:txBody>
              <a:bodyPr/>
              <a:lstStyle/>
              <a:p>
                <a:endParaRPr lang="ja-JP" altLang="en-US"/>
              </a:p>
            </p:txBody>
          </p:sp>
          <p:sp>
            <p:nvSpPr>
              <p:cNvPr id="21" name="Line 18"/>
              <p:cNvSpPr>
                <a:spLocks noChangeShapeType="1"/>
              </p:cNvSpPr>
              <p:nvPr/>
            </p:nvSpPr>
            <p:spPr bwMode="auto">
              <a:xfrm flipH="1" flipV="1">
                <a:off x="2152" y="3529"/>
                <a:ext cx="140" cy="95"/>
              </a:xfrm>
              <a:prstGeom prst="line">
                <a:avLst/>
              </a:prstGeom>
              <a:noFill/>
              <a:ln w="9360">
                <a:solidFill>
                  <a:srgbClr val="010199"/>
                </a:solidFill>
                <a:miter lim="800000"/>
                <a:headEnd/>
                <a:tailEnd/>
              </a:ln>
            </p:spPr>
            <p:txBody>
              <a:bodyPr/>
              <a:lstStyle/>
              <a:p>
                <a:endParaRPr lang="ja-JP" altLang="en-US"/>
              </a:p>
            </p:txBody>
          </p:sp>
          <p:sp>
            <p:nvSpPr>
              <p:cNvPr id="22" name="Line 19"/>
              <p:cNvSpPr>
                <a:spLocks noChangeShapeType="1"/>
              </p:cNvSpPr>
              <p:nvPr/>
            </p:nvSpPr>
            <p:spPr bwMode="auto">
              <a:xfrm flipH="1" flipV="1">
                <a:off x="1426" y="3439"/>
                <a:ext cx="140" cy="95"/>
              </a:xfrm>
              <a:prstGeom prst="line">
                <a:avLst/>
              </a:prstGeom>
              <a:noFill/>
              <a:ln w="9360">
                <a:solidFill>
                  <a:srgbClr val="010199"/>
                </a:solidFill>
                <a:miter lim="800000"/>
                <a:headEnd/>
                <a:tailEnd/>
              </a:ln>
            </p:spPr>
            <p:txBody>
              <a:bodyPr/>
              <a:lstStyle/>
              <a:p>
                <a:endParaRPr lang="ja-JP" altLang="en-US"/>
              </a:p>
            </p:txBody>
          </p:sp>
          <p:sp>
            <p:nvSpPr>
              <p:cNvPr id="23" name="Line 20"/>
              <p:cNvSpPr>
                <a:spLocks noChangeShapeType="1"/>
              </p:cNvSpPr>
              <p:nvPr/>
            </p:nvSpPr>
            <p:spPr bwMode="auto">
              <a:xfrm flipV="1">
                <a:off x="1428" y="3530"/>
                <a:ext cx="136" cy="95"/>
              </a:xfrm>
              <a:prstGeom prst="line">
                <a:avLst/>
              </a:prstGeom>
              <a:noFill/>
              <a:ln w="9360">
                <a:solidFill>
                  <a:srgbClr val="010199"/>
                </a:solidFill>
                <a:miter lim="800000"/>
                <a:headEnd/>
                <a:tailEnd/>
              </a:ln>
            </p:spPr>
            <p:txBody>
              <a:bodyPr/>
              <a:lstStyle/>
              <a:p>
                <a:endParaRPr lang="ja-JP" altLang="en-US"/>
              </a:p>
            </p:txBody>
          </p:sp>
          <p:sp>
            <p:nvSpPr>
              <p:cNvPr id="24" name="Line 21"/>
              <p:cNvSpPr>
                <a:spLocks noChangeShapeType="1"/>
              </p:cNvSpPr>
              <p:nvPr/>
            </p:nvSpPr>
            <p:spPr bwMode="auto">
              <a:xfrm>
                <a:off x="1881" y="3758"/>
                <a:ext cx="1" cy="136"/>
              </a:xfrm>
              <a:prstGeom prst="line">
                <a:avLst/>
              </a:prstGeom>
              <a:noFill/>
              <a:ln w="9360">
                <a:solidFill>
                  <a:srgbClr val="010199"/>
                </a:solidFill>
                <a:miter lim="800000"/>
                <a:headEnd/>
                <a:tailEnd/>
              </a:ln>
            </p:spPr>
            <p:txBody>
              <a:bodyPr/>
              <a:lstStyle/>
              <a:p>
                <a:endParaRPr lang="ja-JP" altLang="en-US"/>
              </a:p>
            </p:txBody>
          </p:sp>
          <p:sp>
            <p:nvSpPr>
              <p:cNvPr id="25" name="Text Box 22"/>
              <p:cNvSpPr txBox="1">
                <a:spLocks noChangeArrowheads="1"/>
              </p:cNvSpPr>
              <p:nvPr/>
            </p:nvSpPr>
            <p:spPr bwMode="auto">
              <a:xfrm>
                <a:off x="1973" y="2795"/>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dirty="0">
                    <a:solidFill>
                      <a:srgbClr val="010199"/>
                    </a:solidFill>
                    <a:latin typeface="Verdana" pitchFamily="34" charset="0"/>
                  </a:rPr>
                  <a:t>H</a:t>
                </a:r>
              </a:p>
            </p:txBody>
          </p:sp>
          <p:sp>
            <p:nvSpPr>
              <p:cNvPr id="26" name="Text Box 23"/>
              <p:cNvSpPr txBox="1">
                <a:spLocks noChangeArrowheads="1"/>
              </p:cNvSpPr>
              <p:nvPr/>
            </p:nvSpPr>
            <p:spPr bwMode="auto">
              <a:xfrm>
                <a:off x="1546" y="2795"/>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p>
            </p:txBody>
          </p:sp>
          <p:sp>
            <p:nvSpPr>
              <p:cNvPr id="27" name="Text Box 24"/>
              <p:cNvSpPr txBox="1">
                <a:spLocks noChangeArrowheads="1"/>
              </p:cNvSpPr>
              <p:nvPr/>
            </p:nvSpPr>
            <p:spPr bwMode="auto">
              <a:xfrm>
                <a:off x="2238" y="3350"/>
                <a:ext cx="324" cy="212"/>
              </a:xfrm>
              <a:prstGeom prst="rect">
                <a:avLst/>
              </a:prstGeom>
              <a:noFill/>
              <a:ln w="9525">
                <a:noFill/>
                <a:round/>
                <a:headEnd/>
                <a:tailEnd/>
              </a:ln>
            </p:spPr>
            <p:txBody>
              <a:bodyPr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dirty="0">
                    <a:solidFill>
                      <a:srgbClr val="010199"/>
                    </a:solidFill>
                    <a:latin typeface="Verdana" pitchFamily="34" charset="0"/>
                  </a:rPr>
                  <a:t>CH</a:t>
                </a:r>
                <a:r>
                  <a:rPr lang="en-GB" altLang="ja-JP" sz="1400" baseline="-25000" dirty="0">
                    <a:solidFill>
                      <a:srgbClr val="010199"/>
                    </a:solidFill>
                    <a:latin typeface="Verdana" pitchFamily="34" charset="0"/>
                  </a:rPr>
                  <a:t>3</a:t>
                </a:r>
              </a:p>
            </p:txBody>
          </p:sp>
          <p:sp>
            <p:nvSpPr>
              <p:cNvPr id="28" name="Text Box 25"/>
              <p:cNvSpPr txBox="1">
                <a:spLocks noChangeArrowheads="1"/>
              </p:cNvSpPr>
              <p:nvPr/>
            </p:nvSpPr>
            <p:spPr bwMode="auto">
              <a:xfrm>
                <a:off x="2244" y="3531"/>
                <a:ext cx="324" cy="212"/>
              </a:xfrm>
              <a:prstGeom prst="rect">
                <a:avLst/>
              </a:prstGeom>
              <a:noFill/>
              <a:ln w="9525">
                <a:noFill/>
                <a:round/>
                <a:headEnd/>
                <a:tailEnd/>
              </a:ln>
            </p:spPr>
            <p:txBody>
              <a:bodyPr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CH</a:t>
                </a:r>
                <a:r>
                  <a:rPr lang="en-GB" altLang="ja-JP" sz="1400" baseline="-25000">
                    <a:solidFill>
                      <a:srgbClr val="010199"/>
                    </a:solidFill>
                    <a:latin typeface="Verdana" pitchFamily="34" charset="0"/>
                  </a:rPr>
                  <a:t>3</a:t>
                </a:r>
              </a:p>
            </p:txBody>
          </p:sp>
          <p:sp>
            <p:nvSpPr>
              <p:cNvPr id="29" name="Text Box 26"/>
              <p:cNvSpPr txBox="1">
                <a:spLocks noChangeArrowheads="1"/>
              </p:cNvSpPr>
              <p:nvPr/>
            </p:nvSpPr>
            <p:spPr bwMode="auto">
              <a:xfrm>
                <a:off x="1156" y="3531"/>
                <a:ext cx="363" cy="212"/>
              </a:xfrm>
              <a:prstGeom prst="rect">
                <a:avLst/>
              </a:prstGeom>
              <a:noFill/>
              <a:ln w="9525">
                <a:noFill/>
                <a:round/>
                <a:headEnd/>
                <a:tailEnd/>
              </a:ln>
            </p:spPr>
            <p:txBody>
              <a:bodyPr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r>
                  <a:rPr lang="en-GB" altLang="ja-JP" sz="1400" baseline="-25000">
                    <a:solidFill>
                      <a:srgbClr val="010199"/>
                    </a:solidFill>
                    <a:latin typeface="Verdana" pitchFamily="34" charset="0"/>
                  </a:rPr>
                  <a:t>3</a:t>
                </a:r>
                <a:r>
                  <a:rPr lang="en-GB" altLang="ja-JP" sz="1400">
                    <a:solidFill>
                      <a:srgbClr val="010199"/>
                    </a:solidFill>
                    <a:latin typeface="Verdana" pitchFamily="34" charset="0"/>
                  </a:rPr>
                  <a:t>C</a:t>
                </a:r>
              </a:p>
            </p:txBody>
          </p:sp>
          <p:sp>
            <p:nvSpPr>
              <p:cNvPr id="30" name="Text Box 27"/>
              <p:cNvSpPr txBox="1">
                <a:spLocks noChangeArrowheads="1"/>
              </p:cNvSpPr>
              <p:nvPr/>
            </p:nvSpPr>
            <p:spPr bwMode="auto">
              <a:xfrm>
                <a:off x="1156" y="3350"/>
                <a:ext cx="363" cy="212"/>
              </a:xfrm>
              <a:prstGeom prst="rect">
                <a:avLst/>
              </a:prstGeom>
              <a:noFill/>
              <a:ln w="9525">
                <a:noFill/>
                <a:round/>
                <a:headEnd/>
                <a:tailEnd/>
              </a:ln>
            </p:spPr>
            <p:txBody>
              <a:bodyPr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r>
                  <a:rPr lang="en-GB" altLang="ja-JP" sz="1400" baseline="-25000">
                    <a:solidFill>
                      <a:srgbClr val="010199"/>
                    </a:solidFill>
                    <a:latin typeface="Verdana" pitchFamily="34" charset="0"/>
                  </a:rPr>
                  <a:t>3</a:t>
                </a:r>
                <a:r>
                  <a:rPr lang="en-GB" altLang="ja-JP" sz="1400">
                    <a:solidFill>
                      <a:srgbClr val="010199"/>
                    </a:solidFill>
                    <a:latin typeface="Verdana" pitchFamily="34" charset="0"/>
                  </a:rPr>
                  <a:t>C</a:t>
                </a:r>
              </a:p>
            </p:txBody>
          </p:sp>
          <p:sp>
            <p:nvSpPr>
              <p:cNvPr id="31" name="Text Box 28"/>
              <p:cNvSpPr txBox="1">
                <a:spLocks noChangeArrowheads="1"/>
              </p:cNvSpPr>
              <p:nvPr/>
            </p:nvSpPr>
            <p:spPr bwMode="auto">
              <a:xfrm>
                <a:off x="1274" y="3022"/>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p>
            </p:txBody>
          </p:sp>
          <p:sp>
            <p:nvSpPr>
              <p:cNvPr id="32" name="Text Box 29"/>
              <p:cNvSpPr txBox="1">
                <a:spLocks noChangeArrowheads="1"/>
              </p:cNvSpPr>
              <p:nvPr/>
            </p:nvSpPr>
            <p:spPr bwMode="auto">
              <a:xfrm>
                <a:off x="1274" y="3214"/>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p>
            </p:txBody>
          </p:sp>
          <p:sp>
            <p:nvSpPr>
              <p:cNvPr id="33" name="Text Box 30"/>
              <p:cNvSpPr txBox="1">
                <a:spLocks noChangeArrowheads="1"/>
              </p:cNvSpPr>
              <p:nvPr/>
            </p:nvSpPr>
            <p:spPr bwMode="auto">
              <a:xfrm>
                <a:off x="2245" y="3022"/>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p>
            </p:txBody>
          </p:sp>
          <p:sp>
            <p:nvSpPr>
              <p:cNvPr id="34" name="Text Box 31"/>
              <p:cNvSpPr txBox="1">
                <a:spLocks noChangeArrowheads="1"/>
              </p:cNvSpPr>
              <p:nvPr/>
            </p:nvSpPr>
            <p:spPr bwMode="auto">
              <a:xfrm>
                <a:off x="2245" y="3203"/>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H</a:t>
                </a:r>
              </a:p>
            </p:txBody>
          </p:sp>
          <p:sp>
            <p:nvSpPr>
              <p:cNvPr id="35" name="Text Box 32"/>
              <p:cNvSpPr txBox="1">
                <a:spLocks noChangeArrowheads="1"/>
              </p:cNvSpPr>
              <p:nvPr/>
            </p:nvSpPr>
            <p:spPr bwMode="auto">
              <a:xfrm>
                <a:off x="1773" y="3577"/>
                <a:ext cx="199"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N</a:t>
                </a:r>
              </a:p>
            </p:txBody>
          </p:sp>
          <p:sp>
            <p:nvSpPr>
              <p:cNvPr id="36" name="Text Box 33"/>
              <p:cNvSpPr txBox="1">
                <a:spLocks noChangeArrowheads="1"/>
              </p:cNvSpPr>
              <p:nvPr/>
            </p:nvSpPr>
            <p:spPr bwMode="auto">
              <a:xfrm>
                <a:off x="1792" y="3849"/>
                <a:ext cx="202" cy="194"/>
              </a:xfrm>
              <a:prstGeom prst="rect">
                <a:avLst/>
              </a:prstGeom>
              <a:noFill/>
              <a:ln w="9525">
                <a:noFill/>
                <a:round/>
                <a:headEnd/>
                <a:tailEnd/>
              </a:ln>
            </p:spPr>
            <p:txBody>
              <a:bodyPr wrap="none" lIns="90000" tIns="46800" rIns="90000" bIns="46800">
                <a:spAutoFit/>
              </a:bodyPr>
              <a:lstStyle/>
              <a:p>
                <a:pPr>
                  <a:lnSpc>
                    <a:spcPct val="100000"/>
                  </a:lnSpc>
                  <a:buClr>
                    <a:srgbClr val="010199"/>
                  </a:buClr>
                  <a:buFont typeface="Verdana"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ja-JP" sz="1400">
                    <a:solidFill>
                      <a:srgbClr val="010199"/>
                    </a:solidFill>
                    <a:latin typeface="Verdana" pitchFamily="34" charset="0"/>
                  </a:rPr>
                  <a:t>O</a:t>
                </a:r>
              </a:p>
            </p:txBody>
          </p:sp>
          <p:sp>
            <p:nvSpPr>
              <p:cNvPr id="37" name="Oval 34"/>
              <p:cNvSpPr>
                <a:spLocks noChangeArrowheads="1"/>
              </p:cNvSpPr>
              <p:nvPr/>
            </p:nvSpPr>
            <p:spPr bwMode="auto">
              <a:xfrm>
                <a:off x="1927" y="3803"/>
                <a:ext cx="45" cy="45"/>
              </a:xfrm>
              <a:prstGeom prst="ellipse">
                <a:avLst/>
              </a:prstGeom>
              <a:solidFill>
                <a:srgbClr val="FFC000"/>
              </a:solidFill>
              <a:ln w="9360">
                <a:solidFill>
                  <a:srgbClr val="FFFFFF"/>
                </a:solidFill>
                <a:miter lim="800000"/>
                <a:headEnd/>
                <a:tailEnd/>
              </a:ln>
            </p:spPr>
            <p:txBody>
              <a:bodyPr wrap="none" anchor="ctr"/>
              <a:lstStyle/>
              <a:p>
                <a:endParaRPr lang="ja-JP" altLang="en-US"/>
              </a:p>
            </p:txBody>
          </p:sp>
        </p:grpSp>
        <p:sp>
          <p:nvSpPr>
            <p:cNvPr id="39" name="テキスト ボックス 38"/>
            <p:cNvSpPr txBox="1"/>
            <p:nvPr/>
          </p:nvSpPr>
          <p:spPr>
            <a:xfrm>
              <a:off x="7391150" y="3429000"/>
              <a:ext cx="1005403" cy="369332"/>
            </a:xfrm>
            <a:prstGeom prst="rect">
              <a:avLst/>
            </a:prstGeom>
            <a:noFill/>
          </p:spPr>
          <p:txBody>
            <a:bodyPr wrap="none" rtlCol="0">
              <a:spAutoFit/>
            </a:bodyPr>
            <a:lstStyle/>
            <a:p>
              <a:r>
                <a:rPr kumimoji="1" lang="en-US" altLang="ja-JP" dirty="0" smtClean="0">
                  <a:solidFill>
                    <a:schemeClr val="bg1"/>
                  </a:solidFill>
                </a:rPr>
                <a:t>TEMPO</a:t>
              </a:r>
              <a:endParaRPr kumimoji="1" lang="ja-JP" altLang="en-US" dirty="0">
                <a:solidFill>
                  <a:schemeClr val="bg1"/>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 descr="C:\Users\HIDE\Desktop\youzai.eps"/>
          <p:cNvPicPr>
            <a:picLocks noChangeAspect="1" noChangeArrowheads="1"/>
          </p:cNvPicPr>
          <p:nvPr/>
        </p:nvPicPr>
        <p:blipFill>
          <a:blip r:embed="rId3"/>
          <a:srcRect/>
          <a:stretch>
            <a:fillRect/>
          </a:stretch>
        </p:blipFill>
        <p:spPr bwMode="auto">
          <a:xfrm>
            <a:off x="285720" y="1214422"/>
            <a:ext cx="5400676" cy="5400675"/>
          </a:xfrm>
          <a:prstGeom prst="rect">
            <a:avLst/>
          </a:prstGeom>
          <a:solidFill>
            <a:schemeClr val="tx1">
              <a:lumMod val="95000"/>
            </a:schemeClr>
          </a:solidFill>
        </p:spPr>
      </p:pic>
      <p:sp>
        <p:nvSpPr>
          <p:cNvPr id="2" name="タイトル 1"/>
          <p:cNvSpPr>
            <a:spLocks noGrp="1"/>
          </p:cNvSpPr>
          <p:nvPr>
            <p:ph type="title"/>
          </p:nvPr>
        </p:nvSpPr>
        <p:spPr>
          <a:xfrm>
            <a:off x="407179" y="274638"/>
            <a:ext cx="8329642" cy="1143000"/>
          </a:xfrm>
        </p:spPr>
        <p:txBody>
          <a:bodyPr>
            <a:normAutofit/>
          </a:bodyPr>
          <a:lstStyle/>
          <a:p>
            <a:pPr algn="ctr"/>
            <a:r>
              <a:rPr lang="ja-JP" altLang="en-US" dirty="0" smtClean="0"/>
              <a:t>溶剤の</a:t>
            </a:r>
            <a:r>
              <a:rPr kumimoji="1" lang="en-US" altLang="ja-JP" dirty="0" smtClean="0"/>
              <a:t>ESR</a:t>
            </a:r>
            <a:r>
              <a:rPr kumimoji="1" lang="ja-JP" altLang="en-US" dirty="0" smtClean="0"/>
              <a:t>誘電損失比較</a:t>
            </a:r>
            <a:endParaRPr kumimoji="1" lang="ja-JP" altLang="en-US" dirty="0"/>
          </a:p>
        </p:txBody>
      </p:sp>
      <p:sp useBgFill="1">
        <p:nvSpPr>
          <p:cNvPr id="6" name="テキスト ボックス 5"/>
          <p:cNvSpPr txBox="1"/>
          <p:nvPr/>
        </p:nvSpPr>
        <p:spPr>
          <a:xfrm>
            <a:off x="4071934" y="5429264"/>
            <a:ext cx="4103880" cy="523220"/>
          </a:xfrm>
          <a:prstGeom prst="rect">
            <a:avLst/>
          </a:prstGeom>
          <a:ln w="38100">
            <a:solidFill>
              <a:srgbClr val="CB53C5"/>
            </a:solidFill>
          </a:ln>
        </p:spPr>
        <p:style>
          <a:lnRef idx="0">
            <a:scrgbClr r="0" g="0" b="0"/>
          </a:lnRef>
          <a:fillRef idx="1001">
            <a:schemeClr val="dk2"/>
          </a:fillRef>
          <a:effectRef idx="0">
            <a:scrgbClr r="0" g="0" b="0"/>
          </a:effectRef>
          <a:fontRef idx="major"/>
        </p:style>
        <p:txBody>
          <a:bodyPr wrap="none" rtlCol="0">
            <a:spAutoFit/>
          </a:bodyPr>
          <a:lstStyle/>
          <a:p>
            <a:r>
              <a:rPr lang="en-US" altLang="ja-JP" sz="2800" dirty="0" smtClean="0"/>
              <a:t>b</a:t>
            </a:r>
            <a:r>
              <a:rPr kumimoji="1" lang="en-US" altLang="ja-JP" sz="2800" dirty="0" smtClean="0"/>
              <a:t>enzene</a:t>
            </a:r>
            <a:r>
              <a:rPr kumimoji="1" lang="ja-JP" altLang="en-US" sz="2800" dirty="0" smtClean="0"/>
              <a:t>一番損失</a:t>
            </a:r>
            <a:r>
              <a:rPr lang="ja-JP" altLang="en-US" sz="2800" dirty="0" smtClean="0"/>
              <a:t>少ない</a:t>
            </a:r>
            <a:endParaRPr kumimoji="1" lang="ja-JP" altLang="en-US" sz="2800" dirty="0"/>
          </a:p>
        </p:txBody>
      </p:sp>
      <p:sp>
        <p:nvSpPr>
          <p:cNvPr id="10" name="テキスト ボックス 9"/>
          <p:cNvSpPr txBox="1"/>
          <p:nvPr/>
        </p:nvSpPr>
        <p:spPr>
          <a:xfrm>
            <a:off x="1785918" y="1357298"/>
            <a:ext cx="2974597" cy="369332"/>
          </a:xfrm>
          <a:prstGeom prst="rect">
            <a:avLst/>
          </a:prstGeom>
          <a:noFill/>
        </p:spPr>
        <p:txBody>
          <a:bodyPr wrap="none" rtlCol="0">
            <a:spAutoFit/>
          </a:bodyPr>
          <a:lstStyle/>
          <a:p>
            <a:r>
              <a:rPr kumimoji="1" lang="en-US" altLang="ja-JP" dirty="0" smtClean="0">
                <a:solidFill>
                  <a:schemeClr val="bg1"/>
                </a:solidFill>
                <a:latin typeface="メイリオ" pitchFamily="50" charset="-128"/>
                <a:ea typeface="メイリオ" pitchFamily="50" charset="-128"/>
              </a:rPr>
              <a:t>ESR cavity </a:t>
            </a:r>
            <a:r>
              <a:rPr kumimoji="1" lang="ja-JP" altLang="en-US" dirty="0" smtClean="0">
                <a:solidFill>
                  <a:schemeClr val="bg1"/>
                </a:solidFill>
                <a:latin typeface="メイリオ" pitchFamily="50" charset="-128"/>
                <a:ea typeface="メイリオ" pitchFamily="50" charset="-128"/>
              </a:rPr>
              <a:t>中の</a:t>
            </a:r>
            <a:r>
              <a:rPr kumimoji="1" lang="en-US" altLang="ja-JP" dirty="0" smtClean="0">
                <a:solidFill>
                  <a:schemeClr val="bg1"/>
                </a:solidFill>
                <a:latin typeface="メイリオ" pitchFamily="50" charset="-128"/>
                <a:ea typeface="メイリオ" pitchFamily="50" charset="-128"/>
              </a:rPr>
              <a:t>Mn</a:t>
            </a:r>
            <a:r>
              <a:rPr kumimoji="1" lang="en-US" altLang="ja-JP" baseline="30000" dirty="0" smtClean="0">
                <a:solidFill>
                  <a:schemeClr val="bg1"/>
                </a:solidFill>
                <a:latin typeface="メイリオ" pitchFamily="50" charset="-128"/>
                <a:ea typeface="メイリオ" pitchFamily="50" charset="-128"/>
              </a:rPr>
              <a:t>2+</a:t>
            </a:r>
            <a:r>
              <a:rPr lang="ja-JP" altLang="en-US" baseline="30000" dirty="0" smtClean="0">
                <a:solidFill>
                  <a:schemeClr val="bg1"/>
                </a:solidFill>
                <a:latin typeface="メイリオ" pitchFamily="50" charset="-128"/>
                <a:ea typeface="メイリオ" pitchFamily="50" charset="-128"/>
              </a:rPr>
              <a:t> </a:t>
            </a:r>
            <a:r>
              <a:rPr lang="ja-JP" altLang="en-US" dirty="0" smtClean="0">
                <a:solidFill>
                  <a:schemeClr val="bg1"/>
                </a:solidFill>
                <a:latin typeface="メイリオ" pitchFamily="50" charset="-128"/>
                <a:ea typeface="メイリオ" pitchFamily="50" charset="-128"/>
              </a:rPr>
              <a:t>信号</a:t>
            </a:r>
            <a:endParaRPr kumimoji="1" lang="ja-JP" altLang="en-US" dirty="0">
              <a:solidFill>
                <a:schemeClr val="bg1"/>
              </a:solidFill>
              <a:latin typeface="メイリオ" pitchFamily="50" charset="-128"/>
              <a:ea typeface="メイリオ" pitchFamily="50" charset="-128"/>
            </a:endParaRPr>
          </a:p>
        </p:txBody>
      </p:sp>
      <p:sp>
        <p:nvSpPr>
          <p:cNvPr id="12" name="テキスト ボックス 11"/>
          <p:cNvSpPr txBox="1"/>
          <p:nvPr/>
        </p:nvSpPr>
        <p:spPr>
          <a:xfrm>
            <a:off x="1571604" y="1857364"/>
            <a:ext cx="1338828" cy="369332"/>
          </a:xfrm>
          <a:prstGeom prst="rect">
            <a:avLst/>
          </a:prstGeom>
          <a:noFill/>
        </p:spPr>
        <p:txBody>
          <a:bodyPr wrap="none" rtlCol="0">
            <a:spAutoFit/>
          </a:bodyPr>
          <a:lstStyle/>
          <a:p>
            <a:r>
              <a:rPr lang="ja-JP" altLang="en-US" dirty="0" smtClean="0">
                <a:solidFill>
                  <a:schemeClr val="bg1"/>
                </a:solidFill>
              </a:rPr>
              <a:t>試料管のみ</a:t>
            </a:r>
            <a:endParaRPr kumimoji="1" lang="ja-JP" altLang="en-US" dirty="0">
              <a:solidFill>
                <a:schemeClr val="bg1"/>
              </a:solidFill>
            </a:endParaRPr>
          </a:p>
        </p:txBody>
      </p:sp>
      <p:sp>
        <p:nvSpPr>
          <p:cNvPr id="13" name="テキスト ボックス 12"/>
          <p:cNvSpPr txBox="1"/>
          <p:nvPr/>
        </p:nvSpPr>
        <p:spPr>
          <a:xfrm>
            <a:off x="3500430" y="2071678"/>
            <a:ext cx="1069524" cy="369332"/>
          </a:xfrm>
          <a:prstGeom prst="rect">
            <a:avLst/>
          </a:prstGeom>
          <a:noFill/>
        </p:spPr>
        <p:txBody>
          <a:bodyPr wrap="none" rtlCol="0">
            <a:spAutoFit/>
          </a:bodyPr>
          <a:lstStyle/>
          <a:p>
            <a:r>
              <a:rPr kumimoji="1" lang="en-US" altLang="ja-JP" dirty="0" smtClean="0">
                <a:solidFill>
                  <a:schemeClr val="bg1"/>
                </a:solidFill>
              </a:rPr>
              <a:t>benzene</a:t>
            </a:r>
            <a:endParaRPr kumimoji="1" lang="ja-JP" altLang="en-US" dirty="0">
              <a:solidFill>
                <a:schemeClr val="bg1"/>
              </a:solidFill>
            </a:endParaRPr>
          </a:p>
        </p:txBody>
      </p:sp>
      <p:sp>
        <p:nvSpPr>
          <p:cNvPr id="14" name="テキスト ボックス 13"/>
          <p:cNvSpPr txBox="1"/>
          <p:nvPr/>
        </p:nvSpPr>
        <p:spPr>
          <a:xfrm>
            <a:off x="4071934" y="2786058"/>
            <a:ext cx="1018227" cy="369332"/>
          </a:xfrm>
          <a:prstGeom prst="rect">
            <a:avLst/>
          </a:prstGeom>
          <a:noFill/>
        </p:spPr>
        <p:txBody>
          <a:bodyPr wrap="none" rtlCol="0">
            <a:spAutoFit/>
          </a:bodyPr>
          <a:lstStyle/>
          <a:p>
            <a:r>
              <a:rPr kumimoji="1" lang="en-US" altLang="ja-JP" dirty="0" smtClean="0">
                <a:solidFill>
                  <a:schemeClr val="bg1"/>
                </a:solidFill>
              </a:rPr>
              <a:t>pentane</a:t>
            </a:r>
            <a:endParaRPr kumimoji="1" lang="ja-JP" altLang="en-US" dirty="0">
              <a:solidFill>
                <a:schemeClr val="bg1"/>
              </a:solidFill>
            </a:endParaRPr>
          </a:p>
        </p:txBody>
      </p:sp>
      <p:sp>
        <p:nvSpPr>
          <p:cNvPr id="15" name="テキスト ボックス 14"/>
          <p:cNvSpPr txBox="1"/>
          <p:nvPr/>
        </p:nvSpPr>
        <p:spPr>
          <a:xfrm>
            <a:off x="1643042" y="3071810"/>
            <a:ext cx="941283" cy="369332"/>
          </a:xfrm>
          <a:prstGeom prst="rect">
            <a:avLst/>
          </a:prstGeom>
          <a:noFill/>
        </p:spPr>
        <p:txBody>
          <a:bodyPr wrap="none" rtlCol="0">
            <a:spAutoFit/>
          </a:bodyPr>
          <a:lstStyle/>
          <a:p>
            <a:r>
              <a:rPr lang="en-US" altLang="ja-JP" dirty="0" smtClean="0">
                <a:solidFill>
                  <a:schemeClr val="bg1"/>
                </a:solidFill>
              </a:rPr>
              <a:t>butanol</a:t>
            </a:r>
            <a:endParaRPr kumimoji="1" lang="ja-JP" altLang="en-US" dirty="0">
              <a:solidFill>
                <a:schemeClr val="bg1"/>
              </a:solidFill>
            </a:endParaRPr>
          </a:p>
        </p:txBody>
      </p:sp>
      <p:sp>
        <p:nvSpPr>
          <p:cNvPr id="16" name="テキスト ボックス 15"/>
          <p:cNvSpPr txBox="1"/>
          <p:nvPr/>
        </p:nvSpPr>
        <p:spPr>
          <a:xfrm>
            <a:off x="4286248" y="3929066"/>
            <a:ext cx="941283" cy="369332"/>
          </a:xfrm>
          <a:prstGeom prst="rect">
            <a:avLst/>
          </a:prstGeom>
          <a:noFill/>
        </p:spPr>
        <p:txBody>
          <a:bodyPr wrap="none" rtlCol="0">
            <a:spAutoFit/>
          </a:bodyPr>
          <a:lstStyle/>
          <a:p>
            <a:r>
              <a:rPr kumimoji="1" lang="en-US" altLang="ja-JP" dirty="0" smtClean="0">
                <a:solidFill>
                  <a:schemeClr val="bg1"/>
                </a:solidFill>
              </a:rPr>
              <a:t>ethanol</a:t>
            </a:r>
            <a:endParaRPr kumimoji="1" lang="ja-JP" altLang="en-US" dirty="0">
              <a:solidFill>
                <a:schemeClr val="bg1"/>
              </a:solidFill>
            </a:endParaRPr>
          </a:p>
        </p:txBody>
      </p:sp>
      <p:cxnSp>
        <p:nvCxnSpPr>
          <p:cNvPr id="18" name="直線コネクタ 17"/>
          <p:cNvCxnSpPr>
            <a:stCxn id="15" idx="3"/>
          </p:cNvCxnSpPr>
          <p:nvPr/>
        </p:nvCxnSpPr>
        <p:spPr>
          <a:xfrm>
            <a:off x="2584325" y="3256476"/>
            <a:ext cx="1058981" cy="29648"/>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a:endCxn id="14" idx="1"/>
          </p:cNvCxnSpPr>
          <p:nvPr/>
        </p:nvCxnSpPr>
        <p:spPr>
          <a:xfrm rot="5400000" flipH="1" flipV="1">
            <a:off x="3807077" y="3092705"/>
            <a:ext cx="386838" cy="142876"/>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endCxn id="16" idx="1"/>
          </p:cNvCxnSpPr>
          <p:nvPr/>
        </p:nvCxnSpPr>
        <p:spPr>
          <a:xfrm>
            <a:off x="4000496" y="4071942"/>
            <a:ext cx="285752" cy="4179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0" name="グループ化 29"/>
          <p:cNvGrpSpPr/>
          <p:nvPr/>
        </p:nvGrpSpPr>
        <p:grpSpPr>
          <a:xfrm>
            <a:off x="6500826" y="1785926"/>
            <a:ext cx="1357322" cy="2500330"/>
            <a:chOff x="2857488" y="328227"/>
            <a:chExt cx="2928958" cy="5743979"/>
          </a:xfrm>
        </p:grpSpPr>
        <p:sp>
          <p:nvSpPr>
            <p:cNvPr id="31" name="正方形/長方形 30"/>
            <p:cNvSpPr/>
            <p:nvPr/>
          </p:nvSpPr>
          <p:spPr>
            <a:xfrm>
              <a:off x="2857488" y="2214554"/>
              <a:ext cx="2928958" cy="3857652"/>
            </a:xfrm>
            <a:prstGeom prst="rect">
              <a:avLst/>
            </a:prstGeom>
            <a:ln w="76200">
              <a:solidFill>
                <a:srgbClr val="FF99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Ｃ</a:t>
              </a:r>
              <a:endParaRPr kumimoji="1" lang="ja-JP" altLang="en-US" dirty="0"/>
            </a:p>
          </p:txBody>
        </p:sp>
        <p:sp>
          <p:nvSpPr>
            <p:cNvPr id="32" name="角丸四角形 31"/>
            <p:cNvSpPr/>
            <p:nvPr/>
          </p:nvSpPr>
          <p:spPr>
            <a:xfrm>
              <a:off x="3936578" y="328227"/>
              <a:ext cx="714380" cy="4286280"/>
            </a:xfrm>
            <a:prstGeom prst="roundRect">
              <a:avLst/>
            </a:prstGeom>
            <a:solidFill>
              <a:schemeClr val="tx1"/>
            </a:solidFill>
            <a:ln>
              <a:solidFill>
                <a:schemeClr val="bg1"/>
              </a:solid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34" name="グループ化 13"/>
            <p:cNvGrpSpPr/>
            <p:nvPr/>
          </p:nvGrpSpPr>
          <p:grpSpPr>
            <a:xfrm>
              <a:off x="4786314" y="2643182"/>
              <a:ext cx="795342" cy="3143272"/>
              <a:chOff x="4786314" y="2643182"/>
              <a:chExt cx="795342" cy="3143272"/>
            </a:xfrm>
          </p:grpSpPr>
          <p:sp>
            <p:nvSpPr>
              <p:cNvPr id="37" name="円/楕円 36"/>
              <p:cNvSpPr/>
              <p:nvPr/>
            </p:nvSpPr>
            <p:spPr>
              <a:xfrm>
                <a:off x="4969671" y="3286124"/>
                <a:ext cx="428628" cy="1857388"/>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円/楕円 37"/>
              <p:cNvSpPr/>
              <p:nvPr/>
            </p:nvSpPr>
            <p:spPr>
              <a:xfrm>
                <a:off x="4786314" y="2643182"/>
                <a:ext cx="795342" cy="3143272"/>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円/楕円 34"/>
            <p:cNvSpPr/>
            <p:nvPr/>
          </p:nvSpPr>
          <p:spPr>
            <a:xfrm>
              <a:off x="3183721" y="3286124"/>
              <a:ext cx="428628" cy="1857388"/>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円/楕円 35"/>
            <p:cNvSpPr/>
            <p:nvPr/>
          </p:nvSpPr>
          <p:spPr>
            <a:xfrm>
              <a:off x="3000364" y="2643182"/>
              <a:ext cx="795342" cy="3143272"/>
            </a:xfrm>
            <a:prstGeom prst="ellipse">
              <a:avLst/>
            </a:prstGeom>
            <a:no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3714744" y="1142984"/>
              <a:ext cx="142876" cy="3071810"/>
            </a:xfrm>
            <a:prstGeom prst="rect">
              <a:avLst/>
            </a:prstGeom>
            <a:ln>
              <a:noFill/>
            </a:ln>
            <a:scene3d>
              <a:camera prst="perspectiveContrastingRightFacing"/>
              <a:lightRig rig="threePt" dir="t"/>
            </a:scene3d>
            <a:sp3d>
              <a:bevelT/>
            </a:sp3d>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grpSp>
      <p:sp>
        <p:nvSpPr>
          <p:cNvPr id="23" name="テキスト ボックス 22"/>
          <p:cNvSpPr txBox="1"/>
          <p:nvPr/>
        </p:nvSpPr>
        <p:spPr>
          <a:xfrm>
            <a:off x="6858016" y="4286256"/>
            <a:ext cx="1313180" cy="369332"/>
          </a:xfrm>
          <a:prstGeom prst="rect">
            <a:avLst/>
          </a:prstGeom>
          <a:noFill/>
        </p:spPr>
        <p:txBody>
          <a:bodyPr wrap="none" rtlCol="0">
            <a:spAutoFit/>
          </a:bodyPr>
          <a:lstStyle/>
          <a:p>
            <a:r>
              <a:rPr kumimoji="1" lang="en-US" altLang="ja-JP" dirty="0" smtClean="0"/>
              <a:t>ESR cavity</a:t>
            </a:r>
            <a:endParaRPr kumimoji="1" lang="ja-JP" altLang="en-US" dirty="0"/>
          </a:p>
        </p:txBody>
      </p:sp>
      <p:sp>
        <p:nvSpPr>
          <p:cNvPr id="25" name="角丸四角形 24"/>
          <p:cNvSpPr/>
          <p:nvPr/>
        </p:nvSpPr>
        <p:spPr>
          <a:xfrm>
            <a:off x="6143636" y="1571612"/>
            <a:ext cx="2000264" cy="314327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6964044" y="2071678"/>
            <a:ext cx="430887" cy="707886"/>
          </a:xfrm>
          <a:prstGeom prst="rect">
            <a:avLst/>
          </a:prstGeom>
          <a:noFill/>
        </p:spPr>
        <p:txBody>
          <a:bodyPr vert="eaVert" wrap="none" rtlCol="0">
            <a:spAutoFit/>
          </a:bodyPr>
          <a:lstStyle/>
          <a:p>
            <a:r>
              <a:rPr lang="ja-JP" altLang="en-US" sz="1600" dirty="0" smtClean="0">
                <a:solidFill>
                  <a:schemeClr val="bg1"/>
                </a:solidFill>
                <a:latin typeface="メイリオ" pitchFamily="50" charset="-128"/>
                <a:ea typeface="メイリオ" pitchFamily="50" charset="-128"/>
              </a:rPr>
              <a:t>試料管</a:t>
            </a:r>
            <a:endParaRPr kumimoji="1" lang="ja-JP" altLang="en-US" sz="1600" dirty="0">
              <a:solidFill>
                <a:schemeClr val="bg1"/>
              </a:solidFill>
              <a:latin typeface="メイリオ" pitchFamily="50" charset="-128"/>
              <a:ea typeface="メイリオ" pitchFamily="50" charset="-128"/>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mph" presetSubtype="0" repeatCount="indefinite" fill="hold" grpId="0" nodeType="withEffect">
                                  <p:stCondLst>
                                    <p:cond delay="0"/>
                                  </p:stCondLst>
                                  <p:endCondLst>
                                    <p:cond evt="onNext" delay="0">
                                      <p:tgtEl>
                                        <p:sldTgt/>
                                      </p:tgtEl>
                                    </p:cond>
                                  </p:endCondLst>
                                  <p:childTnLst>
                                    <p:animClr clrSpc="hsl">
                                      <p:cBhvr override="childStyle">
                                        <p:cTn id="6" dur="500" fill="hold"/>
                                        <p:tgtEl>
                                          <p:spTgt spid="6"/>
                                        </p:tgtEl>
                                        <p:attrNameLst>
                                          <p:attrName>style.color</p:attrName>
                                        </p:attrNameLst>
                                      </p:cBhvr>
                                      <p:by>
                                        <p:hsl h="10842353" s="0" l="0"/>
                                      </p:by>
                                    </p:animClr>
                                    <p:animClr clrSpc="hsl">
                                      <p:cBhvr>
                                        <p:cTn id="7" dur="500" fill="hold"/>
                                        <p:tgtEl>
                                          <p:spTgt spid="6"/>
                                        </p:tgtEl>
                                        <p:attrNameLst>
                                          <p:attrName>fillcolor</p:attrName>
                                        </p:attrNameLst>
                                      </p:cBhvr>
                                      <p:by>
                                        <p:hsl h="10842353" s="0" l="0"/>
                                      </p:by>
                                    </p:animClr>
                                    <p:animClr clrSpc="hsl">
                                      <p:cBhvr>
                                        <p:cTn id="8" dur="500" fill="hold"/>
                                        <p:tgtEl>
                                          <p:spTgt spid="6"/>
                                        </p:tgtEl>
                                        <p:attrNameLst>
                                          <p:attrName>stroke.color</p:attrName>
                                        </p:attrNameLst>
                                      </p:cBhvr>
                                      <p:by>
                                        <p:hsl h="10842353" s="0" l="0"/>
                                      </p:by>
                                    </p:animClr>
                                    <p:set>
                                      <p:cBhvr>
                                        <p:cTn id="9" dur="500" fill="hold"/>
                                        <p:tgtEl>
                                          <p:spTgt spid="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不対電子</a:t>
            </a:r>
            <a:r>
              <a:rPr lang="ja-JP" altLang="en-US" dirty="0" smtClean="0"/>
              <a:t>数の測定</a:t>
            </a:r>
            <a:endParaRPr kumimoji="1" lang="ja-JP" altLang="en-US" dirty="0"/>
          </a:p>
        </p:txBody>
      </p:sp>
      <p:sp>
        <p:nvSpPr>
          <p:cNvPr id="3" name="コンテンツ プレースホルダ 2"/>
          <p:cNvSpPr>
            <a:spLocks noGrp="1"/>
          </p:cNvSpPr>
          <p:nvPr>
            <p:ph idx="1"/>
          </p:nvPr>
        </p:nvSpPr>
        <p:spPr/>
        <p:txBody>
          <a:bodyPr/>
          <a:lstStyle/>
          <a:p>
            <a:r>
              <a:rPr lang="ja-JP" altLang="en-US" sz="3200" dirty="0" smtClean="0"/>
              <a:t>不対電子数を</a:t>
            </a:r>
            <a:r>
              <a:rPr lang="en-US" altLang="ja-JP" sz="3200" dirty="0" smtClean="0"/>
              <a:t>ESR</a:t>
            </a:r>
            <a:r>
              <a:rPr lang="ja-JP" altLang="en-US" sz="3200" dirty="0" smtClean="0"/>
              <a:t>で測定</a:t>
            </a:r>
            <a:endParaRPr lang="en-US" altLang="ja-JP" sz="3200" dirty="0" smtClean="0"/>
          </a:p>
          <a:p>
            <a:pPr lvl="1"/>
            <a:r>
              <a:rPr lang="en-US" altLang="ja-JP" dirty="0" smtClean="0"/>
              <a:t>ESR</a:t>
            </a:r>
            <a:r>
              <a:rPr lang="ja-JP" altLang="en-US" dirty="0" smtClean="0"/>
              <a:t>較正方法</a:t>
            </a:r>
            <a:endParaRPr lang="en-US" altLang="ja-JP" dirty="0" smtClean="0"/>
          </a:p>
          <a:p>
            <a:pPr lvl="2"/>
            <a:r>
              <a:rPr lang="ja-JP" altLang="en-US" dirty="0" smtClean="0"/>
              <a:t>既知の量の</a:t>
            </a:r>
            <a:r>
              <a:rPr lang="en-US" altLang="ja-JP" dirty="0" smtClean="0"/>
              <a:t>TEMPO</a:t>
            </a:r>
            <a:r>
              <a:rPr lang="ja-JP" altLang="en-US" dirty="0" smtClean="0"/>
              <a:t>を溶剤に溶かし</a:t>
            </a:r>
            <a:endParaRPr lang="en-US" altLang="ja-JP" dirty="0" smtClean="0"/>
          </a:p>
          <a:p>
            <a:pPr lvl="2">
              <a:buNone/>
            </a:pPr>
            <a:r>
              <a:rPr lang="en-US" altLang="ja-JP" dirty="0" smtClean="0"/>
              <a:t>	ESR</a:t>
            </a:r>
            <a:r>
              <a:rPr lang="ja-JP" altLang="en-US" dirty="0" smtClean="0"/>
              <a:t>強度を計測</a:t>
            </a:r>
            <a:endParaRPr lang="en-US" altLang="ja-JP" dirty="0" smtClean="0"/>
          </a:p>
          <a:p>
            <a:pPr lvl="1">
              <a:buNone/>
            </a:pPr>
            <a:endParaRPr kumimoji="1" lang="ja-JP" altLang="en-US" dirty="0"/>
          </a:p>
        </p:txBody>
      </p:sp>
      <p:sp>
        <p:nvSpPr>
          <p:cNvPr id="6" name="テキスト ボックス 5"/>
          <p:cNvSpPr txBox="1"/>
          <p:nvPr/>
        </p:nvSpPr>
        <p:spPr>
          <a:xfrm>
            <a:off x="285720" y="4000504"/>
            <a:ext cx="4557658" cy="523220"/>
          </a:xfrm>
          <a:prstGeom prst="rect">
            <a:avLst/>
          </a:prstGeom>
          <a:noFill/>
          <a:ln>
            <a:solidFill>
              <a:srgbClr val="0070C0"/>
            </a:solidFill>
          </a:ln>
        </p:spPr>
        <p:txBody>
          <a:bodyPr wrap="none" rtlCol="0">
            <a:spAutoFit/>
          </a:bodyPr>
          <a:lstStyle/>
          <a:p>
            <a:r>
              <a:rPr lang="ja-JP" altLang="en-US" sz="2800" dirty="0" smtClean="0"/>
              <a:t>今まで　使用溶剤</a:t>
            </a:r>
            <a:r>
              <a:rPr lang="en-US" altLang="ja-JP" sz="2800" dirty="0" smtClean="0"/>
              <a:t>: pentane</a:t>
            </a:r>
            <a:endParaRPr kumimoji="1" lang="ja-JP" altLang="en-US" sz="2800" dirty="0"/>
          </a:p>
        </p:txBody>
      </p:sp>
      <p:sp>
        <p:nvSpPr>
          <p:cNvPr id="8" name="テキスト ボックス 7"/>
          <p:cNvSpPr txBox="1"/>
          <p:nvPr/>
        </p:nvSpPr>
        <p:spPr>
          <a:xfrm>
            <a:off x="1714480" y="5000636"/>
            <a:ext cx="6895542" cy="707886"/>
          </a:xfrm>
          <a:prstGeom prst="rect">
            <a:avLst/>
          </a:prstGeom>
          <a:noFill/>
          <a:ln>
            <a:solidFill>
              <a:srgbClr val="FF0000"/>
            </a:solidFill>
          </a:ln>
        </p:spPr>
        <p:txBody>
          <a:bodyPr wrap="none" rtlCol="0">
            <a:spAutoFit/>
          </a:bodyPr>
          <a:lstStyle/>
          <a:p>
            <a:r>
              <a:rPr lang="ja-JP" altLang="en-US" sz="4000" dirty="0" smtClean="0">
                <a:latin typeface="メイリオ" pitchFamily="50" charset="-128"/>
                <a:ea typeface="メイリオ" pitchFamily="50" charset="-128"/>
              </a:rPr>
              <a:t>較正に新たに</a:t>
            </a:r>
            <a:r>
              <a:rPr lang="en-US" altLang="ja-JP" sz="4000" dirty="0" smtClean="0">
                <a:latin typeface="メイリオ" pitchFamily="50" charset="-128"/>
                <a:ea typeface="メイリオ" pitchFamily="50" charset="-128"/>
              </a:rPr>
              <a:t>benzene</a:t>
            </a:r>
            <a:r>
              <a:rPr lang="ja-JP" altLang="en-US" sz="4000" dirty="0" smtClean="0">
                <a:latin typeface="メイリオ" pitchFamily="50" charset="-128"/>
                <a:ea typeface="メイリオ" pitchFamily="50" charset="-128"/>
              </a:rPr>
              <a:t>を使用</a:t>
            </a:r>
            <a:endParaRPr kumimoji="1" lang="ja-JP" altLang="en-US" sz="4000" dirty="0">
              <a:latin typeface="メイリオ" pitchFamily="50" charset="-128"/>
              <a:ea typeface="メイリオ" pitchFamily="50" charset="-128"/>
            </a:endParaRPr>
          </a:p>
        </p:txBody>
      </p:sp>
    </p:spTree>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nvGraphicFramePr>
        <p:xfrm>
          <a:off x="214282" y="1000108"/>
          <a:ext cx="8715436"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タイトル 5"/>
          <p:cNvSpPr>
            <a:spLocks noGrp="1"/>
          </p:cNvSpPr>
          <p:nvPr>
            <p:ph type="title"/>
          </p:nvPr>
        </p:nvSpPr>
        <p:spPr/>
        <p:txBody>
          <a:bodyPr>
            <a:normAutofit/>
          </a:bodyPr>
          <a:lstStyle/>
          <a:p>
            <a:r>
              <a:rPr kumimoji="1" lang="ja-JP" altLang="en-US" dirty="0" smtClean="0"/>
              <a:t>試料作製</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TEMPO</a:t>
            </a:r>
            <a:r>
              <a:rPr lang="ja-JP" altLang="en-US" dirty="0" smtClean="0"/>
              <a:t>混入後の</a:t>
            </a:r>
            <a:r>
              <a:rPr lang="en-US" altLang="ja-JP" dirty="0" smtClean="0"/>
              <a:t>PE</a:t>
            </a:r>
            <a:r>
              <a:rPr lang="ja-JP" altLang="en-US" dirty="0" smtClean="0"/>
              <a:t>試料の状況</a:t>
            </a:r>
            <a:endParaRPr kumimoji="1" lang="ja-JP" altLang="en-US" dirty="0"/>
          </a:p>
        </p:txBody>
      </p:sp>
      <p:sp>
        <p:nvSpPr>
          <p:cNvPr id="3" name="コンテンツ プレースホルダ 2"/>
          <p:cNvSpPr>
            <a:spLocks noGrp="1"/>
          </p:cNvSpPr>
          <p:nvPr>
            <p:ph idx="1"/>
          </p:nvPr>
        </p:nvSpPr>
        <p:spPr>
          <a:xfrm>
            <a:off x="457200" y="1600200"/>
            <a:ext cx="7467600" cy="5043510"/>
          </a:xfrm>
        </p:spPr>
        <p:txBody>
          <a:bodyPr>
            <a:normAutofit fontScale="85000" lnSpcReduction="20000"/>
          </a:bodyPr>
          <a:lstStyle/>
          <a:p>
            <a:r>
              <a:rPr kumimoji="1" lang="ja-JP" altLang="en-US" dirty="0" smtClean="0"/>
              <a:t>ドープされた</a:t>
            </a:r>
            <a:r>
              <a:rPr kumimoji="1" lang="en-US" altLang="ja-JP" dirty="0" smtClean="0"/>
              <a:t>PE</a:t>
            </a:r>
            <a:r>
              <a:rPr kumimoji="1" lang="ja-JP" altLang="en-US" dirty="0" smtClean="0"/>
              <a:t>試料</a:t>
            </a:r>
            <a:r>
              <a:rPr kumimoji="1" lang="en-US" altLang="ja-JP" dirty="0" smtClean="0"/>
              <a:t> 1.663g (</a:t>
            </a:r>
            <a:r>
              <a:rPr kumimoji="1" lang="ja-JP" altLang="en-US" dirty="0" smtClean="0"/>
              <a:t>増加量</a:t>
            </a:r>
            <a:r>
              <a:rPr kumimoji="1" lang="en-US" altLang="ja-JP" dirty="0" smtClean="0">
                <a:solidFill>
                  <a:srgbClr val="00B0F0"/>
                </a:solidFill>
              </a:rPr>
              <a:t>11mg</a:t>
            </a:r>
            <a:r>
              <a:rPr kumimoji="1" lang="en-US" altLang="ja-JP" dirty="0" smtClean="0"/>
              <a:t>)</a:t>
            </a:r>
          </a:p>
          <a:p>
            <a:pPr lvl="1"/>
            <a:r>
              <a:rPr kumimoji="1" lang="en-US" altLang="ja-JP" dirty="0" smtClean="0"/>
              <a:t>+11mg</a:t>
            </a:r>
            <a:r>
              <a:rPr kumimoji="1" lang="ja-JP" altLang="en-US" dirty="0" smtClean="0"/>
              <a:t>が</a:t>
            </a:r>
            <a:r>
              <a:rPr lang="ja-JP" altLang="en-US" dirty="0" smtClean="0"/>
              <a:t>全て</a:t>
            </a:r>
            <a:r>
              <a:rPr kumimoji="1" lang="en-US" altLang="ja-JP" dirty="0" smtClean="0"/>
              <a:t>TEMPO</a:t>
            </a:r>
            <a:r>
              <a:rPr kumimoji="1" lang="ja-JP" altLang="en-US" dirty="0" smtClean="0"/>
              <a:t>としたら</a:t>
            </a:r>
            <a:r>
              <a:rPr lang="ja-JP" altLang="en-US" dirty="0" smtClean="0"/>
              <a:t>重量測定から求めた平均濃度は</a:t>
            </a:r>
            <a:r>
              <a:rPr kumimoji="1" lang="en-US" altLang="ja-JP" dirty="0" smtClean="0"/>
              <a:t>2.36E+19spin/cc</a:t>
            </a:r>
          </a:p>
          <a:p>
            <a:endParaRPr lang="en-US" altLang="ja-JP" dirty="0" smtClean="0"/>
          </a:p>
          <a:p>
            <a:r>
              <a:rPr lang="en-US" altLang="ja-JP" dirty="0" smtClean="0"/>
              <a:t>ESR</a:t>
            </a:r>
            <a:r>
              <a:rPr lang="ja-JP" altLang="en-US" dirty="0" smtClean="0"/>
              <a:t>で計測</a:t>
            </a:r>
            <a:endParaRPr lang="en-US" altLang="ja-JP" dirty="0" smtClean="0"/>
          </a:p>
          <a:p>
            <a:pPr lvl="1"/>
            <a:r>
              <a:rPr lang="ja-JP" altLang="en-US" dirty="0" smtClean="0"/>
              <a:t>シート</a:t>
            </a:r>
            <a:r>
              <a:rPr lang="en-US" altLang="ja-JP" sz="1900" dirty="0" smtClean="0"/>
              <a:t>(</a:t>
            </a:r>
            <a:r>
              <a:rPr lang="en-US" altLang="ja-JP" sz="2100" dirty="0" smtClean="0"/>
              <a:t>2cm×2.5cm×17</a:t>
            </a:r>
            <a:r>
              <a:rPr lang="el-GR" altLang="ja-JP" sz="2100" dirty="0" smtClean="0"/>
              <a:t>μ</a:t>
            </a:r>
            <a:r>
              <a:rPr lang="en-US" altLang="ja-JP" sz="2100" dirty="0" smtClean="0"/>
              <a:t>m</a:t>
            </a:r>
            <a:r>
              <a:rPr lang="en-US" altLang="ja-JP" sz="1900" dirty="0" smtClean="0"/>
              <a:t>)</a:t>
            </a:r>
            <a:r>
              <a:rPr lang="ja-JP" altLang="en-US" dirty="0" smtClean="0"/>
              <a:t>の</a:t>
            </a:r>
            <a:r>
              <a:rPr lang="en-US" altLang="ja-JP" dirty="0" smtClean="0"/>
              <a:t>5</a:t>
            </a:r>
            <a:r>
              <a:rPr lang="ja-JP" altLang="en-US" dirty="0" smtClean="0"/>
              <a:t>点をランダムに測定</a:t>
            </a: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r>
              <a:rPr lang="en-US" altLang="ja-JP" dirty="0" smtClean="0"/>
              <a:t>	</a:t>
            </a:r>
          </a:p>
          <a:p>
            <a:pPr marL="1207008" lvl="2" indent="-457200">
              <a:buClr>
                <a:schemeClr val="accent1"/>
              </a:buClr>
              <a:buNone/>
            </a:pP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endParaRPr lang="en-US" altLang="ja-JP" dirty="0" smtClean="0"/>
          </a:p>
          <a:p>
            <a:pPr marL="1207008" lvl="2" indent="-457200">
              <a:buClr>
                <a:schemeClr val="accent1"/>
              </a:buClr>
              <a:buNone/>
            </a:pPr>
            <a:r>
              <a:rPr lang="ja-JP" altLang="en-US" dirty="0" smtClean="0"/>
              <a:t>　　シート</a:t>
            </a:r>
            <a:r>
              <a:rPr lang="en-US" altLang="ja-JP" dirty="0" smtClean="0"/>
              <a:t>5</a:t>
            </a:r>
            <a:r>
              <a:rPr lang="ja-JP" altLang="en-US" dirty="0" smtClean="0"/>
              <a:t>点</a:t>
            </a:r>
            <a:endParaRPr lang="en-US" altLang="ja-JP" dirty="0" smtClean="0"/>
          </a:p>
        </p:txBody>
      </p:sp>
      <p:grpSp>
        <p:nvGrpSpPr>
          <p:cNvPr id="8" name="グループ化 7"/>
          <p:cNvGrpSpPr/>
          <p:nvPr/>
        </p:nvGrpSpPr>
        <p:grpSpPr>
          <a:xfrm>
            <a:off x="3571868" y="4000504"/>
            <a:ext cx="5357819" cy="1857388"/>
            <a:chOff x="3786182" y="4143380"/>
            <a:chExt cx="5357819" cy="1857388"/>
          </a:xfrm>
        </p:grpSpPr>
        <p:sp>
          <p:nvSpPr>
            <p:cNvPr id="4" name="右矢印 3"/>
            <p:cNvSpPr/>
            <p:nvPr/>
          </p:nvSpPr>
          <p:spPr>
            <a:xfrm>
              <a:off x="3786182" y="4143380"/>
              <a:ext cx="714380" cy="1857388"/>
            </a:xfrm>
            <a:prstGeom prst="rightArrow">
              <a:avLst>
                <a:gd name="adj1" fmla="val 50000"/>
                <a:gd name="adj2" fmla="val 5089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429125" y="4500570"/>
              <a:ext cx="4714876" cy="1200329"/>
            </a:xfrm>
            <a:prstGeom prst="rect">
              <a:avLst/>
            </a:prstGeom>
            <a:noFill/>
          </p:spPr>
          <p:txBody>
            <a:bodyPr wrap="square" rtlCol="0">
              <a:spAutoFit/>
            </a:bodyPr>
            <a:lstStyle/>
            <a:p>
              <a:r>
                <a:rPr lang="en-US" altLang="ja-JP" sz="2400" dirty="0" smtClean="0"/>
                <a:t>Polyethylene</a:t>
              </a:r>
              <a:r>
                <a:rPr lang="ja-JP" altLang="en-US" sz="2400" dirty="0" smtClean="0"/>
                <a:t>の結晶化度が場所によって異なるため</a:t>
              </a:r>
              <a:r>
                <a:rPr kumimoji="1" lang="en-US" altLang="ja-JP" sz="2400" dirty="0" smtClean="0"/>
                <a:t>TEMPO</a:t>
              </a:r>
              <a:r>
                <a:rPr kumimoji="1" lang="ja-JP" altLang="en-US" sz="2400" dirty="0" smtClean="0"/>
                <a:t>が局在している</a:t>
              </a:r>
              <a:endParaRPr kumimoji="1" lang="ja-JP" altLang="en-US" sz="2400" dirty="0"/>
            </a:p>
          </p:txBody>
        </p:sp>
      </p:grpSp>
      <p:sp useBgFill="1">
        <p:nvSpPr>
          <p:cNvPr id="6" name="角丸四角形 5"/>
          <p:cNvSpPr/>
          <p:nvPr/>
        </p:nvSpPr>
        <p:spPr>
          <a:xfrm>
            <a:off x="4286216" y="4214818"/>
            <a:ext cx="4857784" cy="1285884"/>
          </a:xfrm>
          <a:prstGeom prst="roundRect">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不対電子の局在化により</a:t>
            </a:r>
          </a:p>
          <a:p>
            <a:pPr algn="ctr"/>
            <a:r>
              <a:rPr kumimoji="1" lang="ja-JP" altLang="en-US" sz="2400" dirty="0" smtClean="0"/>
              <a:t>全ての場所で適切なスピン濃度が実現されていない</a:t>
            </a:r>
            <a:endParaRPr kumimoji="1" lang="ja-JP" altLang="en-US" sz="2400" dirty="0"/>
          </a:p>
        </p:txBody>
      </p:sp>
      <p:graphicFrame>
        <p:nvGraphicFramePr>
          <p:cNvPr id="12" name="グラフ 11"/>
          <p:cNvGraphicFramePr/>
          <p:nvPr/>
        </p:nvGraphicFramePr>
        <p:xfrm>
          <a:off x="428596" y="3786190"/>
          <a:ext cx="3143272" cy="2278050"/>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2"/>
          <p:cNvSpPr txBox="1"/>
          <p:nvPr/>
        </p:nvSpPr>
        <p:spPr>
          <a:xfrm rot="16200000">
            <a:off x="-956349" y="4406119"/>
            <a:ext cx="2374368" cy="461665"/>
          </a:xfrm>
          <a:prstGeom prst="rect">
            <a:avLst/>
          </a:prstGeom>
          <a:noFill/>
        </p:spPr>
        <p:txBody>
          <a:bodyPr wrap="none" rtlCol="0">
            <a:spAutoFit/>
          </a:bodyPr>
          <a:lstStyle/>
          <a:p>
            <a:r>
              <a:rPr kumimoji="1" lang="ja-JP" altLang="en-US" sz="2400" dirty="0" smtClean="0"/>
              <a:t>電子濃度</a:t>
            </a:r>
            <a:r>
              <a:rPr kumimoji="1" lang="en-US" altLang="ja-JP" sz="2400" dirty="0" smtClean="0"/>
              <a:t>spin/cc</a:t>
            </a:r>
            <a:endParaRPr kumimoji="1" lang="ja-JP" altLang="en-US" sz="2400" dirty="0"/>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strVal val="#ppt_w+.3"/>
                                          </p:val>
                                        </p:tav>
                                        <p:tav tm="100000">
                                          <p:val>
                                            <p:strVal val="#ppt_w"/>
                                          </p:val>
                                        </p:tav>
                                      </p:tavLst>
                                    </p:anim>
                                    <p:anim calcmode="lin" valueType="num">
                                      <p:cBhvr>
                                        <p:cTn id="8" dur="1000" fill="hold"/>
                                        <p:tgtEl>
                                          <p:spTgt spid="6"/>
                                        </p:tgtEl>
                                        <p:attrNameLst>
                                          <p:attrName>ppt_h</p:attrName>
                                        </p:attrNameLst>
                                      </p:cBhvr>
                                      <p:tavLst>
                                        <p:tav tm="0">
                                          <p:val>
                                            <p:strVal val="#ppt_h"/>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1460" y="274638"/>
            <a:ext cx="8401080" cy="1143000"/>
          </a:xfrm>
        </p:spPr>
        <p:txBody>
          <a:bodyPr>
            <a:normAutofit fontScale="90000"/>
          </a:bodyPr>
          <a:lstStyle/>
          <a:p>
            <a:r>
              <a:rPr lang="ja-JP" altLang="en-US" dirty="0" smtClean="0"/>
              <a:t>局在化とＥＳＲ信号スペクトルの関係</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局在化していれば信号が拡がるはず</a:t>
            </a:r>
            <a:endParaRPr kumimoji="1" lang="en-US" altLang="ja-JP" dirty="0" smtClean="0"/>
          </a:p>
          <a:p>
            <a:r>
              <a:rPr kumimoji="1" lang="ja-JP" altLang="en-US" dirty="0" smtClean="0"/>
              <a:t>その指標として二次のモーメント</a:t>
            </a:r>
            <a:endParaRPr kumimoji="1" lang="ja-JP" altLang="en-US" dirty="0"/>
          </a:p>
        </p:txBody>
      </p:sp>
      <p:graphicFrame>
        <p:nvGraphicFramePr>
          <p:cNvPr id="58370" name="Object 2"/>
          <p:cNvGraphicFramePr>
            <a:graphicFrameLocks noChangeAspect="1"/>
          </p:cNvGraphicFramePr>
          <p:nvPr/>
        </p:nvGraphicFramePr>
        <p:xfrm>
          <a:off x="5357818" y="2857496"/>
          <a:ext cx="3246437" cy="1255712"/>
        </p:xfrm>
        <a:graphic>
          <a:graphicData uri="http://schemas.openxmlformats.org/presentationml/2006/ole">
            <p:oleObj spid="_x0000_s58370" name="数式" r:id="rId4" imgW="1346040" imgH="520560" progId="Equation.3">
              <p:embed/>
            </p:oleObj>
          </a:graphicData>
        </a:graphic>
      </p:graphicFrame>
      <p:pic>
        <p:nvPicPr>
          <p:cNvPr id="58375" name="Picture 7" descr="C:\Users\HIDE\Desktop\PE_bezene_1E19.eps"/>
          <p:cNvPicPr>
            <a:picLocks noChangeAspect="1" noChangeArrowheads="1"/>
          </p:cNvPicPr>
          <p:nvPr/>
        </p:nvPicPr>
        <p:blipFill>
          <a:blip r:embed="rId5"/>
          <a:srcRect/>
          <a:stretch>
            <a:fillRect/>
          </a:stretch>
        </p:blipFill>
        <p:spPr bwMode="auto">
          <a:xfrm>
            <a:off x="214282" y="2714620"/>
            <a:ext cx="3857652" cy="3794128"/>
          </a:xfrm>
          <a:prstGeom prst="rect">
            <a:avLst/>
          </a:prstGeom>
          <a:solidFill>
            <a:schemeClr val="tx1">
              <a:lumMod val="95000"/>
            </a:schemeClr>
          </a:solidFill>
        </p:spPr>
      </p:pic>
      <p:sp>
        <p:nvSpPr>
          <p:cNvPr id="12" name="テキスト ボックス 11"/>
          <p:cNvSpPr txBox="1"/>
          <p:nvPr/>
        </p:nvSpPr>
        <p:spPr>
          <a:xfrm>
            <a:off x="4187194" y="5072074"/>
            <a:ext cx="4956806" cy="769441"/>
          </a:xfrm>
          <a:prstGeom prst="rect">
            <a:avLst/>
          </a:prstGeom>
          <a:noFill/>
        </p:spPr>
        <p:txBody>
          <a:bodyPr wrap="none" rtlCol="0">
            <a:spAutoFit/>
          </a:bodyPr>
          <a:lstStyle/>
          <a:p>
            <a:pPr marL="342900" indent="-342900">
              <a:buFont typeface="+mj-lt"/>
              <a:buAutoNum type="alphaLcPeriod"/>
            </a:pPr>
            <a:r>
              <a:rPr kumimoji="1" lang="en-US" altLang="ja-JP" sz="2200" dirty="0" smtClean="0"/>
              <a:t>PE 1E+19spin/cc μ</a:t>
            </a:r>
            <a:r>
              <a:rPr kumimoji="1" lang="en-US" altLang="ja-JP" sz="2200" baseline="-25000" dirty="0" smtClean="0"/>
              <a:t>2</a:t>
            </a:r>
            <a:r>
              <a:rPr kumimoji="1" lang="en-US" altLang="ja-JP" sz="2200" dirty="0" smtClean="0"/>
              <a:t>=21034.7</a:t>
            </a:r>
          </a:p>
          <a:p>
            <a:pPr marL="342900" indent="-342900">
              <a:buFont typeface="+mj-lt"/>
              <a:buAutoNum type="alphaLcPeriod"/>
            </a:pPr>
            <a:r>
              <a:rPr lang="en-US" altLang="ja-JP" sz="2200" dirty="0" smtClean="0"/>
              <a:t>Benzene 1E+19spin/cc μ</a:t>
            </a:r>
            <a:r>
              <a:rPr lang="en-US" altLang="ja-JP" sz="2200" baseline="-25000" dirty="0" smtClean="0"/>
              <a:t>2</a:t>
            </a:r>
            <a:r>
              <a:rPr lang="en-US" altLang="ja-JP" sz="2200" dirty="0" smtClean="0"/>
              <a:t>=20078.1</a:t>
            </a:r>
            <a:endParaRPr kumimoji="1" lang="ja-JP" altLang="en-US" sz="2200" dirty="0"/>
          </a:p>
        </p:txBody>
      </p:sp>
      <p:sp>
        <p:nvSpPr>
          <p:cNvPr id="13" name="円/楕円 12"/>
          <p:cNvSpPr/>
          <p:nvPr/>
        </p:nvSpPr>
        <p:spPr>
          <a:xfrm>
            <a:off x="3000364" y="3357562"/>
            <a:ext cx="500066" cy="5000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bg1"/>
                </a:solidFill>
              </a:rPr>
              <a:t>a</a:t>
            </a:r>
            <a:endParaRPr kumimoji="1" lang="ja-JP" altLang="en-US" sz="2400" dirty="0">
              <a:solidFill>
                <a:schemeClr val="bg1"/>
              </a:solidFill>
            </a:endParaRPr>
          </a:p>
        </p:txBody>
      </p:sp>
      <p:sp>
        <p:nvSpPr>
          <p:cNvPr id="14" name="円/楕円 13"/>
          <p:cNvSpPr/>
          <p:nvPr/>
        </p:nvSpPr>
        <p:spPr>
          <a:xfrm>
            <a:off x="2928926" y="5000636"/>
            <a:ext cx="500066" cy="500066"/>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bg1"/>
                </a:solidFill>
              </a:rPr>
              <a:t>b</a:t>
            </a:r>
            <a:endParaRPr kumimoji="1" lang="ja-JP" altLang="en-US" sz="2400" dirty="0">
              <a:solidFill>
                <a:schemeClr val="bg1"/>
              </a:solidFill>
            </a:endParaRPr>
          </a:p>
        </p:txBody>
      </p:sp>
      <p:sp>
        <p:nvSpPr>
          <p:cNvPr id="9" name="テキスト ボックス 8"/>
          <p:cNvSpPr txBox="1"/>
          <p:nvPr/>
        </p:nvSpPr>
        <p:spPr>
          <a:xfrm>
            <a:off x="214282" y="2714620"/>
            <a:ext cx="3680816" cy="338554"/>
          </a:xfrm>
          <a:prstGeom prst="rect">
            <a:avLst/>
          </a:prstGeom>
          <a:noFill/>
        </p:spPr>
        <p:txBody>
          <a:bodyPr wrap="none" rtlCol="0">
            <a:spAutoFit/>
          </a:bodyPr>
          <a:lstStyle/>
          <a:p>
            <a:r>
              <a:rPr lang="en-US" altLang="ja-JP" sz="1600" dirty="0" smtClean="0">
                <a:solidFill>
                  <a:schemeClr val="bg1"/>
                </a:solidFill>
              </a:rPr>
              <a:t>PE</a:t>
            </a:r>
            <a:r>
              <a:rPr lang="ja-JP" altLang="en-US" sz="1600" dirty="0" smtClean="0">
                <a:solidFill>
                  <a:schemeClr val="bg1"/>
                </a:solidFill>
              </a:rPr>
              <a:t>と</a:t>
            </a:r>
            <a:r>
              <a:rPr lang="en-US" altLang="ja-JP" sz="1600" dirty="0" smtClean="0">
                <a:solidFill>
                  <a:schemeClr val="bg1"/>
                </a:solidFill>
              </a:rPr>
              <a:t>benzene </a:t>
            </a:r>
            <a:r>
              <a:rPr lang="ja-JP" altLang="en-US" sz="1600" dirty="0" smtClean="0">
                <a:solidFill>
                  <a:schemeClr val="bg1"/>
                </a:solidFill>
              </a:rPr>
              <a:t>中の</a:t>
            </a:r>
            <a:r>
              <a:rPr lang="en-US" altLang="ja-JP" sz="1600" dirty="0" smtClean="0">
                <a:solidFill>
                  <a:schemeClr val="bg1"/>
                </a:solidFill>
              </a:rPr>
              <a:t>TEMPO</a:t>
            </a:r>
            <a:r>
              <a:rPr lang="ja-JP" altLang="en-US" sz="1600" dirty="0" smtClean="0">
                <a:solidFill>
                  <a:schemeClr val="bg1"/>
                </a:solidFill>
              </a:rPr>
              <a:t>の</a:t>
            </a:r>
            <a:r>
              <a:rPr lang="en-US" altLang="ja-JP" sz="1600" dirty="0" smtClean="0">
                <a:solidFill>
                  <a:schemeClr val="bg1"/>
                </a:solidFill>
              </a:rPr>
              <a:t>ESR</a:t>
            </a:r>
            <a:r>
              <a:rPr lang="ja-JP" altLang="en-US" sz="1600" dirty="0" smtClean="0">
                <a:solidFill>
                  <a:schemeClr val="bg1"/>
                </a:solidFill>
              </a:rPr>
              <a:t>信号</a:t>
            </a:r>
            <a:endParaRPr kumimoji="1" lang="ja-JP" altLang="en-US" sz="16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Talk </a:t>
            </a:r>
            <a:r>
              <a:rPr kumimoji="1" lang="ja-JP" altLang="en-US" dirty="0" smtClean="0"/>
              <a:t>内容</a:t>
            </a:r>
            <a:endParaRPr kumimoji="1" lang="ja-JP" altLang="en-US" dirty="0"/>
          </a:p>
        </p:txBody>
      </p:sp>
      <p:graphicFrame>
        <p:nvGraphicFramePr>
          <p:cNvPr id="6" name="コンテンツ プレースホルダ 5"/>
          <p:cNvGraphicFramePr>
            <a:graphicFrameLocks noGrp="1"/>
          </p:cNvGraphicFramePr>
          <p:nvPr>
            <p:ph idx="1"/>
          </p:nvPr>
        </p:nvGraphicFramePr>
        <p:xfrm>
          <a:off x="457200" y="16002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descr="C:\Users\HIDE\Desktop\benzene4_8_1_4.eps"/>
          <p:cNvPicPr>
            <a:picLocks noChangeAspect="1" noChangeArrowheads="1"/>
          </p:cNvPicPr>
          <p:nvPr/>
        </p:nvPicPr>
        <p:blipFill>
          <a:blip r:embed="rId3"/>
          <a:srcRect/>
          <a:stretch>
            <a:fillRect/>
          </a:stretch>
        </p:blipFill>
        <p:spPr bwMode="auto">
          <a:xfrm>
            <a:off x="214282" y="1928778"/>
            <a:ext cx="4929222" cy="4643494"/>
          </a:xfrm>
          <a:prstGeom prst="rect">
            <a:avLst/>
          </a:prstGeom>
          <a:solidFill>
            <a:schemeClr val="tx1">
              <a:lumMod val="95000"/>
            </a:schemeClr>
          </a:solidFill>
        </p:spPr>
      </p:pic>
      <p:sp>
        <p:nvSpPr>
          <p:cNvPr id="2" name="タイトル 1"/>
          <p:cNvSpPr>
            <a:spLocks noGrp="1"/>
          </p:cNvSpPr>
          <p:nvPr>
            <p:ph type="title"/>
          </p:nvPr>
        </p:nvSpPr>
        <p:spPr/>
        <p:txBody>
          <a:bodyPr>
            <a:normAutofit fontScale="90000"/>
          </a:bodyPr>
          <a:lstStyle/>
          <a:p>
            <a:r>
              <a:rPr lang="ja-JP" altLang="en-US" dirty="0" smtClean="0"/>
              <a:t>均一な場合の</a:t>
            </a:r>
            <a:r>
              <a:rPr lang="en-US" altLang="ja-JP" dirty="0" smtClean="0"/>
              <a:t>ESR</a:t>
            </a:r>
            <a:r>
              <a:rPr lang="ja-JP" altLang="en-US" dirty="0" smtClean="0"/>
              <a:t>信号スペクトル</a:t>
            </a:r>
            <a:endParaRPr kumimoji="1" lang="ja-JP" altLang="en-US" dirty="0"/>
          </a:p>
        </p:txBody>
      </p:sp>
      <p:sp>
        <p:nvSpPr>
          <p:cNvPr id="3" name="コンテンツ プレースホルダ 2"/>
          <p:cNvSpPr>
            <a:spLocks noGrp="1"/>
          </p:cNvSpPr>
          <p:nvPr>
            <p:ph idx="1"/>
          </p:nvPr>
        </p:nvSpPr>
        <p:spPr>
          <a:xfrm>
            <a:off x="457200" y="1142984"/>
            <a:ext cx="7467600" cy="4983179"/>
          </a:xfrm>
        </p:spPr>
        <p:txBody>
          <a:bodyPr>
            <a:normAutofit/>
          </a:bodyPr>
          <a:lstStyle/>
          <a:p>
            <a:pPr>
              <a:buNone/>
            </a:pPr>
            <a:r>
              <a:rPr lang="ja-JP" altLang="en-US" sz="2800" dirty="0" smtClean="0"/>
              <a:t>スペクトルは不対電子数に依存する</a:t>
            </a:r>
            <a:endParaRPr lang="en-US" altLang="ja-JP" sz="2800" dirty="0" smtClean="0"/>
          </a:p>
        </p:txBody>
      </p:sp>
      <p:sp>
        <p:nvSpPr>
          <p:cNvPr id="7" name="テキスト ボックス 6"/>
          <p:cNvSpPr txBox="1"/>
          <p:nvPr/>
        </p:nvSpPr>
        <p:spPr>
          <a:xfrm>
            <a:off x="357158" y="1928802"/>
            <a:ext cx="4633000" cy="461665"/>
          </a:xfrm>
          <a:prstGeom prst="rect">
            <a:avLst/>
          </a:prstGeom>
          <a:noFill/>
        </p:spPr>
        <p:txBody>
          <a:bodyPr wrap="none" rtlCol="0">
            <a:spAutoFit/>
          </a:bodyPr>
          <a:lstStyle/>
          <a:p>
            <a:r>
              <a:rPr kumimoji="1" lang="en-US" altLang="ja-JP" sz="2400" dirty="0" smtClean="0">
                <a:solidFill>
                  <a:schemeClr val="bg1"/>
                </a:solidFill>
              </a:rPr>
              <a:t>benzene</a:t>
            </a:r>
            <a:r>
              <a:rPr lang="ja-JP" altLang="en-US" sz="2400" dirty="0" smtClean="0">
                <a:solidFill>
                  <a:schemeClr val="bg1"/>
                </a:solidFill>
              </a:rPr>
              <a:t>中の</a:t>
            </a:r>
            <a:r>
              <a:rPr kumimoji="1" lang="en-US" altLang="ja-JP" sz="2400" dirty="0" smtClean="0">
                <a:solidFill>
                  <a:schemeClr val="bg1"/>
                </a:solidFill>
              </a:rPr>
              <a:t>TEMPO</a:t>
            </a:r>
            <a:r>
              <a:rPr kumimoji="1" lang="ja-JP" altLang="en-US" sz="2400" dirty="0" smtClean="0">
                <a:solidFill>
                  <a:schemeClr val="bg1"/>
                </a:solidFill>
              </a:rPr>
              <a:t>の</a:t>
            </a:r>
            <a:r>
              <a:rPr lang="en-US" altLang="ja-JP" sz="2400" dirty="0" smtClean="0">
                <a:solidFill>
                  <a:schemeClr val="bg1"/>
                </a:solidFill>
              </a:rPr>
              <a:t>ESR</a:t>
            </a:r>
            <a:r>
              <a:rPr kumimoji="1" lang="ja-JP" altLang="en-US" sz="2400" dirty="0" smtClean="0">
                <a:solidFill>
                  <a:schemeClr val="bg1"/>
                </a:solidFill>
              </a:rPr>
              <a:t>信号</a:t>
            </a:r>
            <a:endParaRPr kumimoji="1" lang="ja-JP" altLang="en-US" sz="2400" dirty="0">
              <a:solidFill>
                <a:schemeClr val="bg1"/>
              </a:solidFill>
            </a:endParaRPr>
          </a:p>
        </p:txBody>
      </p:sp>
      <p:sp>
        <p:nvSpPr>
          <p:cNvPr id="9" name="テキスト ボックス 8"/>
          <p:cNvSpPr txBox="1"/>
          <p:nvPr/>
        </p:nvSpPr>
        <p:spPr>
          <a:xfrm>
            <a:off x="5643570" y="4643446"/>
            <a:ext cx="2388795" cy="1569660"/>
          </a:xfrm>
          <a:prstGeom prst="rect">
            <a:avLst/>
          </a:prstGeom>
          <a:noFill/>
          <a:ln>
            <a:solidFill>
              <a:srgbClr val="FF0000"/>
            </a:solidFill>
          </a:ln>
        </p:spPr>
        <p:txBody>
          <a:bodyPr wrap="none" rtlCol="0">
            <a:spAutoFit/>
          </a:bodyPr>
          <a:lstStyle/>
          <a:p>
            <a:pPr marL="342900" indent="-342900">
              <a:buFont typeface="+mj-ea"/>
              <a:buAutoNum type="circleNumDbPlain"/>
            </a:pPr>
            <a:r>
              <a:rPr lang="en-US" altLang="ja-JP" sz="2400" dirty="0" smtClean="0"/>
              <a:t>4E+17spin/cc</a:t>
            </a:r>
          </a:p>
          <a:p>
            <a:pPr marL="342900" indent="-342900">
              <a:buFont typeface="+mj-ea"/>
              <a:buAutoNum type="circleNumDbPlain"/>
            </a:pPr>
            <a:r>
              <a:rPr lang="en-US" altLang="ja-JP" sz="2400" dirty="0" smtClean="0"/>
              <a:t>8E+17spin/cc</a:t>
            </a:r>
          </a:p>
          <a:p>
            <a:pPr marL="342900" indent="-342900">
              <a:buFont typeface="+mj-ea"/>
              <a:buAutoNum type="circleNumDbPlain"/>
            </a:pPr>
            <a:r>
              <a:rPr lang="en-US" altLang="ja-JP" sz="2400" dirty="0" smtClean="0"/>
              <a:t>1E+19spin/cc</a:t>
            </a:r>
          </a:p>
          <a:p>
            <a:pPr marL="342900" indent="-342900">
              <a:buFont typeface="+mj-ea"/>
              <a:buAutoNum type="circleNumDbPlain"/>
            </a:pPr>
            <a:r>
              <a:rPr kumimoji="1" lang="en-US" altLang="ja-JP" sz="2400" dirty="0" smtClean="0"/>
              <a:t>4E+19spin/cc</a:t>
            </a:r>
            <a:endParaRPr kumimoji="1" lang="ja-JP" altLang="en-US" sz="2400" dirty="0"/>
          </a:p>
        </p:txBody>
      </p:sp>
      <p:sp>
        <p:nvSpPr>
          <p:cNvPr id="10" name="円/楕円 9"/>
          <p:cNvSpPr/>
          <p:nvPr/>
        </p:nvSpPr>
        <p:spPr>
          <a:xfrm>
            <a:off x="1857356" y="2786058"/>
            <a:ext cx="42862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bg1"/>
                </a:solidFill>
              </a:rPr>
              <a:t>1</a:t>
            </a:r>
            <a:endParaRPr kumimoji="1" lang="ja-JP" altLang="en-US" dirty="0">
              <a:solidFill>
                <a:schemeClr val="bg1"/>
              </a:solidFill>
            </a:endParaRPr>
          </a:p>
        </p:txBody>
      </p:sp>
      <p:sp>
        <p:nvSpPr>
          <p:cNvPr id="11" name="円/楕円 10"/>
          <p:cNvSpPr/>
          <p:nvPr/>
        </p:nvSpPr>
        <p:spPr>
          <a:xfrm>
            <a:off x="3071802" y="3071810"/>
            <a:ext cx="42862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bg1"/>
                </a:solidFill>
              </a:rPr>
              <a:t>2</a:t>
            </a:r>
            <a:endParaRPr kumimoji="1" lang="ja-JP" altLang="en-US" dirty="0">
              <a:solidFill>
                <a:schemeClr val="bg1"/>
              </a:solidFill>
            </a:endParaRPr>
          </a:p>
        </p:txBody>
      </p:sp>
      <p:sp>
        <p:nvSpPr>
          <p:cNvPr id="12" name="円/楕円 11"/>
          <p:cNvSpPr/>
          <p:nvPr/>
        </p:nvSpPr>
        <p:spPr>
          <a:xfrm>
            <a:off x="1857356" y="4929198"/>
            <a:ext cx="42862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bg1"/>
                </a:solidFill>
              </a:rPr>
              <a:t>3</a:t>
            </a:r>
            <a:endParaRPr kumimoji="1" lang="ja-JP" altLang="en-US" dirty="0">
              <a:solidFill>
                <a:schemeClr val="bg1"/>
              </a:solidFill>
            </a:endParaRPr>
          </a:p>
        </p:txBody>
      </p:sp>
      <p:sp>
        <p:nvSpPr>
          <p:cNvPr id="13" name="円/楕円 12"/>
          <p:cNvSpPr/>
          <p:nvPr/>
        </p:nvSpPr>
        <p:spPr>
          <a:xfrm>
            <a:off x="4000496" y="5000636"/>
            <a:ext cx="42862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smtClean="0">
                <a:solidFill>
                  <a:schemeClr val="bg1"/>
                </a:solidFill>
              </a:rPr>
              <a:t>4</a:t>
            </a:r>
            <a:endParaRPr kumimoji="1" lang="ja-JP" altLang="en-US" dirty="0">
              <a:solidFill>
                <a:schemeClr val="bg1"/>
              </a:solidFill>
            </a:endParaRPr>
          </a:p>
        </p:txBody>
      </p:sp>
      <p:sp>
        <p:nvSpPr>
          <p:cNvPr id="14" name="テキスト ボックス 13"/>
          <p:cNvSpPr txBox="1"/>
          <p:nvPr/>
        </p:nvSpPr>
        <p:spPr>
          <a:xfrm>
            <a:off x="5786446" y="2500306"/>
            <a:ext cx="3148619" cy="707886"/>
          </a:xfrm>
          <a:prstGeom prst="rect">
            <a:avLst/>
          </a:prstGeom>
          <a:noFill/>
        </p:spPr>
        <p:txBody>
          <a:bodyPr wrap="none" rtlCol="0">
            <a:spAutoFit/>
          </a:bodyPr>
          <a:lstStyle/>
          <a:p>
            <a:r>
              <a:rPr kumimoji="1" lang="ja-JP" altLang="en-US" sz="2000" dirty="0" smtClean="0"/>
              <a:t>溶剤に溶かした</a:t>
            </a:r>
            <a:r>
              <a:rPr kumimoji="1" lang="en-US" altLang="ja-JP" sz="2000" dirty="0" smtClean="0"/>
              <a:t>TEMPO</a:t>
            </a:r>
            <a:r>
              <a:rPr kumimoji="1" lang="ja-JP" altLang="en-US" sz="2000" dirty="0" smtClean="0"/>
              <a:t>は</a:t>
            </a:r>
            <a:endParaRPr kumimoji="1" lang="en-US" altLang="ja-JP" sz="2000" dirty="0" smtClean="0"/>
          </a:p>
          <a:p>
            <a:r>
              <a:rPr kumimoji="1" lang="ja-JP" altLang="en-US" sz="2000" dirty="0" smtClean="0"/>
              <a:t>均一に分布している</a:t>
            </a:r>
            <a:endParaRPr kumimoji="1" lang="ja-JP" altLang="en-US" sz="2000" dirty="0"/>
          </a:p>
        </p:txBody>
      </p:sp>
      <p:sp>
        <p:nvSpPr>
          <p:cNvPr id="15" name="テキスト ボックス 14"/>
          <p:cNvSpPr txBox="1"/>
          <p:nvPr/>
        </p:nvSpPr>
        <p:spPr>
          <a:xfrm>
            <a:off x="5072066" y="3357562"/>
            <a:ext cx="3857620" cy="461665"/>
          </a:xfrm>
          <a:prstGeom prst="rect">
            <a:avLst/>
          </a:prstGeom>
          <a:noFill/>
          <a:ln>
            <a:solidFill>
              <a:schemeClr val="accent1">
                <a:lumMod val="75000"/>
              </a:schemeClr>
            </a:solidFill>
          </a:ln>
        </p:spPr>
        <p:txBody>
          <a:bodyPr wrap="square" rtlCol="0">
            <a:spAutoFit/>
          </a:bodyPr>
          <a:lstStyle/>
          <a:p>
            <a:pPr algn="ctr"/>
            <a:r>
              <a:rPr kumimoji="1" lang="ja-JP" altLang="en-US" sz="2400" dirty="0" smtClean="0"/>
              <a:t>スペクトルの拡がり最小限</a:t>
            </a:r>
            <a:endParaRPr kumimoji="1" lang="ja-JP"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428604"/>
            <a:ext cx="7467600" cy="1143000"/>
          </a:xfrm>
        </p:spPr>
        <p:txBody>
          <a:bodyPr>
            <a:noAutofit/>
          </a:bodyPr>
          <a:lstStyle/>
          <a:p>
            <a:pPr algn="ctr"/>
            <a:r>
              <a:rPr kumimoji="1" lang="ja-JP" altLang="en-US" sz="3200" dirty="0" smtClean="0"/>
              <a:t>不対電子濃度と二次のモーメントの関係</a:t>
            </a:r>
            <a:endParaRPr kumimoji="1" lang="ja-JP" altLang="en-US" sz="3200" dirty="0"/>
          </a:p>
        </p:txBody>
      </p:sp>
      <p:graphicFrame>
        <p:nvGraphicFramePr>
          <p:cNvPr id="4" name="グラフ 3"/>
          <p:cNvGraphicFramePr/>
          <p:nvPr/>
        </p:nvGraphicFramePr>
        <p:xfrm>
          <a:off x="714348" y="1857364"/>
          <a:ext cx="6929486" cy="3786214"/>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p:cNvSpPr txBox="1"/>
          <p:nvPr/>
        </p:nvSpPr>
        <p:spPr>
          <a:xfrm>
            <a:off x="1714480" y="6273225"/>
            <a:ext cx="4698722" cy="584775"/>
          </a:xfrm>
          <a:prstGeom prst="rect">
            <a:avLst/>
          </a:prstGeom>
          <a:noFill/>
        </p:spPr>
        <p:txBody>
          <a:bodyPr wrap="none" rtlCol="0">
            <a:spAutoFit/>
          </a:bodyPr>
          <a:lstStyle/>
          <a:p>
            <a:r>
              <a:rPr lang="ja-JP" altLang="en-US" sz="3200" dirty="0" smtClean="0">
                <a:latin typeface="メイリオ" pitchFamily="50" charset="-128"/>
                <a:ea typeface="メイリオ" pitchFamily="50" charset="-128"/>
              </a:rPr>
              <a:t>さらにデータ点を増やす</a:t>
            </a:r>
            <a:endParaRPr kumimoji="1" lang="ja-JP" altLang="en-US" sz="3200" dirty="0">
              <a:latin typeface="メイリオ" pitchFamily="50" charset="-128"/>
              <a:ea typeface="メイリオ" pitchFamily="50" charset="-128"/>
            </a:endParaRPr>
          </a:p>
        </p:txBody>
      </p:sp>
      <p:sp>
        <p:nvSpPr>
          <p:cNvPr id="7" name="テキスト ボックス 6"/>
          <p:cNvSpPr txBox="1"/>
          <p:nvPr/>
        </p:nvSpPr>
        <p:spPr>
          <a:xfrm>
            <a:off x="3000364" y="5429264"/>
            <a:ext cx="5827236" cy="830997"/>
          </a:xfrm>
          <a:prstGeom prst="rect">
            <a:avLst/>
          </a:prstGeom>
          <a:noFill/>
          <a:ln>
            <a:solidFill>
              <a:schemeClr val="accent1">
                <a:lumMod val="75000"/>
              </a:schemeClr>
            </a:solidFill>
          </a:ln>
        </p:spPr>
        <p:txBody>
          <a:bodyPr wrap="none" rtlCol="0">
            <a:spAutoFit/>
          </a:bodyPr>
          <a:lstStyle/>
          <a:p>
            <a:r>
              <a:rPr kumimoji="1" lang="ja-JP" altLang="en-US" sz="2400" dirty="0" smtClean="0"/>
              <a:t>これらより</a:t>
            </a:r>
            <a:r>
              <a:rPr kumimoji="1" lang="en-US" altLang="ja-JP" sz="2400" dirty="0" smtClean="0"/>
              <a:t>PE</a:t>
            </a:r>
            <a:r>
              <a:rPr kumimoji="1" lang="ja-JP" altLang="en-US" sz="2400" dirty="0" smtClean="0"/>
              <a:t>試料の二次のモーメントが</a:t>
            </a:r>
            <a:endParaRPr kumimoji="1" lang="en-US" altLang="ja-JP" sz="2400" dirty="0" smtClean="0"/>
          </a:p>
          <a:p>
            <a:r>
              <a:rPr lang="ja-JP" altLang="en-US" sz="2400" dirty="0" smtClean="0"/>
              <a:t>大きい場合局在化していることが言える</a:t>
            </a:r>
            <a:endParaRPr kumimoji="1" lang="ja-JP" altLang="en-US" sz="2400" dirty="0"/>
          </a:p>
        </p:txBody>
      </p:sp>
      <p:sp>
        <p:nvSpPr>
          <p:cNvPr id="8" name="テキスト ボックス 7"/>
          <p:cNvSpPr txBox="1"/>
          <p:nvPr/>
        </p:nvSpPr>
        <p:spPr>
          <a:xfrm>
            <a:off x="2857488" y="1857364"/>
            <a:ext cx="4203395" cy="461665"/>
          </a:xfrm>
          <a:prstGeom prst="rect">
            <a:avLst/>
          </a:prstGeom>
          <a:noFill/>
        </p:spPr>
        <p:txBody>
          <a:bodyPr wrap="none" rtlCol="0">
            <a:spAutoFit/>
          </a:bodyPr>
          <a:lstStyle/>
          <a:p>
            <a:r>
              <a:rPr kumimoji="1" lang="en-US" altLang="ja-JP" sz="2400" dirty="0" smtClean="0"/>
              <a:t>Benzene </a:t>
            </a:r>
            <a:r>
              <a:rPr kumimoji="1" lang="ja-JP" altLang="en-US" sz="2400" dirty="0" smtClean="0"/>
              <a:t>に溶かした</a:t>
            </a:r>
            <a:r>
              <a:rPr kumimoji="1" lang="en-US" altLang="ja-JP" sz="2400" dirty="0" smtClean="0"/>
              <a:t>TEMPO </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ppt_x</p:attrName>
                                        </p:attrNameLst>
                                      </p:cBhvr>
                                      <p:tavLst>
                                        <p:tav tm="0">
                                          <p:val>
                                            <p:strVal val="#ppt_x-.2"/>
                                          </p:val>
                                        </p:tav>
                                        <p:tav tm="100000">
                                          <p:val>
                                            <p:strVal val="#ppt_x"/>
                                          </p:val>
                                        </p:tav>
                                      </p:tavLst>
                                    </p:anim>
                                    <p:anim calcmode="lin" valueType="num">
                                      <p:cBhvr>
                                        <p:cTn id="8" dur="500" fill="hold"/>
                                        <p:tgtEl>
                                          <p:spTgt spid="7"/>
                                        </p:tgtEl>
                                        <p:attrNameLst>
                                          <p:attrName>ppt_y</p:attrName>
                                        </p:attrNameLst>
                                      </p:cBhvr>
                                      <p:tavLst>
                                        <p:tav tm="0">
                                          <p:val>
                                            <p:strVal val="#ppt_y"/>
                                          </p:val>
                                        </p:tav>
                                        <p:tav tm="100000">
                                          <p:val>
                                            <p:strVal val="#ppt_y"/>
                                          </p:val>
                                        </p:tav>
                                      </p:tavLst>
                                    </p:anim>
                                    <p:animEffect transition="in" filter="wipe(right)" prLst="gradientSize: 0.1">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summary</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偏極実験を行う装置に異常はなかった</a:t>
            </a:r>
            <a:endParaRPr kumimoji="1" lang="en-US" altLang="ja-JP" dirty="0" smtClean="0"/>
          </a:p>
          <a:p>
            <a:r>
              <a:rPr lang="ja-JP" altLang="en-US" dirty="0" smtClean="0"/>
              <a:t>均一な不対電子の混入が必要</a:t>
            </a:r>
            <a:r>
              <a:rPr lang="en-US" altLang="ja-JP" dirty="0" smtClean="0"/>
              <a:t>	</a:t>
            </a:r>
            <a:endParaRPr kumimoji="1" lang="en-US" altLang="ja-JP" dirty="0" smtClean="0"/>
          </a:p>
          <a:p>
            <a:endParaRPr kumimoji="1" lang="en-US" altLang="ja-JP" dirty="0" smtClean="0"/>
          </a:p>
          <a:p>
            <a:r>
              <a:rPr kumimoji="1" lang="ja-JP" altLang="en-US" dirty="0" smtClean="0"/>
              <a:t>今後の課題</a:t>
            </a:r>
            <a:endParaRPr kumimoji="1" lang="en-US" altLang="ja-JP" dirty="0" smtClean="0"/>
          </a:p>
          <a:p>
            <a:pPr lvl="1"/>
            <a:r>
              <a:rPr lang="ja-JP" altLang="en-US" dirty="0" smtClean="0"/>
              <a:t>均一性</a:t>
            </a:r>
            <a:r>
              <a:rPr kumimoji="1" lang="ja-JP" altLang="en-US" dirty="0" smtClean="0"/>
              <a:t>評価を進める</a:t>
            </a:r>
            <a:endParaRPr kumimoji="1" lang="en-US" altLang="ja-JP" dirty="0" smtClean="0"/>
          </a:p>
          <a:p>
            <a:pPr lvl="2"/>
            <a:r>
              <a:rPr lang="ja-JP" altLang="en-US" dirty="0" smtClean="0"/>
              <a:t>二次のモーメントと濃度の相関を調べる</a:t>
            </a:r>
            <a:endParaRPr lang="en-US" altLang="ja-JP" dirty="0" smtClean="0"/>
          </a:p>
          <a:p>
            <a:pPr lvl="2"/>
            <a:r>
              <a:rPr kumimoji="1" lang="en-US" altLang="ja-JP" dirty="0" smtClean="0"/>
              <a:t>PE</a:t>
            </a:r>
            <a:r>
              <a:rPr lang="ja-JP" altLang="en-US" dirty="0" smtClean="0"/>
              <a:t>試料の二次のモーメント測定</a:t>
            </a:r>
            <a:endParaRPr lang="en-US" altLang="ja-JP" dirty="0" smtClean="0"/>
          </a:p>
          <a:p>
            <a:pPr lvl="1"/>
            <a:r>
              <a:rPr kumimoji="1" lang="ja-JP" altLang="en-US" dirty="0" smtClean="0"/>
              <a:t>適当な濃度と均一性を持つ</a:t>
            </a:r>
            <a:r>
              <a:rPr kumimoji="1" lang="en-US" altLang="ja-JP" dirty="0" smtClean="0"/>
              <a:t>PE</a:t>
            </a:r>
            <a:r>
              <a:rPr kumimoji="1" lang="ja-JP" altLang="en-US" dirty="0" smtClean="0"/>
              <a:t>試料を作成</a:t>
            </a:r>
            <a:endParaRPr kumimoji="1" lang="en-US" altLang="ja-JP" dirty="0" smtClean="0"/>
          </a:p>
          <a:p>
            <a:pPr lvl="1"/>
            <a:r>
              <a:rPr kumimoji="1" lang="en-US" altLang="ja-JP" dirty="0" smtClean="0"/>
              <a:t>DNP</a:t>
            </a:r>
            <a:r>
              <a:rPr kumimoji="1" lang="ja-JP" altLang="en-US" dirty="0" smtClean="0"/>
              <a:t>テストを実施</a:t>
            </a:r>
            <a:endParaRPr kumimoji="1" lang="en-US" altLang="ja-JP" dirty="0" smtClean="0"/>
          </a:p>
        </p:txBody>
      </p:sp>
      <p:pic>
        <p:nvPicPr>
          <p:cNvPr id="4" name="Picture 2" descr="C:\Users\HIDE\Pictures\Microsoft クリップ オーガナイザ\j0297043.gif"/>
          <p:cNvPicPr>
            <a:picLocks noChangeAspect="1" noChangeArrowheads="1" noCrop="1"/>
          </p:cNvPicPr>
          <p:nvPr/>
        </p:nvPicPr>
        <p:blipFill>
          <a:blip r:embed="rId3"/>
          <a:srcRect/>
          <a:stretch>
            <a:fillRect/>
          </a:stretch>
        </p:blipFill>
        <p:spPr bwMode="auto">
          <a:xfrm>
            <a:off x="7643834" y="5429264"/>
            <a:ext cx="1219200" cy="121920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50"/>
          <p:cNvGrpSpPr>
            <a:grpSpLocks/>
          </p:cNvGrpSpPr>
          <p:nvPr/>
        </p:nvGrpSpPr>
        <p:grpSpPr bwMode="auto">
          <a:xfrm>
            <a:off x="6000750" y="3857625"/>
            <a:ext cx="3286125" cy="1500188"/>
            <a:chOff x="142844" y="4857760"/>
            <a:chExt cx="3929090" cy="1714512"/>
          </a:xfrm>
        </p:grpSpPr>
        <p:grpSp>
          <p:nvGrpSpPr>
            <p:cNvPr id="5" name="グループ化 48"/>
            <p:cNvGrpSpPr>
              <a:grpSpLocks/>
            </p:cNvGrpSpPr>
            <p:nvPr/>
          </p:nvGrpSpPr>
          <p:grpSpPr bwMode="auto">
            <a:xfrm>
              <a:off x="214972" y="4928518"/>
              <a:ext cx="3856962" cy="1572996"/>
              <a:chOff x="214972" y="4928518"/>
              <a:chExt cx="3856962" cy="1572996"/>
            </a:xfrm>
          </p:grpSpPr>
          <p:sp>
            <p:nvSpPr>
              <p:cNvPr id="10" name="円/楕円 9"/>
              <p:cNvSpPr/>
              <p:nvPr/>
            </p:nvSpPr>
            <p:spPr>
              <a:xfrm>
                <a:off x="214972" y="4999275"/>
                <a:ext cx="643460"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1" name="円/楕円 10"/>
              <p:cNvSpPr/>
              <p:nvPr/>
            </p:nvSpPr>
            <p:spPr>
              <a:xfrm>
                <a:off x="357331" y="4999275"/>
                <a:ext cx="643459"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2" name="円/楕円 11"/>
              <p:cNvSpPr/>
              <p:nvPr/>
            </p:nvSpPr>
            <p:spPr>
              <a:xfrm>
                <a:off x="501587" y="4999275"/>
                <a:ext cx="641562"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 name="円/楕円 12"/>
              <p:cNvSpPr/>
              <p:nvPr/>
            </p:nvSpPr>
            <p:spPr>
              <a:xfrm>
                <a:off x="643945" y="4999275"/>
                <a:ext cx="641562"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 name="円/楕円 13"/>
              <p:cNvSpPr/>
              <p:nvPr/>
            </p:nvSpPr>
            <p:spPr>
              <a:xfrm>
                <a:off x="786304" y="4999275"/>
                <a:ext cx="643459"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5" name="円/楕円 14"/>
              <p:cNvSpPr/>
              <p:nvPr/>
            </p:nvSpPr>
            <p:spPr>
              <a:xfrm>
                <a:off x="928662" y="4928518"/>
                <a:ext cx="785818" cy="157299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6" name="円/楕円 15"/>
              <p:cNvSpPr/>
              <p:nvPr/>
            </p:nvSpPr>
            <p:spPr>
              <a:xfrm>
                <a:off x="1072918" y="4928518"/>
                <a:ext cx="783921" cy="157299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7" name="円/楕円 16"/>
              <p:cNvSpPr/>
              <p:nvPr/>
            </p:nvSpPr>
            <p:spPr>
              <a:xfrm>
                <a:off x="1285507" y="4999275"/>
                <a:ext cx="643460"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8" name="円/楕円 17"/>
              <p:cNvSpPr/>
              <p:nvPr/>
            </p:nvSpPr>
            <p:spPr>
              <a:xfrm>
                <a:off x="1429763" y="4999275"/>
                <a:ext cx="641562"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9" name="円/楕円 18"/>
              <p:cNvSpPr/>
              <p:nvPr/>
            </p:nvSpPr>
            <p:spPr>
              <a:xfrm>
                <a:off x="1572122" y="4999275"/>
                <a:ext cx="643459" cy="1431482"/>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ja-JP" altLang="en-US" dirty="0"/>
              </a:p>
            </p:txBody>
          </p:sp>
          <p:sp>
            <p:nvSpPr>
              <p:cNvPr id="20" name="円/楕円 19"/>
              <p:cNvSpPr/>
              <p:nvPr/>
            </p:nvSpPr>
            <p:spPr>
              <a:xfrm>
                <a:off x="1714480" y="4999275"/>
                <a:ext cx="643460" cy="1431482"/>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fontAlgn="auto">
                  <a:spcBef>
                    <a:spcPts val="0"/>
                  </a:spcBef>
                  <a:spcAft>
                    <a:spcPts val="0"/>
                  </a:spcAft>
                  <a:defRPr/>
                </a:pPr>
                <a:endParaRPr lang="ja-JP" altLang="en-US" dirty="0"/>
              </a:p>
            </p:txBody>
          </p:sp>
          <p:sp>
            <p:nvSpPr>
              <p:cNvPr id="21" name="円/楕円 20"/>
              <p:cNvSpPr/>
              <p:nvPr/>
            </p:nvSpPr>
            <p:spPr>
              <a:xfrm>
                <a:off x="1856839" y="4999275"/>
                <a:ext cx="643459" cy="1431482"/>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2" name="円/楕円 21"/>
              <p:cNvSpPr/>
              <p:nvPr/>
            </p:nvSpPr>
            <p:spPr>
              <a:xfrm>
                <a:off x="2001095" y="4999275"/>
                <a:ext cx="641562" cy="1431482"/>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3" name="円/楕円 22"/>
              <p:cNvSpPr/>
              <p:nvPr/>
            </p:nvSpPr>
            <p:spPr>
              <a:xfrm>
                <a:off x="2143453" y="4999275"/>
                <a:ext cx="643460" cy="1431482"/>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4" name="円/楕円 23"/>
              <p:cNvSpPr/>
              <p:nvPr/>
            </p:nvSpPr>
            <p:spPr>
              <a:xfrm>
                <a:off x="2285812" y="4928518"/>
                <a:ext cx="785818" cy="157299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5" name="円/楕円 24"/>
              <p:cNvSpPr/>
              <p:nvPr/>
            </p:nvSpPr>
            <p:spPr>
              <a:xfrm>
                <a:off x="2430068" y="4928518"/>
                <a:ext cx="783919" cy="157299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6" name="円/楕円 25"/>
              <p:cNvSpPr/>
              <p:nvPr/>
            </p:nvSpPr>
            <p:spPr>
              <a:xfrm>
                <a:off x="2572426" y="4928518"/>
                <a:ext cx="785818" cy="157299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27" name="円/楕円 26"/>
              <p:cNvSpPr/>
              <p:nvPr/>
            </p:nvSpPr>
            <p:spPr>
              <a:xfrm>
                <a:off x="2714785" y="5071847"/>
                <a:ext cx="571331" cy="1286338"/>
              </a:xfrm>
              <a:prstGeom prst="ellipse">
                <a:avLst/>
              </a:prstGeom>
              <a:solidFill>
                <a:schemeClr val="tx1">
                  <a:lumMod val="50000"/>
                  <a:alpha val="76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nvGrpSpPr>
              <p:cNvPr id="28" name="グループ化 23"/>
              <p:cNvGrpSpPr>
                <a:grpSpLocks/>
              </p:cNvGrpSpPr>
              <p:nvPr/>
            </p:nvGrpSpPr>
            <p:grpSpPr bwMode="auto">
              <a:xfrm>
                <a:off x="2857142" y="5285934"/>
                <a:ext cx="928178" cy="644076"/>
                <a:chOff x="428250" y="4214364"/>
                <a:chExt cx="928178" cy="644076"/>
              </a:xfrm>
            </p:grpSpPr>
            <p:grpSp>
              <p:nvGrpSpPr>
                <p:cNvPr id="34" name="グループ化 184"/>
                <p:cNvGrpSpPr>
                  <a:grpSpLocks/>
                </p:cNvGrpSpPr>
                <p:nvPr/>
              </p:nvGrpSpPr>
              <p:grpSpPr bwMode="auto">
                <a:xfrm>
                  <a:off x="428250" y="4214364"/>
                  <a:ext cx="928178" cy="644076"/>
                  <a:chOff x="428250" y="4214364"/>
                  <a:chExt cx="928178" cy="644076"/>
                </a:xfrm>
              </p:grpSpPr>
              <p:sp>
                <p:nvSpPr>
                  <p:cNvPr id="39" name="円/楕円 38"/>
                  <p:cNvSpPr/>
                  <p:nvPr/>
                </p:nvSpPr>
                <p:spPr>
                  <a:xfrm>
                    <a:off x="999583" y="4214364"/>
                    <a:ext cx="356845" cy="500746"/>
                  </a:xfrm>
                  <a:prstGeom prst="ellipse">
                    <a:avLst/>
                  </a:prstGeom>
                  <a:solidFill>
                    <a:schemeClr val="accent6">
                      <a:lumMod val="40000"/>
                      <a:lumOff val="60000"/>
                      <a:alpha val="49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0" name="平行四辺形 39"/>
                  <p:cNvSpPr/>
                  <p:nvPr/>
                </p:nvSpPr>
                <p:spPr>
                  <a:xfrm rot="5400000">
                    <a:off x="613680" y="4271522"/>
                    <a:ext cx="615471" cy="557010"/>
                  </a:xfrm>
                  <a:prstGeom prst="parallelogram">
                    <a:avLst/>
                  </a:prstGeom>
                  <a:solidFill>
                    <a:schemeClr val="accent6">
                      <a:lumMod val="40000"/>
                      <a:lumOff val="60000"/>
                      <a:alpha val="56000"/>
                    </a:schemeClr>
                  </a:solidFill>
                  <a:ln w="25400">
                    <a:solidFill>
                      <a:schemeClr val="accent6">
                        <a:lumMod val="75000"/>
                        <a:alpha val="51000"/>
                      </a:schemeClr>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41" name="円/楕円 31"/>
                  <p:cNvSpPr/>
                  <p:nvPr/>
                </p:nvSpPr>
                <p:spPr>
                  <a:xfrm>
                    <a:off x="428250" y="4357694"/>
                    <a:ext cx="356845" cy="500746"/>
                  </a:xfrm>
                  <a:prstGeom prst="ellipse">
                    <a:avLst/>
                  </a:prstGeom>
                  <a:solidFill>
                    <a:schemeClr val="accent6">
                      <a:lumMod val="40000"/>
                      <a:lumOff val="60000"/>
                      <a:alpha val="50000"/>
                    </a:schemeClr>
                  </a:solid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grpSp>
              <p:nvGrpSpPr>
                <p:cNvPr id="35" name="グループ化 185"/>
                <p:cNvGrpSpPr/>
                <p:nvPr/>
              </p:nvGrpSpPr>
              <p:grpSpPr>
                <a:xfrm>
                  <a:off x="500034" y="4286256"/>
                  <a:ext cx="795342" cy="571504"/>
                  <a:chOff x="428596" y="4214818"/>
                  <a:chExt cx="928694" cy="642944"/>
                </a:xfrm>
                <a:solidFill>
                  <a:schemeClr val="accent4">
                    <a:lumMod val="40000"/>
                    <a:lumOff val="60000"/>
                    <a:alpha val="49000"/>
                  </a:schemeClr>
                </a:solidFill>
              </p:grpSpPr>
              <p:sp>
                <p:nvSpPr>
                  <p:cNvPr id="36" name="円/楕円 26"/>
                  <p:cNvSpPr/>
                  <p:nvPr/>
                </p:nvSpPr>
                <p:spPr>
                  <a:xfrm>
                    <a:off x="1000100" y="4214818"/>
                    <a:ext cx="357190" cy="500066"/>
                  </a:xfrm>
                  <a:prstGeom prst="ellipse">
                    <a:avLst/>
                  </a:prstGeom>
                  <a:grp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平行四辺形 36"/>
                  <p:cNvSpPr/>
                  <p:nvPr/>
                </p:nvSpPr>
                <p:spPr>
                  <a:xfrm rot="5400000">
                    <a:off x="613680" y="4271522"/>
                    <a:ext cx="615471" cy="557010"/>
                  </a:xfrm>
                  <a:prstGeom prst="parallelogram">
                    <a:avLst/>
                  </a:prstGeom>
                  <a:grpFill/>
                  <a:ln w="25400">
                    <a:solidFill>
                      <a:schemeClr val="accent6">
                        <a:lumMod val="75000"/>
                        <a:alpha val="51000"/>
                      </a:schemeClr>
                    </a:solidFill>
                  </a:ln>
                  <a:scene3d>
                    <a:camera prst="orthographicFront">
                      <a:rot lat="0" lon="108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8" name="円/楕円 37"/>
                  <p:cNvSpPr/>
                  <p:nvPr/>
                </p:nvSpPr>
                <p:spPr>
                  <a:xfrm>
                    <a:off x="428596" y="4357694"/>
                    <a:ext cx="357190" cy="500066"/>
                  </a:xfrm>
                  <a:prstGeom prst="ellipse">
                    <a:avLst/>
                  </a:prstGeom>
                  <a:grpFill/>
                  <a:ln w="381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grpSp>
          <p:grpSp>
            <p:nvGrpSpPr>
              <p:cNvPr id="29" name="グループ化 32"/>
              <p:cNvGrpSpPr>
                <a:grpSpLocks/>
              </p:cNvGrpSpPr>
              <p:nvPr/>
            </p:nvGrpSpPr>
            <p:grpSpPr bwMode="auto">
              <a:xfrm>
                <a:off x="2857142" y="5215177"/>
                <a:ext cx="785819" cy="785591"/>
                <a:chOff x="3571522" y="5215177"/>
                <a:chExt cx="785819" cy="785591"/>
              </a:xfrm>
            </p:grpSpPr>
            <p:sp>
              <p:nvSpPr>
                <p:cNvPr id="31" name="円/楕円 30"/>
                <p:cNvSpPr/>
                <p:nvPr/>
              </p:nvSpPr>
              <p:spPr>
                <a:xfrm>
                  <a:off x="3713881" y="5285934"/>
                  <a:ext cx="501101" cy="644076"/>
                </a:xfrm>
                <a:prstGeom prst="ellipse">
                  <a:avLst/>
                </a:prstGeom>
                <a:noFill/>
                <a:ln w="38100">
                  <a:solidFill>
                    <a:srgbClr val="ECE218">
                      <a:alpha val="56863"/>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円/楕円 31"/>
                <p:cNvSpPr/>
                <p:nvPr/>
              </p:nvSpPr>
              <p:spPr>
                <a:xfrm>
                  <a:off x="3858138" y="5215177"/>
                  <a:ext cx="499203" cy="642262"/>
                </a:xfrm>
                <a:prstGeom prst="ellipse">
                  <a:avLst/>
                </a:prstGeom>
                <a:noFill/>
                <a:ln w="38100">
                  <a:solidFill>
                    <a:srgbClr val="ECE218">
                      <a:alpha val="56863"/>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3" name="円/楕円 32"/>
                <p:cNvSpPr/>
                <p:nvPr/>
              </p:nvSpPr>
              <p:spPr>
                <a:xfrm>
                  <a:off x="3571522" y="5358506"/>
                  <a:ext cx="499204" cy="642262"/>
                </a:xfrm>
                <a:prstGeom prst="ellipse">
                  <a:avLst/>
                </a:prstGeom>
                <a:noFill/>
                <a:ln w="38100">
                  <a:solidFill>
                    <a:srgbClr val="ECE218">
                      <a:alpha val="56863"/>
                    </a:srgb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30" name="正方形/長方形 29"/>
              <p:cNvSpPr/>
              <p:nvPr/>
            </p:nvSpPr>
            <p:spPr>
              <a:xfrm>
                <a:off x="2214546" y="5000636"/>
                <a:ext cx="1857388" cy="500066"/>
              </a:xfrm>
              <a:prstGeom prst="rect">
                <a:avLst/>
              </a:prstGeom>
              <a:solidFill>
                <a:schemeClr val="tx1"/>
              </a:solidFill>
              <a:ln>
                <a:solidFill>
                  <a:schemeClr val="tx1"/>
                </a:solidFill>
              </a:ln>
              <a:scene3d>
                <a:camera prst="isometricOffAxis1Top">
                  <a:rot lat="20602987" lon="16485158" rev="5331112"/>
                </a:camera>
                <a:lightRig rig="threePt" dir="t"/>
              </a:scene3d>
              <a:sp3d extrusionH="63500">
                <a:bevelT w="0" h="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grpSp>
          <p:nvGrpSpPr>
            <p:cNvPr id="6" name="グループ化 37"/>
            <p:cNvGrpSpPr>
              <a:grpSpLocks/>
            </p:cNvGrpSpPr>
            <p:nvPr/>
          </p:nvGrpSpPr>
          <p:grpSpPr bwMode="auto">
            <a:xfrm>
              <a:off x="2071323" y="4928518"/>
              <a:ext cx="1786123" cy="1572996"/>
              <a:chOff x="5650425" y="5071394"/>
              <a:chExt cx="1493199" cy="1572996"/>
            </a:xfrm>
          </p:grpSpPr>
          <p:sp>
            <p:nvSpPr>
              <p:cNvPr id="8" name="フローチャート : 直接アクセス記憶 7"/>
              <p:cNvSpPr/>
              <p:nvPr/>
            </p:nvSpPr>
            <p:spPr>
              <a:xfrm>
                <a:off x="5650425" y="5071394"/>
                <a:ext cx="1493199" cy="1572996"/>
              </a:xfrm>
              <a:prstGeom prst="flowChartMagneticDrum">
                <a:avLst/>
              </a:prstGeom>
              <a:solidFill>
                <a:srgbClr val="CC99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円/楕円 8"/>
              <p:cNvSpPr/>
              <p:nvPr/>
            </p:nvSpPr>
            <p:spPr>
              <a:xfrm>
                <a:off x="6643775" y="5071394"/>
                <a:ext cx="499849" cy="1572996"/>
              </a:xfrm>
              <a:prstGeom prst="ellipse">
                <a:avLst/>
              </a:prstGeom>
              <a:solidFill>
                <a:srgbClr val="CC6600">
                  <a:alpha val="50196"/>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ja-JP" altLang="en-US"/>
              </a:p>
            </p:txBody>
          </p:sp>
        </p:grpSp>
        <p:sp>
          <p:nvSpPr>
            <p:cNvPr id="7" name="円柱 6"/>
            <p:cNvSpPr/>
            <p:nvPr/>
          </p:nvSpPr>
          <p:spPr>
            <a:xfrm rot="5400000">
              <a:off x="1157126" y="3843478"/>
              <a:ext cx="1714512" cy="3743075"/>
            </a:xfrm>
            <a:prstGeom prst="can">
              <a:avLst>
                <a:gd name="adj" fmla="val 39815"/>
              </a:avLst>
            </a:prstGeom>
            <a:gradFill flip="none" rotWithShape="1">
              <a:gsLst>
                <a:gs pos="0">
                  <a:schemeClr val="tx1">
                    <a:shade val="30000"/>
                    <a:satMod val="115000"/>
                    <a:alpha val="31000"/>
                  </a:schemeClr>
                </a:gs>
                <a:gs pos="50000">
                  <a:schemeClr val="tx1">
                    <a:shade val="67500"/>
                    <a:satMod val="115000"/>
                    <a:alpha val="69000"/>
                  </a:schemeClr>
                </a:gs>
                <a:gs pos="100000">
                  <a:schemeClr val="tx1">
                    <a:shade val="100000"/>
                    <a:satMod val="115000"/>
                    <a:alpha val="98000"/>
                  </a:schemeClr>
                </a:gs>
              </a:gsLst>
              <a:lin ang="10800000" scaled="1"/>
              <a:tileRect/>
            </a:gra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grpSp>
      <p:grpSp>
        <p:nvGrpSpPr>
          <p:cNvPr id="42" name="グループ化 60"/>
          <p:cNvGrpSpPr>
            <a:grpSpLocks/>
          </p:cNvGrpSpPr>
          <p:nvPr/>
        </p:nvGrpSpPr>
        <p:grpSpPr bwMode="auto">
          <a:xfrm>
            <a:off x="1497013" y="2563813"/>
            <a:ext cx="4932362" cy="3294062"/>
            <a:chOff x="1282480" y="2564438"/>
            <a:chExt cx="4932594" cy="3293454"/>
          </a:xfrm>
        </p:grpSpPr>
        <p:sp>
          <p:nvSpPr>
            <p:cNvPr id="43" name="片側の 2 つの角を丸めた四角形 42"/>
            <p:cNvSpPr/>
            <p:nvPr/>
          </p:nvSpPr>
          <p:spPr>
            <a:xfrm rot="16200000">
              <a:off x="248315" y="4391727"/>
              <a:ext cx="2500330" cy="432000"/>
            </a:xfrm>
            <a:prstGeom prst="round2SameRect">
              <a:avLst/>
            </a:prstGeom>
            <a:gradFill flip="none" rotWithShape="1">
              <a:gsLst>
                <a:gs pos="0">
                  <a:srgbClr val="FFFFFF">
                    <a:shade val="30000"/>
                    <a:satMod val="115000"/>
                    <a:alpha val="21000"/>
                  </a:srgbClr>
                </a:gs>
                <a:gs pos="50000">
                  <a:srgbClr val="FFFFFF">
                    <a:shade val="67500"/>
                    <a:satMod val="115000"/>
                    <a:alpha val="77000"/>
                  </a:srgbClr>
                </a:gs>
                <a:gs pos="100000">
                  <a:srgbClr val="FFFFFF">
                    <a:shade val="100000"/>
                    <a:satMod val="115000"/>
                    <a:alpha val="89000"/>
                  </a:srgbClr>
                </a:gs>
              </a:gsLst>
              <a:lin ang="0" scaled="1"/>
              <a:tileRect/>
            </a:gra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44" name="台形 43"/>
            <p:cNvSpPr/>
            <p:nvPr/>
          </p:nvSpPr>
          <p:spPr>
            <a:xfrm rot="5400000">
              <a:off x="3965074" y="3571892"/>
              <a:ext cx="2448000" cy="2052000"/>
            </a:xfrm>
            <a:prstGeom prst="trapezoid">
              <a:avLst>
                <a:gd name="adj" fmla="val 22943"/>
              </a:avLst>
            </a:prstGeom>
            <a:gradFill flip="none" rotWithShape="1">
              <a:gsLst>
                <a:gs pos="0">
                  <a:srgbClr val="FFFFFF">
                    <a:shade val="30000"/>
                    <a:satMod val="115000"/>
                    <a:alpha val="17000"/>
                  </a:srgbClr>
                </a:gs>
                <a:gs pos="50000">
                  <a:srgbClr val="FFFFFF">
                    <a:shade val="67500"/>
                    <a:satMod val="115000"/>
                    <a:alpha val="74000"/>
                  </a:srgbClr>
                </a:gs>
                <a:gs pos="100000">
                  <a:srgbClr val="FFFFFF">
                    <a:shade val="100000"/>
                    <a:satMod val="115000"/>
                    <a:alpha val="83000"/>
                  </a:srgbClr>
                </a:gs>
              </a:gsLst>
              <a:lin ang="10800000" scaled="1"/>
              <a:tileRect/>
            </a:gradFill>
            <a:ln>
              <a:noFill/>
            </a:ln>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45" name="角丸四角形 44"/>
            <p:cNvSpPr/>
            <p:nvPr/>
          </p:nvSpPr>
          <p:spPr>
            <a:xfrm>
              <a:off x="1714480" y="3357562"/>
              <a:ext cx="2448000" cy="2484000"/>
            </a:xfrm>
            <a:prstGeom prst="roundRect">
              <a:avLst>
                <a:gd name="adj" fmla="val 0"/>
              </a:avLst>
            </a:prstGeom>
            <a:gradFill flip="none" rotWithShape="1">
              <a:gsLst>
                <a:gs pos="0">
                  <a:srgbClr val="FFFFFF">
                    <a:shade val="30000"/>
                    <a:satMod val="115000"/>
                    <a:alpha val="21000"/>
                  </a:srgbClr>
                </a:gs>
                <a:gs pos="50000">
                  <a:srgbClr val="FFFFFF">
                    <a:shade val="67500"/>
                    <a:satMod val="115000"/>
                    <a:alpha val="73000"/>
                  </a:srgbClr>
                </a:gs>
                <a:gs pos="100000">
                  <a:srgbClr val="FFFFFF">
                    <a:shade val="100000"/>
                    <a:satMod val="115000"/>
                    <a:alpha val="81000"/>
                  </a:srgbClr>
                </a:gs>
              </a:gsLst>
              <a:lin ang="16200000" scaled="1"/>
              <a:tileRect/>
            </a:gra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46" name="円柱 45"/>
            <p:cNvSpPr/>
            <p:nvPr/>
          </p:nvSpPr>
          <p:spPr>
            <a:xfrm>
              <a:off x="1695249" y="2564438"/>
              <a:ext cx="2448040" cy="936452"/>
            </a:xfrm>
            <a:prstGeom prst="can">
              <a:avLst/>
            </a:prstGeom>
            <a:gradFill flip="none" rotWithShape="1">
              <a:gsLst>
                <a:gs pos="0">
                  <a:srgbClr val="FFFFFF">
                    <a:shade val="30000"/>
                    <a:satMod val="115000"/>
                  </a:srgbClr>
                </a:gs>
                <a:gs pos="50000">
                  <a:srgbClr val="FFFFFF">
                    <a:shade val="67500"/>
                    <a:satMod val="115000"/>
                  </a:srgbClr>
                </a:gs>
                <a:gs pos="100000">
                  <a:srgbClr val="FFFFFF">
                    <a:shade val="100000"/>
                    <a:satMod val="115000"/>
                  </a:srgbClr>
                </a:gs>
              </a:gsLst>
              <a:lin ang="16200000" scaled="1"/>
              <a:tileRect/>
            </a:gra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grpSp>
      <p:sp>
        <p:nvSpPr>
          <p:cNvPr id="47" name="正方形/長方形 46"/>
          <p:cNvSpPr/>
          <p:nvPr/>
        </p:nvSpPr>
        <p:spPr>
          <a:xfrm>
            <a:off x="6215063" y="4286250"/>
            <a:ext cx="1152525" cy="936625"/>
          </a:xfrm>
          <a:prstGeom prst="rect">
            <a:avLst/>
          </a:prstGeom>
          <a:noFill/>
          <a:ln w="38100">
            <a:solidFill>
              <a:schemeClr val="bg1"/>
            </a:solidFill>
          </a:ln>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48" name="角丸四角形 47"/>
          <p:cNvSpPr/>
          <p:nvPr/>
        </p:nvSpPr>
        <p:spPr>
          <a:xfrm>
            <a:off x="428625" y="4643438"/>
            <a:ext cx="1000125" cy="407987"/>
          </a:xfrm>
          <a:prstGeom prst="roundRect">
            <a:avLst/>
          </a:prstGeom>
        </p:spPr>
        <p:style>
          <a:lnRef idx="1">
            <a:schemeClr val="accent6"/>
          </a:lnRef>
          <a:fillRef idx="2">
            <a:schemeClr val="accent6"/>
          </a:fillRef>
          <a:effectRef idx="1">
            <a:schemeClr val="accent6"/>
          </a:effectRef>
          <a:fontRef idx="minor">
            <a:schemeClr val="dk1"/>
          </a:fontRef>
        </p:style>
        <p:txBody>
          <a:bodyPr anchor="ctr">
            <a:spAutoFit/>
          </a:bodyPr>
          <a:lstStyle/>
          <a:p>
            <a:pPr fontAlgn="auto">
              <a:spcBef>
                <a:spcPts val="0"/>
              </a:spcBef>
              <a:spcAft>
                <a:spcPts val="0"/>
              </a:spcAft>
              <a:defRPr/>
            </a:pPr>
            <a:r>
              <a:rPr lang="en-US" altLang="ja-JP" dirty="0">
                <a:ln w="18415" cmpd="sng">
                  <a:noFill/>
                  <a:prstDash val="solid"/>
                </a:ln>
                <a:solidFill>
                  <a:schemeClr val="bg1"/>
                </a:solidFill>
                <a:effectLst>
                  <a:outerShdw blurRad="63500" dir="3600000" algn="tl" rotWithShape="0">
                    <a:srgbClr val="000000">
                      <a:alpha val="70000"/>
                    </a:srgbClr>
                  </a:outerShdw>
                </a:effectLst>
              </a:rPr>
              <a:t>Liq.</a:t>
            </a:r>
            <a:r>
              <a:rPr lang="en-US" altLang="ja-JP" baseline="30000" dirty="0">
                <a:ln w="18415" cmpd="sng">
                  <a:noFill/>
                  <a:prstDash val="solid"/>
                </a:ln>
                <a:solidFill>
                  <a:schemeClr val="bg1"/>
                </a:solidFill>
                <a:effectLst>
                  <a:outerShdw blurRad="63500" dir="3600000" algn="tl" rotWithShape="0">
                    <a:srgbClr val="000000">
                      <a:alpha val="70000"/>
                    </a:srgbClr>
                  </a:outerShdw>
                </a:effectLst>
              </a:rPr>
              <a:t>4</a:t>
            </a:r>
            <a:r>
              <a:rPr lang="en-US" altLang="ja-JP" dirty="0">
                <a:ln w="18415" cmpd="sng">
                  <a:noFill/>
                  <a:prstDash val="solid"/>
                </a:ln>
                <a:solidFill>
                  <a:schemeClr val="bg1"/>
                </a:solidFill>
                <a:effectLst>
                  <a:outerShdw blurRad="63500" dir="3600000" algn="tl" rotWithShape="0">
                    <a:srgbClr val="000000">
                      <a:alpha val="70000"/>
                    </a:srgbClr>
                  </a:outerShdw>
                </a:effectLst>
              </a:rPr>
              <a:t>He</a:t>
            </a:r>
            <a:endParaRPr lang="ja-JP" altLang="en-US" dirty="0">
              <a:ln w="18415" cmpd="sng">
                <a:noFill/>
                <a:prstDash val="solid"/>
              </a:ln>
              <a:solidFill>
                <a:schemeClr val="bg1"/>
              </a:solidFill>
              <a:effectLst>
                <a:outerShdw blurRad="63500" dir="3600000" algn="tl" rotWithShape="0">
                  <a:srgbClr val="000000">
                    <a:alpha val="70000"/>
                  </a:srgbClr>
                </a:outerShdw>
              </a:effectLst>
            </a:endParaRPr>
          </a:p>
        </p:txBody>
      </p:sp>
      <p:grpSp>
        <p:nvGrpSpPr>
          <p:cNvPr id="49" name="グループ化 101"/>
          <p:cNvGrpSpPr>
            <a:grpSpLocks/>
          </p:cNvGrpSpPr>
          <p:nvPr/>
        </p:nvGrpSpPr>
        <p:grpSpPr bwMode="auto">
          <a:xfrm>
            <a:off x="1223963" y="3492500"/>
            <a:ext cx="2786062" cy="2071688"/>
            <a:chOff x="-571536" y="644506"/>
            <a:chExt cx="2786082" cy="2071702"/>
          </a:xfrm>
        </p:grpSpPr>
        <p:cxnSp>
          <p:nvCxnSpPr>
            <p:cNvPr id="50" name="直線コネクタ 49"/>
            <p:cNvCxnSpPr/>
            <p:nvPr/>
          </p:nvCxnSpPr>
          <p:spPr>
            <a:xfrm>
              <a:off x="1428728" y="1357299"/>
              <a:ext cx="214314"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rot="5400000">
              <a:off x="999306" y="1785133"/>
              <a:ext cx="857256"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rot="5400000">
              <a:off x="1285058" y="2570950"/>
              <a:ext cx="28575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rot="5400000" flipH="1" flipV="1">
              <a:off x="1393009" y="1107266"/>
              <a:ext cx="498478"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rot="10800000">
              <a:off x="-571536" y="858820"/>
              <a:ext cx="2214578"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71536" y="644506"/>
              <a:ext cx="2428892"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rot="5400000">
              <a:off x="1500166" y="1000108"/>
              <a:ext cx="712793"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1857356" y="1357299"/>
              <a:ext cx="357190"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rot="5400000">
              <a:off x="1535092" y="2035165"/>
              <a:ext cx="1357321"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1428728" y="2714620"/>
              <a:ext cx="785818"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60" name="直線コネクタ 59"/>
          <p:cNvCxnSpPr/>
          <p:nvPr/>
        </p:nvCxnSpPr>
        <p:spPr>
          <a:xfrm rot="10800000">
            <a:off x="2357438" y="5214938"/>
            <a:ext cx="857250" cy="158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rot="10800000">
            <a:off x="2357438" y="5429250"/>
            <a:ext cx="857250" cy="158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rot="5400000">
            <a:off x="2217737" y="5424488"/>
            <a:ext cx="277813"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3" name="左矢印 62"/>
          <p:cNvSpPr/>
          <p:nvPr/>
        </p:nvSpPr>
        <p:spPr>
          <a:xfrm>
            <a:off x="490538" y="3455988"/>
            <a:ext cx="1295400" cy="323850"/>
          </a:xfrm>
          <a:prstGeom prst="leftArrow">
            <a:avLst/>
          </a:prstGeom>
          <a:solidFill>
            <a:srgbClr val="00B0F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64" name="角丸四角形 63"/>
          <p:cNvSpPr/>
          <p:nvPr/>
        </p:nvSpPr>
        <p:spPr>
          <a:xfrm>
            <a:off x="428625" y="3000375"/>
            <a:ext cx="1000125" cy="407988"/>
          </a:xfrm>
          <a:prstGeom prst="roundRect">
            <a:avLst/>
          </a:prstGeom>
        </p:spPr>
        <p:style>
          <a:lnRef idx="1">
            <a:schemeClr val="accent6"/>
          </a:lnRef>
          <a:fillRef idx="2">
            <a:schemeClr val="accent6"/>
          </a:fillRef>
          <a:effectRef idx="1">
            <a:schemeClr val="accent6"/>
          </a:effectRef>
          <a:fontRef idx="minor">
            <a:schemeClr val="dk1"/>
          </a:fontRef>
        </p:style>
        <p:txBody>
          <a:bodyPr anchor="ctr">
            <a:spAutoFit/>
          </a:bodyPr>
          <a:lstStyle/>
          <a:p>
            <a:pPr fontAlgn="auto">
              <a:spcBef>
                <a:spcPts val="0"/>
              </a:spcBef>
              <a:spcAft>
                <a:spcPts val="0"/>
              </a:spcAft>
              <a:defRPr/>
            </a:pPr>
            <a:r>
              <a:rPr lang="en-US" altLang="ja-JP" baseline="30000" dirty="0">
                <a:ln w="18415" cmpd="sng">
                  <a:noFill/>
                  <a:prstDash val="solid"/>
                </a:ln>
                <a:solidFill>
                  <a:schemeClr val="bg1"/>
                </a:solidFill>
                <a:effectLst>
                  <a:outerShdw blurRad="63500" dir="3600000" algn="tl" rotWithShape="0">
                    <a:srgbClr val="000000">
                      <a:alpha val="70000"/>
                    </a:srgbClr>
                  </a:outerShdw>
                </a:effectLst>
              </a:rPr>
              <a:t>4</a:t>
            </a:r>
            <a:r>
              <a:rPr lang="en-US" altLang="ja-JP" dirty="0">
                <a:ln w="18415" cmpd="sng">
                  <a:noFill/>
                  <a:prstDash val="solid"/>
                </a:ln>
                <a:solidFill>
                  <a:schemeClr val="bg1"/>
                </a:solidFill>
                <a:effectLst>
                  <a:outerShdw blurRad="63500" dir="3600000" algn="tl" rotWithShape="0">
                    <a:srgbClr val="000000">
                      <a:alpha val="70000"/>
                    </a:srgbClr>
                  </a:outerShdw>
                </a:effectLst>
              </a:rPr>
              <a:t>He gas</a:t>
            </a:r>
            <a:endParaRPr lang="ja-JP" altLang="en-US" dirty="0">
              <a:ln w="18415" cmpd="sng">
                <a:noFill/>
                <a:prstDash val="solid"/>
              </a:ln>
              <a:solidFill>
                <a:schemeClr val="bg1"/>
              </a:solidFill>
              <a:effectLst>
                <a:outerShdw blurRad="63500" dir="3600000" algn="tl" rotWithShape="0">
                  <a:srgbClr val="000000">
                    <a:alpha val="70000"/>
                  </a:srgbClr>
                </a:outerShdw>
              </a:effectLst>
            </a:endParaRPr>
          </a:p>
        </p:txBody>
      </p:sp>
      <p:sp>
        <p:nvSpPr>
          <p:cNvPr id="65" name="角丸四角形 64"/>
          <p:cNvSpPr/>
          <p:nvPr/>
        </p:nvSpPr>
        <p:spPr>
          <a:xfrm>
            <a:off x="71438" y="4000500"/>
            <a:ext cx="1357312" cy="374650"/>
          </a:xfrm>
          <a:prstGeom prst="roundRect">
            <a:avLst/>
          </a:prstGeom>
        </p:spPr>
        <p:style>
          <a:lnRef idx="1">
            <a:schemeClr val="accent4"/>
          </a:lnRef>
          <a:fillRef idx="2">
            <a:schemeClr val="accent4"/>
          </a:fillRef>
          <a:effectRef idx="1">
            <a:schemeClr val="accent4"/>
          </a:effectRef>
          <a:fontRef idx="minor">
            <a:schemeClr val="dk1"/>
          </a:fontRef>
        </p:style>
        <p:txBody>
          <a:bodyPr anchor="ctr">
            <a:spAutoFit/>
          </a:bodyPr>
          <a:lstStyle/>
          <a:p>
            <a:pPr fontAlgn="auto">
              <a:spcBef>
                <a:spcPts val="0"/>
              </a:spcBef>
              <a:spcAft>
                <a:spcPts val="0"/>
              </a:spcAft>
              <a:defRPr/>
            </a:pPr>
            <a:r>
              <a:rPr lang="en-US" altLang="ja-JP" sz="1600" baseline="30000" dirty="0">
                <a:ln w="18415" cmpd="sng">
                  <a:noFill/>
                  <a:prstDash val="solid"/>
                </a:ln>
                <a:solidFill>
                  <a:schemeClr val="bg1"/>
                </a:solidFill>
                <a:effectLst>
                  <a:outerShdw blurRad="63500" dir="3600000" algn="tl" rotWithShape="0">
                    <a:srgbClr val="000000">
                      <a:alpha val="70000"/>
                    </a:srgbClr>
                  </a:outerShdw>
                </a:effectLst>
              </a:rPr>
              <a:t>3</a:t>
            </a:r>
            <a:r>
              <a:rPr lang="en-US" altLang="ja-JP" sz="1600" dirty="0">
                <a:ln w="18415" cmpd="sng">
                  <a:noFill/>
                  <a:prstDash val="solid"/>
                </a:ln>
                <a:solidFill>
                  <a:schemeClr val="bg1"/>
                </a:solidFill>
                <a:effectLst>
                  <a:outerShdw blurRad="63500" dir="3600000" algn="tl" rotWithShape="0">
                    <a:srgbClr val="000000">
                      <a:alpha val="70000"/>
                    </a:srgbClr>
                  </a:outerShdw>
                </a:effectLst>
              </a:rPr>
              <a:t>He+</a:t>
            </a:r>
            <a:r>
              <a:rPr lang="en-US" altLang="ja-JP" sz="1600" baseline="30000" dirty="0">
                <a:ln w="18415" cmpd="sng">
                  <a:noFill/>
                  <a:prstDash val="solid"/>
                </a:ln>
                <a:solidFill>
                  <a:schemeClr val="bg1"/>
                </a:solidFill>
                <a:effectLst>
                  <a:outerShdw blurRad="63500" dir="3600000" algn="tl" rotWithShape="0">
                    <a:srgbClr val="000000">
                      <a:alpha val="70000"/>
                    </a:srgbClr>
                  </a:outerShdw>
                </a:effectLst>
              </a:rPr>
              <a:t> 4</a:t>
            </a:r>
            <a:r>
              <a:rPr lang="en-US" altLang="ja-JP" sz="1600" dirty="0">
                <a:ln w="18415" cmpd="sng">
                  <a:noFill/>
                  <a:prstDash val="solid"/>
                </a:ln>
                <a:solidFill>
                  <a:schemeClr val="bg1"/>
                </a:solidFill>
                <a:effectLst>
                  <a:outerShdw blurRad="63500" dir="3600000" algn="tl" rotWithShape="0">
                    <a:srgbClr val="000000">
                      <a:alpha val="70000"/>
                    </a:srgbClr>
                  </a:outerShdw>
                </a:effectLst>
              </a:rPr>
              <a:t>He gas</a:t>
            </a:r>
            <a:endParaRPr lang="ja-JP" altLang="en-US" sz="1600" dirty="0">
              <a:ln w="18415" cmpd="sng">
                <a:noFill/>
                <a:prstDash val="solid"/>
              </a:ln>
              <a:solidFill>
                <a:schemeClr val="bg1"/>
              </a:solidFill>
              <a:effectLst>
                <a:outerShdw blurRad="63500" dir="3600000" algn="tl" rotWithShape="0">
                  <a:srgbClr val="000000">
                    <a:alpha val="70000"/>
                  </a:srgbClr>
                </a:outerShdw>
              </a:effectLst>
            </a:endParaRPr>
          </a:p>
        </p:txBody>
      </p:sp>
      <p:sp>
        <p:nvSpPr>
          <p:cNvPr id="66" name="右矢印 65"/>
          <p:cNvSpPr/>
          <p:nvPr/>
        </p:nvSpPr>
        <p:spPr>
          <a:xfrm rot="16200000">
            <a:off x="3203576" y="3841750"/>
            <a:ext cx="684212" cy="287337"/>
          </a:xfrm>
          <a:prstGeom prst="rightArrow">
            <a:avLst/>
          </a:prstGeom>
          <a:solidFill>
            <a:srgbClr val="00B0F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67" name="Freeform 43"/>
          <p:cNvSpPr>
            <a:spLocks/>
          </p:cNvSpPr>
          <p:nvPr/>
        </p:nvSpPr>
        <p:spPr bwMode="auto">
          <a:xfrm>
            <a:off x="6215063" y="4357688"/>
            <a:ext cx="1152525" cy="287337"/>
          </a:xfrm>
          <a:custGeom>
            <a:avLst/>
            <a:gdLst>
              <a:gd name="T0" fmla="*/ 1524 w 1627"/>
              <a:gd name="T1" fmla="*/ 45 h 78"/>
              <a:gd name="T2" fmla="*/ 1457 w 1627"/>
              <a:gd name="T3" fmla="*/ 20 h 78"/>
              <a:gd name="T4" fmla="*/ 1361 w 1627"/>
              <a:gd name="T5" fmla="*/ 45 h 78"/>
              <a:gd name="T6" fmla="*/ 1294 w 1627"/>
              <a:gd name="T7" fmla="*/ 20 h 78"/>
              <a:gd name="T8" fmla="*/ 1199 w 1627"/>
              <a:gd name="T9" fmla="*/ 45 h 78"/>
              <a:gd name="T10" fmla="*/ 1132 w 1627"/>
              <a:gd name="T11" fmla="*/ 20 h 78"/>
              <a:gd name="T12" fmla="*/ 1061 w 1627"/>
              <a:gd name="T13" fmla="*/ 20 h 78"/>
              <a:gd name="T14" fmla="*/ 994 w 1627"/>
              <a:gd name="T15" fmla="*/ 45 h 78"/>
              <a:gd name="T16" fmla="*/ 899 w 1627"/>
              <a:gd name="T17" fmla="*/ 20 h 78"/>
              <a:gd name="T18" fmla="*/ 831 w 1627"/>
              <a:gd name="T19" fmla="*/ 45 h 78"/>
              <a:gd name="T20" fmla="*/ 771 w 1627"/>
              <a:gd name="T21" fmla="*/ 5 h 78"/>
              <a:gd name="T22" fmla="*/ 711 w 1627"/>
              <a:gd name="T23" fmla="*/ 45 h 78"/>
              <a:gd name="T24" fmla="*/ 644 w 1627"/>
              <a:gd name="T25" fmla="*/ 20 h 78"/>
              <a:gd name="T26" fmla="*/ 548 w 1627"/>
              <a:gd name="T27" fmla="*/ 45 h 78"/>
              <a:gd name="T28" fmla="*/ 481 w 1627"/>
              <a:gd name="T29" fmla="*/ 20 h 78"/>
              <a:gd name="T30" fmla="*/ 411 w 1627"/>
              <a:gd name="T31" fmla="*/ 20 h 78"/>
              <a:gd name="T32" fmla="*/ 343 w 1627"/>
              <a:gd name="T33" fmla="*/ 45 h 78"/>
              <a:gd name="T34" fmla="*/ 283 w 1627"/>
              <a:gd name="T35" fmla="*/ 5 h 78"/>
              <a:gd name="T36" fmla="*/ 223 w 1627"/>
              <a:gd name="T37" fmla="*/ 45 h 78"/>
              <a:gd name="T38" fmla="*/ 156 w 1627"/>
              <a:gd name="T39" fmla="*/ 20 h 78"/>
              <a:gd name="T40" fmla="*/ 85 w 1627"/>
              <a:gd name="T41" fmla="*/ 20 h 78"/>
              <a:gd name="T42" fmla="*/ 18 w 1627"/>
              <a:gd name="T43" fmla="*/ 45 h 78"/>
              <a:gd name="T44" fmla="*/ 0 w 1627"/>
              <a:gd name="T45" fmla="*/ 55 h 78"/>
              <a:gd name="T46" fmla="*/ 74 w 1627"/>
              <a:gd name="T47" fmla="*/ 59 h 78"/>
              <a:gd name="T48" fmla="*/ 120 w 1627"/>
              <a:gd name="T49" fmla="*/ 25 h 78"/>
              <a:gd name="T50" fmla="*/ 167 w 1627"/>
              <a:gd name="T51" fmla="*/ 59 h 78"/>
              <a:gd name="T52" fmla="*/ 262 w 1627"/>
              <a:gd name="T53" fmla="*/ 34 h 78"/>
              <a:gd name="T54" fmla="*/ 304 w 1627"/>
              <a:gd name="T55" fmla="*/ 34 h 78"/>
              <a:gd name="T56" fmla="*/ 400 w 1627"/>
              <a:gd name="T57" fmla="*/ 59 h 78"/>
              <a:gd name="T58" fmla="*/ 467 w 1627"/>
              <a:gd name="T59" fmla="*/ 34 h 78"/>
              <a:gd name="T60" fmla="*/ 527 w 1627"/>
              <a:gd name="T61" fmla="*/ 74 h 78"/>
              <a:gd name="T62" fmla="*/ 587 w 1627"/>
              <a:gd name="T63" fmla="*/ 34 h 78"/>
              <a:gd name="T64" fmla="*/ 655 w 1627"/>
              <a:gd name="T65" fmla="*/ 59 h 78"/>
              <a:gd name="T66" fmla="*/ 750 w 1627"/>
              <a:gd name="T67" fmla="*/ 34 h 78"/>
              <a:gd name="T68" fmla="*/ 817 w 1627"/>
              <a:gd name="T69" fmla="*/ 59 h 78"/>
              <a:gd name="T70" fmla="*/ 913 w 1627"/>
              <a:gd name="T71" fmla="*/ 34 h 78"/>
              <a:gd name="T72" fmla="*/ 980 w 1627"/>
              <a:gd name="T73" fmla="*/ 59 h 78"/>
              <a:gd name="T74" fmla="*/ 1075 w 1627"/>
              <a:gd name="T75" fmla="*/ 34 h 78"/>
              <a:gd name="T76" fmla="*/ 1143 w 1627"/>
              <a:gd name="T77" fmla="*/ 59 h 78"/>
              <a:gd name="T78" fmla="*/ 1238 w 1627"/>
              <a:gd name="T79" fmla="*/ 34 h 78"/>
              <a:gd name="T80" fmla="*/ 1305 w 1627"/>
              <a:gd name="T81" fmla="*/ 59 h 78"/>
              <a:gd name="T82" fmla="*/ 1401 w 1627"/>
              <a:gd name="T83" fmla="*/ 34 h 78"/>
              <a:gd name="T84" fmla="*/ 1468 w 1627"/>
              <a:gd name="T85" fmla="*/ 59 h 78"/>
              <a:gd name="T86" fmla="*/ 1563 w 1627"/>
              <a:gd name="T87" fmla="*/ 34 h 78"/>
              <a:gd name="T88" fmla="*/ 1605 w 1627"/>
              <a:gd name="T89" fmla="*/ 34 h 78"/>
              <a:gd name="T90" fmla="*/ 1627 w 1627"/>
              <a:gd name="T91" fmla="*/ 27 h 78"/>
              <a:gd name="T92" fmla="*/ 1549 w 1627"/>
              <a:gd name="T93" fmla="*/ 20 h 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7"/>
              <a:gd name="T142" fmla="*/ 0 h 78"/>
              <a:gd name="T143" fmla="*/ 1627 w 1627"/>
              <a:gd name="T144" fmla="*/ 78 h 7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7" h="78">
                <a:moveTo>
                  <a:pt x="1549" y="20"/>
                </a:moveTo>
                <a:cubicBezTo>
                  <a:pt x="1524" y="45"/>
                  <a:pt x="1524" y="45"/>
                  <a:pt x="1524" y="45"/>
                </a:cubicBezTo>
                <a:cubicBezTo>
                  <a:pt x="1512" y="56"/>
                  <a:pt x="1494" y="56"/>
                  <a:pt x="1482" y="45"/>
                </a:cubicBezTo>
                <a:cubicBezTo>
                  <a:pt x="1457" y="20"/>
                  <a:pt x="1457" y="20"/>
                  <a:pt x="1457" y="20"/>
                </a:cubicBezTo>
                <a:cubicBezTo>
                  <a:pt x="1438" y="0"/>
                  <a:pt x="1406" y="0"/>
                  <a:pt x="1387" y="20"/>
                </a:cubicBezTo>
                <a:cubicBezTo>
                  <a:pt x="1361" y="45"/>
                  <a:pt x="1361" y="45"/>
                  <a:pt x="1361" y="45"/>
                </a:cubicBezTo>
                <a:cubicBezTo>
                  <a:pt x="1350" y="56"/>
                  <a:pt x="1331" y="56"/>
                  <a:pt x="1319" y="45"/>
                </a:cubicBezTo>
                <a:cubicBezTo>
                  <a:pt x="1294" y="20"/>
                  <a:pt x="1294" y="20"/>
                  <a:pt x="1294" y="20"/>
                </a:cubicBezTo>
                <a:cubicBezTo>
                  <a:pt x="1275" y="0"/>
                  <a:pt x="1243" y="0"/>
                  <a:pt x="1224" y="20"/>
                </a:cubicBezTo>
                <a:cubicBezTo>
                  <a:pt x="1199" y="45"/>
                  <a:pt x="1199" y="45"/>
                  <a:pt x="1199" y="45"/>
                </a:cubicBezTo>
                <a:cubicBezTo>
                  <a:pt x="1187" y="56"/>
                  <a:pt x="1168" y="56"/>
                  <a:pt x="1157" y="45"/>
                </a:cubicBezTo>
                <a:cubicBezTo>
                  <a:pt x="1132" y="20"/>
                  <a:pt x="1132" y="20"/>
                  <a:pt x="1132" y="20"/>
                </a:cubicBezTo>
                <a:cubicBezTo>
                  <a:pt x="1122" y="10"/>
                  <a:pt x="1110" y="5"/>
                  <a:pt x="1096" y="5"/>
                </a:cubicBezTo>
                <a:cubicBezTo>
                  <a:pt x="1083" y="5"/>
                  <a:pt x="1071" y="10"/>
                  <a:pt x="1061" y="20"/>
                </a:cubicBezTo>
                <a:cubicBezTo>
                  <a:pt x="1036" y="45"/>
                  <a:pt x="1036" y="45"/>
                  <a:pt x="1036" y="45"/>
                </a:cubicBezTo>
                <a:cubicBezTo>
                  <a:pt x="1024" y="56"/>
                  <a:pt x="1006" y="56"/>
                  <a:pt x="994" y="45"/>
                </a:cubicBezTo>
                <a:cubicBezTo>
                  <a:pt x="969" y="20"/>
                  <a:pt x="969" y="20"/>
                  <a:pt x="969" y="20"/>
                </a:cubicBezTo>
                <a:cubicBezTo>
                  <a:pt x="950" y="0"/>
                  <a:pt x="918" y="0"/>
                  <a:pt x="899" y="20"/>
                </a:cubicBezTo>
                <a:cubicBezTo>
                  <a:pt x="873" y="45"/>
                  <a:pt x="873" y="45"/>
                  <a:pt x="873" y="45"/>
                </a:cubicBezTo>
                <a:cubicBezTo>
                  <a:pt x="862" y="56"/>
                  <a:pt x="843" y="56"/>
                  <a:pt x="831" y="45"/>
                </a:cubicBezTo>
                <a:cubicBezTo>
                  <a:pt x="806" y="20"/>
                  <a:pt x="806" y="20"/>
                  <a:pt x="806" y="20"/>
                </a:cubicBezTo>
                <a:cubicBezTo>
                  <a:pt x="797" y="10"/>
                  <a:pt x="784" y="5"/>
                  <a:pt x="771" y="5"/>
                </a:cubicBezTo>
                <a:cubicBezTo>
                  <a:pt x="758" y="5"/>
                  <a:pt x="745" y="10"/>
                  <a:pt x="736" y="20"/>
                </a:cubicBezTo>
                <a:cubicBezTo>
                  <a:pt x="711" y="45"/>
                  <a:pt x="711" y="45"/>
                  <a:pt x="711" y="45"/>
                </a:cubicBezTo>
                <a:cubicBezTo>
                  <a:pt x="699" y="56"/>
                  <a:pt x="680" y="56"/>
                  <a:pt x="669" y="45"/>
                </a:cubicBezTo>
                <a:cubicBezTo>
                  <a:pt x="644" y="20"/>
                  <a:pt x="644" y="20"/>
                  <a:pt x="644" y="20"/>
                </a:cubicBezTo>
                <a:cubicBezTo>
                  <a:pt x="624" y="0"/>
                  <a:pt x="593" y="0"/>
                  <a:pt x="573" y="20"/>
                </a:cubicBezTo>
                <a:cubicBezTo>
                  <a:pt x="548" y="45"/>
                  <a:pt x="548" y="45"/>
                  <a:pt x="548" y="45"/>
                </a:cubicBezTo>
                <a:cubicBezTo>
                  <a:pt x="536" y="56"/>
                  <a:pt x="518" y="56"/>
                  <a:pt x="506" y="45"/>
                </a:cubicBezTo>
                <a:cubicBezTo>
                  <a:pt x="481" y="20"/>
                  <a:pt x="481" y="20"/>
                  <a:pt x="481" y="20"/>
                </a:cubicBezTo>
                <a:cubicBezTo>
                  <a:pt x="472" y="10"/>
                  <a:pt x="459" y="5"/>
                  <a:pt x="446" y="5"/>
                </a:cubicBezTo>
                <a:cubicBezTo>
                  <a:pt x="432" y="5"/>
                  <a:pt x="420" y="10"/>
                  <a:pt x="411" y="20"/>
                </a:cubicBezTo>
                <a:cubicBezTo>
                  <a:pt x="385" y="45"/>
                  <a:pt x="385" y="45"/>
                  <a:pt x="385" y="45"/>
                </a:cubicBezTo>
                <a:cubicBezTo>
                  <a:pt x="374" y="56"/>
                  <a:pt x="355" y="56"/>
                  <a:pt x="343" y="45"/>
                </a:cubicBezTo>
                <a:cubicBezTo>
                  <a:pt x="318" y="20"/>
                  <a:pt x="318" y="20"/>
                  <a:pt x="318" y="20"/>
                </a:cubicBezTo>
                <a:cubicBezTo>
                  <a:pt x="309" y="10"/>
                  <a:pt x="296" y="5"/>
                  <a:pt x="283" y="5"/>
                </a:cubicBezTo>
                <a:cubicBezTo>
                  <a:pt x="270" y="5"/>
                  <a:pt x="257" y="10"/>
                  <a:pt x="248" y="20"/>
                </a:cubicBezTo>
                <a:cubicBezTo>
                  <a:pt x="223" y="45"/>
                  <a:pt x="223" y="45"/>
                  <a:pt x="223" y="45"/>
                </a:cubicBezTo>
                <a:cubicBezTo>
                  <a:pt x="211" y="56"/>
                  <a:pt x="192" y="56"/>
                  <a:pt x="181" y="45"/>
                </a:cubicBezTo>
                <a:cubicBezTo>
                  <a:pt x="156" y="20"/>
                  <a:pt x="156" y="20"/>
                  <a:pt x="156" y="20"/>
                </a:cubicBezTo>
                <a:cubicBezTo>
                  <a:pt x="146" y="10"/>
                  <a:pt x="134" y="5"/>
                  <a:pt x="120" y="5"/>
                </a:cubicBezTo>
                <a:cubicBezTo>
                  <a:pt x="107" y="5"/>
                  <a:pt x="95" y="10"/>
                  <a:pt x="85" y="20"/>
                </a:cubicBezTo>
                <a:cubicBezTo>
                  <a:pt x="60" y="45"/>
                  <a:pt x="60" y="45"/>
                  <a:pt x="60" y="45"/>
                </a:cubicBezTo>
                <a:cubicBezTo>
                  <a:pt x="48" y="56"/>
                  <a:pt x="30" y="56"/>
                  <a:pt x="18" y="45"/>
                </a:cubicBezTo>
                <a:cubicBezTo>
                  <a:pt x="0" y="27"/>
                  <a:pt x="0" y="27"/>
                  <a:pt x="0" y="27"/>
                </a:cubicBezTo>
                <a:cubicBezTo>
                  <a:pt x="0" y="55"/>
                  <a:pt x="0" y="55"/>
                  <a:pt x="0" y="55"/>
                </a:cubicBezTo>
                <a:cubicBezTo>
                  <a:pt x="4" y="59"/>
                  <a:pt x="4" y="59"/>
                  <a:pt x="4" y="59"/>
                </a:cubicBezTo>
                <a:cubicBezTo>
                  <a:pt x="23" y="78"/>
                  <a:pt x="55" y="78"/>
                  <a:pt x="74" y="59"/>
                </a:cubicBezTo>
                <a:cubicBezTo>
                  <a:pt x="99" y="34"/>
                  <a:pt x="99" y="34"/>
                  <a:pt x="99" y="34"/>
                </a:cubicBezTo>
                <a:cubicBezTo>
                  <a:pt x="105" y="28"/>
                  <a:pt x="112" y="25"/>
                  <a:pt x="120" y="25"/>
                </a:cubicBezTo>
                <a:cubicBezTo>
                  <a:pt x="128" y="25"/>
                  <a:pt x="136" y="28"/>
                  <a:pt x="141" y="34"/>
                </a:cubicBezTo>
                <a:cubicBezTo>
                  <a:pt x="167" y="59"/>
                  <a:pt x="167" y="59"/>
                  <a:pt x="167" y="59"/>
                </a:cubicBezTo>
                <a:cubicBezTo>
                  <a:pt x="186" y="78"/>
                  <a:pt x="217" y="78"/>
                  <a:pt x="237" y="59"/>
                </a:cubicBezTo>
                <a:cubicBezTo>
                  <a:pt x="262" y="34"/>
                  <a:pt x="262" y="34"/>
                  <a:pt x="262" y="34"/>
                </a:cubicBezTo>
                <a:cubicBezTo>
                  <a:pt x="268" y="28"/>
                  <a:pt x="275" y="25"/>
                  <a:pt x="283" y="25"/>
                </a:cubicBezTo>
                <a:cubicBezTo>
                  <a:pt x="291" y="25"/>
                  <a:pt x="298" y="28"/>
                  <a:pt x="304" y="34"/>
                </a:cubicBezTo>
                <a:cubicBezTo>
                  <a:pt x="329" y="59"/>
                  <a:pt x="329" y="59"/>
                  <a:pt x="329" y="59"/>
                </a:cubicBezTo>
                <a:cubicBezTo>
                  <a:pt x="349" y="78"/>
                  <a:pt x="380" y="78"/>
                  <a:pt x="400" y="59"/>
                </a:cubicBezTo>
                <a:cubicBezTo>
                  <a:pt x="425" y="34"/>
                  <a:pt x="425" y="34"/>
                  <a:pt x="425" y="34"/>
                </a:cubicBezTo>
                <a:cubicBezTo>
                  <a:pt x="436" y="22"/>
                  <a:pt x="455" y="22"/>
                  <a:pt x="467" y="34"/>
                </a:cubicBezTo>
                <a:cubicBezTo>
                  <a:pt x="492" y="59"/>
                  <a:pt x="492" y="59"/>
                  <a:pt x="492" y="59"/>
                </a:cubicBezTo>
                <a:cubicBezTo>
                  <a:pt x="501" y="68"/>
                  <a:pt x="514" y="74"/>
                  <a:pt x="527" y="74"/>
                </a:cubicBezTo>
                <a:cubicBezTo>
                  <a:pt x="540" y="74"/>
                  <a:pt x="553" y="68"/>
                  <a:pt x="562" y="59"/>
                </a:cubicBezTo>
                <a:cubicBezTo>
                  <a:pt x="587" y="34"/>
                  <a:pt x="587" y="34"/>
                  <a:pt x="587" y="34"/>
                </a:cubicBezTo>
                <a:cubicBezTo>
                  <a:pt x="599" y="22"/>
                  <a:pt x="618" y="22"/>
                  <a:pt x="629" y="34"/>
                </a:cubicBezTo>
                <a:cubicBezTo>
                  <a:pt x="655" y="59"/>
                  <a:pt x="655" y="59"/>
                  <a:pt x="655" y="59"/>
                </a:cubicBezTo>
                <a:cubicBezTo>
                  <a:pt x="674" y="78"/>
                  <a:pt x="706" y="78"/>
                  <a:pt x="725" y="59"/>
                </a:cubicBezTo>
                <a:cubicBezTo>
                  <a:pt x="750" y="34"/>
                  <a:pt x="750" y="34"/>
                  <a:pt x="750" y="34"/>
                </a:cubicBezTo>
                <a:cubicBezTo>
                  <a:pt x="762" y="22"/>
                  <a:pt x="780" y="22"/>
                  <a:pt x="792" y="34"/>
                </a:cubicBezTo>
                <a:cubicBezTo>
                  <a:pt x="817" y="59"/>
                  <a:pt x="817" y="59"/>
                  <a:pt x="817" y="59"/>
                </a:cubicBezTo>
                <a:cubicBezTo>
                  <a:pt x="837" y="78"/>
                  <a:pt x="868" y="78"/>
                  <a:pt x="888" y="59"/>
                </a:cubicBezTo>
                <a:cubicBezTo>
                  <a:pt x="913" y="34"/>
                  <a:pt x="913" y="34"/>
                  <a:pt x="913" y="34"/>
                </a:cubicBezTo>
                <a:cubicBezTo>
                  <a:pt x="924" y="22"/>
                  <a:pt x="943" y="22"/>
                  <a:pt x="955" y="34"/>
                </a:cubicBezTo>
                <a:cubicBezTo>
                  <a:pt x="980" y="59"/>
                  <a:pt x="980" y="59"/>
                  <a:pt x="980" y="59"/>
                </a:cubicBezTo>
                <a:cubicBezTo>
                  <a:pt x="999" y="78"/>
                  <a:pt x="1031" y="78"/>
                  <a:pt x="1050" y="59"/>
                </a:cubicBezTo>
                <a:cubicBezTo>
                  <a:pt x="1075" y="34"/>
                  <a:pt x="1075" y="34"/>
                  <a:pt x="1075" y="34"/>
                </a:cubicBezTo>
                <a:cubicBezTo>
                  <a:pt x="1087" y="22"/>
                  <a:pt x="1106" y="22"/>
                  <a:pt x="1117" y="34"/>
                </a:cubicBezTo>
                <a:cubicBezTo>
                  <a:pt x="1143" y="59"/>
                  <a:pt x="1143" y="59"/>
                  <a:pt x="1143" y="59"/>
                </a:cubicBezTo>
                <a:cubicBezTo>
                  <a:pt x="1162" y="78"/>
                  <a:pt x="1194" y="78"/>
                  <a:pt x="1213" y="59"/>
                </a:cubicBezTo>
                <a:cubicBezTo>
                  <a:pt x="1238" y="34"/>
                  <a:pt x="1238" y="34"/>
                  <a:pt x="1238" y="34"/>
                </a:cubicBezTo>
                <a:cubicBezTo>
                  <a:pt x="1250" y="22"/>
                  <a:pt x="1268" y="22"/>
                  <a:pt x="1280" y="34"/>
                </a:cubicBezTo>
                <a:cubicBezTo>
                  <a:pt x="1305" y="59"/>
                  <a:pt x="1305" y="59"/>
                  <a:pt x="1305" y="59"/>
                </a:cubicBezTo>
                <a:cubicBezTo>
                  <a:pt x="1325" y="78"/>
                  <a:pt x="1356" y="78"/>
                  <a:pt x="1376" y="59"/>
                </a:cubicBezTo>
                <a:cubicBezTo>
                  <a:pt x="1401" y="34"/>
                  <a:pt x="1401" y="34"/>
                  <a:pt x="1401" y="34"/>
                </a:cubicBezTo>
                <a:cubicBezTo>
                  <a:pt x="1412" y="22"/>
                  <a:pt x="1431" y="22"/>
                  <a:pt x="1443" y="34"/>
                </a:cubicBezTo>
                <a:cubicBezTo>
                  <a:pt x="1468" y="59"/>
                  <a:pt x="1468" y="59"/>
                  <a:pt x="1468" y="59"/>
                </a:cubicBezTo>
                <a:cubicBezTo>
                  <a:pt x="1487" y="78"/>
                  <a:pt x="1519" y="78"/>
                  <a:pt x="1538" y="59"/>
                </a:cubicBezTo>
                <a:cubicBezTo>
                  <a:pt x="1563" y="34"/>
                  <a:pt x="1563" y="34"/>
                  <a:pt x="1563" y="34"/>
                </a:cubicBezTo>
                <a:cubicBezTo>
                  <a:pt x="1569" y="28"/>
                  <a:pt x="1576" y="25"/>
                  <a:pt x="1584" y="25"/>
                </a:cubicBezTo>
                <a:cubicBezTo>
                  <a:pt x="1592" y="25"/>
                  <a:pt x="1600" y="28"/>
                  <a:pt x="1605" y="34"/>
                </a:cubicBezTo>
                <a:cubicBezTo>
                  <a:pt x="1627" y="55"/>
                  <a:pt x="1627" y="55"/>
                  <a:pt x="1627" y="55"/>
                </a:cubicBezTo>
                <a:cubicBezTo>
                  <a:pt x="1627" y="27"/>
                  <a:pt x="1627" y="27"/>
                  <a:pt x="1627" y="27"/>
                </a:cubicBezTo>
                <a:cubicBezTo>
                  <a:pt x="1620" y="20"/>
                  <a:pt x="1620" y="20"/>
                  <a:pt x="1620" y="20"/>
                </a:cubicBezTo>
                <a:cubicBezTo>
                  <a:pt x="1600" y="0"/>
                  <a:pt x="1569" y="0"/>
                  <a:pt x="1549" y="20"/>
                </a:cubicBezTo>
                <a:close/>
              </a:path>
            </a:pathLst>
          </a:custGeom>
          <a:solidFill>
            <a:schemeClr val="accent4">
              <a:lumMod val="50000"/>
            </a:schemeClr>
          </a:solidFill>
          <a:ln w="9525">
            <a:solidFill>
              <a:schemeClr val="bg1"/>
            </a:solidFill>
            <a:round/>
            <a:headEnd/>
            <a:tailEnd/>
          </a:ln>
        </p:spPr>
        <p:txBody>
          <a:bodyPr/>
          <a:lstStyle/>
          <a:p>
            <a:pPr fontAlgn="auto">
              <a:spcBef>
                <a:spcPts val="0"/>
              </a:spcBef>
              <a:spcAft>
                <a:spcPts val="0"/>
              </a:spcAft>
              <a:defRPr/>
            </a:pPr>
            <a:endParaRPr lang="ja-JP" altLang="en-US">
              <a:latin typeface="+mn-lt"/>
              <a:ea typeface="+mn-ea"/>
            </a:endParaRPr>
          </a:p>
        </p:txBody>
      </p:sp>
      <p:grpSp>
        <p:nvGrpSpPr>
          <p:cNvPr id="68" name="グループ化 148"/>
          <p:cNvGrpSpPr>
            <a:grpSpLocks/>
          </p:cNvGrpSpPr>
          <p:nvPr/>
        </p:nvGrpSpPr>
        <p:grpSpPr bwMode="auto">
          <a:xfrm>
            <a:off x="4857750" y="3857625"/>
            <a:ext cx="787400" cy="1571625"/>
            <a:chOff x="1427934" y="1145366"/>
            <a:chExt cx="786612" cy="1570842"/>
          </a:xfrm>
        </p:grpSpPr>
        <p:cxnSp>
          <p:nvCxnSpPr>
            <p:cNvPr id="69" name="直線コネクタ 68"/>
            <p:cNvCxnSpPr/>
            <p:nvPr/>
          </p:nvCxnSpPr>
          <p:spPr>
            <a:xfrm>
              <a:off x="1429520" y="1357985"/>
              <a:ext cx="214098"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rot="5400000">
              <a:off x="856718" y="1929201"/>
              <a:ext cx="1144018" cy="158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rot="5400000">
              <a:off x="1285923" y="2571025"/>
              <a:ext cx="285608" cy="158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rot="5400000" flipH="1" flipV="1">
              <a:off x="1534929" y="1252470"/>
              <a:ext cx="21420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rot="5400000">
              <a:off x="1749026" y="1252470"/>
              <a:ext cx="21420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1857716" y="1357985"/>
              <a:ext cx="356830"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rot="5400000">
              <a:off x="1535435" y="2035511"/>
              <a:ext cx="1356637" cy="158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1429520" y="2714622"/>
              <a:ext cx="785026" cy="158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77" name="正方形/長方形 76"/>
          <p:cNvSpPr/>
          <p:nvPr/>
        </p:nvSpPr>
        <p:spPr>
          <a:xfrm>
            <a:off x="7994650" y="3990975"/>
            <a:ext cx="720725" cy="1223963"/>
          </a:xfrm>
          <a:prstGeom prst="rect">
            <a:avLst/>
          </a:prstGeom>
          <a:noFill/>
          <a:ln w="38100">
            <a:solidFill>
              <a:schemeClr val="bg1"/>
            </a:solidFill>
          </a:ln>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78" name="Freeform 43"/>
          <p:cNvSpPr>
            <a:spLocks/>
          </p:cNvSpPr>
          <p:nvPr/>
        </p:nvSpPr>
        <p:spPr bwMode="auto">
          <a:xfrm>
            <a:off x="6215063" y="4856163"/>
            <a:ext cx="1152525" cy="287337"/>
          </a:xfrm>
          <a:custGeom>
            <a:avLst/>
            <a:gdLst>
              <a:gd name="T0" fmla="*/ 1524 w 1627"/>
              <a:gd name="T1" fmla="*/ 45 h 78"/>
              <a:gd name="T2" fmla="*/ 1457 w 1627"/>
              <a:gd name="T3" fmla="*/ 20 h 78"/>
              <a:gd name="T4" fmla="*/ 1361 w 1627"/>
              <a:gd name="T5" fmla="*/ 45 h 78"/>
              <a:gd name="T6" fmla="*/ 1294 w 1627"/>
              <a:gd name="T7" fmla="*/ 20 h 78"/>
              <a:gd name="T8" fmla="*/ 1199 w 1627"/>
              <a:gd name="T9" fmla="*/ 45 h 78"/>
              <a:gd name="T10" fmla="*/ 1132 w 1627"/>
              <a:gd name="T11" fmla="*/ 20 h 78"/>
              <a:gd name="T12" fmla="*/ 1061 w 1627"/>
              <a:gd name="T13" fmla="*/ 20 h 78"/>
              <a:gd name="T14" fmla="*/ 994 w 1627"/>
              <a:gd name="T15" fmla="*/ 45 h 78"/>
              <a:gd name="T16" fmla="*/ 899 w 1627"/>
              <a:gd name="T17" fmla="*/ 20 h 78"/>
              <a:gd name="T18" fmla="*/ 831 w 1627"/>
              <a:gd name="T19" fmla="*/ 45 h 78"/>
              <a:gd name="T20" fmla="*/ 771 w 1627"/>
              <a:gd name="T21" fmla="*/ 5 h 78"/>
              <a:gd name="T22" fmla="*/ 711 w 1627"/>
              <a:gd name="T23" fmla="*/ 45 h 78"/>
              <a:gd name="T24" fmla="*/ 644 w 1627"/>
              <a:gd name="T25" fmla="*/ 20 h 78"/>
              <a:gd name="T26" fmla="*/ 548 w 1627"/>
              <a:gd name="T27" fmla="*/ 45 h 78"/>
              <a:gd name="T28" fmla="*/ 481 w 1627"/>
              <a:gd name="T29" fmla="*/ 20 h 78"/>
              <a:gd name="T30" fmla="*/ 411 w 1627"/>
              <a:gd name="T31" fmla="*/ 20 h 78"/>
              <a:gd name="T32" fmla="*/ 343 w 1627"/>
              <a:gd name="T33" fmla="*/ 45 h 78"/>
              <a:gd name="T34" fmla="*/ 283 w 1627"/>
              <a:gd name="T35" fmla="*/ 5 h 78"/>
              <a:gd name="T36" fmla="*/ 223 w 1627"/>
              <a:gd name="T37" fmla="*/ 45 h 78"/>
              <a:gd name="T38" fmla="*/ 156 w 1627"/>
              <a:gd name="T39" fmla="*/ 20 h 78"/>
              <a:gd name="T40" fmla="*/ 85 w 1627"/>
              <a:gd name="T41" fmla="*/ 20 h 78"/>
              <a:gd name="T42" fmla="*/ 18 w 1627"/>
              <a:gd name="T43" fmla="*/ 45 h 78"/>
              <a:gd name="T44" fmla="*/ 0 w 1627"/>
              <a:gd name="T45" fmla="*/ 55 h 78"/>
              <a:gd name="T46" fmla="*/ 74 w 1627"/>
              <a:gd name="T47" fmla="*/ 59 h 78"/>
              <a:gd name="T48" fmla="*/ 120 w 1627"/>
              <a:gd name="T49" fmla="*/ 25 h 78"/>
              <a:gd name="T50" fmla="*/ 167 w 1627"/>
              <a:gd name="T51" fmla="*/ 59 h 78"/>
              <a:gd name="T52" fmla="*/ 262 w 1627"/>
              <a:gd name="T53" fmla="*/ 34 h 78"/>
              <a:gd name="T54" fmla="*/ 304 w 1627"/>
              <a:gd name="T55" fmla="*/ 34 h 78"/>
              <a:gd name="T56" fmla="*/ 400 w 1627"/>
              <a:gd name="T57" fmla="*/ 59 h 78"/>
              <a:gd name="T58" fmla="*/ 467 w 1627"/>
              <a:gd name="T59" fmla="*/ 34 h 78"/>
              <a:gd name="T60" fmla="*/ 527 w 1627"/>
              <a:gd name="T61" fmla="*/ 74 h 78"/>
              <a:gd name="T62" fmla="*/ 587 w 1627"/>
              <a:gd name="T63" fmla="*/ 34 h 78"/>
              <a:gd name="T64" fmla="*/ 655 w 1627"/>
              <a:gd name="T65" fmla="*/ 59 h 78"/>
              <a:gd name="T66" fmla="*/ 750 w 1627"/>
              <a:gd name="T67" fmla="*/ 34 h 78"/>
              <a:gd name="T68" fmla="*/ 817 w 1627"/>
              <a:gd name="T69" fmla="*/ 59 h 78"/>
              <a:gd name="T70" fmla="*/ 913 w 1627"/>
              <a:gd name="T71" fmla="*/ 34 h 78"/>
              <a:gd name="T72" fmla="*/ 980 w 1627"/>
              <a:gd name="T73" fmla="*/ 59 h 78"/>
              <a:gd name="T74" fmla="*/ 1075 w 1627"/>
              <a:gd name="T75" fmla="*/ 34 h 78"/>
              <a:gd name="T76" fmla="*/ 1143 w 1627"/>
              <a:gd name="T77" fmla="*/ 59 h 78"/>
              <a:gd name="T78" fmla="*/ 1238 w 1627"/>
              <a:gd name="T79" fmla="*/ 34 h 78"/>
              <a:gd name="T80" fmla="*/ 1305 w 1627"/>
              <a:gd name="T81" fmla="*/ 59 h 78"/>
              <a:gd name="T82" fmla="*/ 1401 w 1627"/>
              <a:gd name="T83" fmla="*/ 34 h 78"/>
              <a:gd name="T84" fmla="*/ 1468 w 1627"/>
              <a:gd name="T85" fmla="*/ 59 h 78"/>
              <a:gd name="T86" fmla="*/ 1563 w 1627"/>
              <a:gd name="T87" fmla="*/ 34 h 78"/>
              <a:gd name="T88" fmla="*/ 1605 w 1627"/>
              <a:gd name="T89" fmla="*/ 34 h 78"/>
              <a:gd name="T90" fmla="*/ 1627 w 1627"/>
              <a:gd name="T91" fmla="*/ 27 h 78"/>
              <a:gd name="T92" fmla="*/ 1549 w 1627"/>
              <a:gd name="T93" fmla="*/ 20 h 78"/>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627"/>
              <a:gd name="T142" fmla="*/ 0 h 78"/>
              <a:gd name="T143" fmla="*/ 1627 w 1627"/>
              <a:gd name="T144" fmla="*/ 78 h 78"/>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627" h="78">
                <a:moveTo>
                  <a:pt x="1549" y="20"/>
                </a:moveTo>
                <a:cubicBezTo>
                  <a:pt x="1524" y="45"/>
                  <a:pt x="1524" y="45"/>
                  <a:pt x="1524" y="45"/>
                </a:cubicBezTo>
                <a:cubicBezTo>
                  <a:pt x="1512" y="56"/>
                  <a:pt x="1494" y="56"/>
                  <a:pt x="1482" y="45"/>
                </a:cubicBezTo>
                <a:cubicBezTo>
                  <a:pt x="1457" y="20"/>
                  <a:pt x="1457" y="20"/>
                  <a:pt x="1457" y="20"/>
                </a:cubicBezTo>
                <a:cubicBezTo>
                  <a:pt x="1438" y="0"/>
                  <a:pt x="1406" y="0"/>
                  <a:pt x="1387" y="20"/>
                </a:cubicBezTo>
                <a:cubicBezTo>
                  <a:pt x="1361" y="45"/>
                  <a:pt x="1361" y="45"/>
                  <a:pt x="1361" y="45"/>
                </a:cubicBezTo>
                <a:cubicBezTo>
                  <a:pt x="1350" y="56"/>
                  <a:pt x="1331" y="56"/>
                  <a:pt x="1319" y="45"/>
                </a:cubicBezTo>
                <a:cubicBezTo>
                  <a:pt x="1294" y="20"/>
                  <a:pt x="1294" y="20"/>
                  <a:pt x="1294" y="20"/>
                </a:cubicBezTo>
                <a:cubicBezTo>
                  <a:pt x="1275" y="0"/>
                  <a:pt x="1243" y="0"/>
                  <a:pt x="1224" y="20"/>
                </a:cubicBezTo>
                <a:cubicBezTo>
                  <a:pt x="1199" y="45"/>
                  <a:pt x="1199" y="45"/>
                  <a:pt x="1199" y="45"/>
                </a:cubicBezTo>
                <a:cubicBezTo>
                  <a:pt x="1187" y="56"/>
                  <a:pt x="1168" y="56"/>
                  <a:pt x="1157" y="45"/>
                </a:cubicBezTo>
                <a:cubicBezTo>
                  <a:pt x="1132" y="20"/>
                  <a:pt x="1132" y="20"/>
                  <a:pt x="1132" y="20"/>
                </a:cubicBezTo>
                <a:cubicBezTo>
                  <a:pt x="1122" y="10"/>
                  <a:pt x="1110" y="5"/>
                  <a:pt x="1096" y="5"/>
                </a:cubicBezTo>
                <a:cubicBezTo>
                  <a:pt x="1083" y="5"/>
                  <a:pt x="1071" y="10"/>
                  <a:pt x="1061" y="20"/>
                </a:cubicBezTo>
                <a:cubicBezTo>
                  <a:pt x="1036" y="45"/>
                  <a:pt x="1036" y="45"/>
                  <a:pt x="1036" y="45"/>
                </a:cubicBezTo>
                <a:cubicBezTo>
                  <a:pt x="1024" y="56"/>
                  <a:pt x="1006" y="56"/>
                  <a:pt x="994" y="45"/>
                </a:cubicBezTo>
                <a:cubicBezTo>
                  <a:pt x="969" y="20"/>
                  <a:pt x="969" y="20"/>
                  <a:pt x="969" y="20"/>
                </a:cubicBezTo>
                <a:cubicBezTo>
                  <a:pt x="950" y="0"/>
                  <a:pt x="918" y="0"/>
                  <a:pt x="899" y="20"/>
                </a:cubicBezTo>
                <a:cubicBezTo>
                  <a:pt x="873" y="45"/>
                  <a:pt x="873" y="45"/>
                  <a:pt x="873" y="45"/>
                </a:cubicBezTo>
                <a:cubicBezTo>
                  <a:pt x="862" y="56"/>
                  <a:pt x="843" y="56"/>
                  <a:pt x="831" y="45"/>
                </a:cubicBezTo>
                <a:cubicBezTo>
                  <a:pt x="806" y="20"/>
                  <a:pt x="806" y="20"/>
                  <a:pt x="806" y="20"/>
                </a:cubicBezTo>
                <a:cubicBezTo>
                  <a:pt x="797" y="10"/>
                  <a:pt x="784" y="5"/>
                  <a:pt x="771" y="5"/>
                </a:cubicBezTo>
                <a:cubicBezTo>
                  <a:pt x="758" y="5"/>
                  <a:pt x="745" y="10"/>
                  <a:pt x="736" y="20"/>
                </a:cubicBezTo>
                <a:cubicBezTo>
                  <a:pt x="711" y="45"/>
                  <a:pt x="711" y="45"/>
                  <a:pt x="711" y="45"/>
                </a:cubicBezTo>
                <a:cubicBezTo>
                  <a:pt x="699" y="56"/>
                  <a:pt x="680" y="56"/>
                  <a:pt x="669" y="45"/>
                </a:cubicBezTo>
                <a:cubicBezTo>
                  <a:pt x="644" y="20"/>
                  <a:pt x="644" y="20"/>
                  <a:pt x="644" y="20"/>
                </a:cubicBezTo>
                <a:cubicBezTo>
                  <a:pt x="624" y="0"/>
                  <a:pt x="593" y="0"/>
                  <a:pt x="573" y="20"/>
                </a:cubicBezTo>
                <a:cubicBezTo>
                  <a:pt x="548" y="45"/>
                  <a:pt x="548" y="45"/>
                  <a:pt x="548" y="45"/>
                </a:cubicBezTo>
                <a:cubicBezTo>
                  <a:pt x="536" y="56"/>
                  <a:pt x="518" y="56"/>
                  <a:pt x="506" y="45"/>
                </a:cubicBezTo>
                <a:cubicBezTo>
                  <a:pt x="481" y="20"/>
                  <a:pt x="481" y="20"/>
                  <a:pt x="481" y="20"/>
                </a:cubicBezTo>
                <a:cubicBezTo>
                  <a:pt x="472" y="10"/>
                  <a:pt x="459" y="5"/>
                  <a:pt x="446" y="5"/>
                </a:cubicBezTo>
                <a:cubicBezTo>
                  <a:pt x="432" y="5"/>
                  <a:pt x="420" y="10"/>
                  <a:pt x="411" y="20"/>
                </a:cubicBezTo>
                <a:cubicBezTo>
                  <a:pt x="385" y="45"/>
                  <a:pt x="385" y="45"/>
                  <a:pt x="385" y="45"/>
                </a:cubicBezTo>
                <a:cubicBezTo>
                  <a:pt x="374" y="56"/>
                  <a:pt x="355" y="56"/>
                  <a:pt x="343" y="45"/>
                </a:cubicBezTo>
                <a:cubicBezTo>
                  <a:pt x="318" y="20"/>
                  <a:pt x="318" y="20"/>
                  <a:pt x="318" y="20"/>
                </a:cubicBezTo>
                <a:cubicBezTo>
                  <a:pt x="309" y="10"/>
                  <a:pt x="296" y="5"/>
                  <a:pt x="283" y="5"/>
                </a:cubicBezTo>
                <a:cubicBezTo>
                  <a:pt x="270" y="5"/>
                  <a:pt x="257" y="10"/>
                  <a:pt x="248" y="20"/>
                </a:cubicBezTo>
                <a:cubicBezTo>
                  <a:pt x="223" y="45"/>
                  <a:pt x="223" y="45"/>
                  <a:pt x="223" y="45"/>
                </a:cubicBezTo>
                <a:cubicBezTo>
                  <a:pt x="211" y="56"/>
                  <a:pt x="192" y="56"/>
                  <a:pt x="181" y="45"/>
                </a:cubicBezTo>
                <a:cubicBezTo>
                  <a:pt x="156" y="20"/>
                  <a:pt x="156" y="20"/>
                  <a:pt x="156" y="20"/>
                </a:cubicBezTo>
                <a:cubicBezTo>
                  <a:pt x="146" y="10"/>
                  <a:pt x="134" y="5"/>
                  <a:pt x="120" y="5"/>
                </a:cubicBezTo>
                <a:cubicBezTo>
                  <a:pt x="107" y="5"/>
                  <a:pt x="95" y="10"/>
                  <a:pt x="85" y="20"/>
                </a:cubicBezTo>
                <a:cubicBezTo>
                  <a:pt x="60" y="45"/>
                  <a:pt x="60" y="45"/>
                  <a:pt x="60" y="45"/>
                </a:cubicBezTo>
                <a:cubicBezTo>
                  <a:pt x="48" y="56"/>
                  <a:pt x="30" y="56"/>
                  <a:pt x="18" y="45"/>
                </a:cubicBezTo>
                <a:cubicBezTo>
                  <a:pt x="0" y="27"/>
                  <a:pt x="0" y="27"/>
                  <a:pt x="0" y="27"/>
                </a:cubicBezTo>
                <a:cubicBezTo>
                  <a:pt x="0" y="55"/>
                  <a:pt x="0" y="55"/>
                  <a:pt x="0" y="55"/>
                </a:cubicBezTo>
                <a:cubicBezTo>
                  <a:pt x="4" y="59"/>
                  <a:pt x="4" y="59"/>
                  <a:pt x="4" y="59"/>
                </a:cubicBezTo>
                <a:cubicBezTo>
                  <a:pt x="23" y="78"/>
                  <a:pt x="55" y="78"/>
                  <a:pt x="74" y="59"/>
                </a:cubicBezTo>
                <a:cubicBezTo>
                  <a:pt x="99" y="34"/>
                  <a:pt x="99" y="34"/>
                  <a:pt x="99" y="34"/>
                </a:cubicBezTo>
                <a:cubicBezTo>
                  <a:pt x="105" y="28"/>
                  <a:pt x="112" y="25"/>
                  <a:pt x="120" y="25"/>
                </a:cubicBezTo>
                <a:cubicBezTo>
                  <a:pt x="128" y="25"/>
                  <a:pt x="136" y="28"/>
                  <a:pt x="141" y="34"/>
                </a:cubicBezTo>
                <a:cubicBezTo>
                  <a:pt x="167" y="59"/>
                  <a:pt x="167" y="59"/>
                  <a:pt x="167" y="59"/>
                </a:cubicBezTo>
                <a:cubicBezTo>
                  <a:pt x="186" y="78"/>
                  <a:pt x="217" y="78"/>
                  <a:pt x="237" y="59"/>
                </a:cubicBezTo>
                <a:cubicBezTo>
                  <a:pt x="262" y="34"/>
                  <a:pt x="262" y="34"/>
                  <a:pt x="262" y="34"/>
                </a:cubicBezTo>
                <a:cubicBezTo>
                  <a:pt x="268" y="28"/>
                  <a:pt x="275" y="25"/>
                  <a:pt x="283" y="25"/>
                </a:cubicBezTo>
                <a:cubicBezTo>
                  <a:pt x="291" y="25"/>
                  <a:pt x="298" y="28"/>
                  <a:pt x="304" y="34"/>
                </a:cubicBezTo>
                <a:cubicBezTo>
                  <a:pt x="329" y="59"/>
                  <a:pt x="329" y="59"/>
                  <a:pt x="329" y="59"/>
                </a:cubicBezTo>
                <a:cubicBezTo>
                  <a:pt x="349" y="78"/>
                  <a:pt x="380" y="78"/>
                  <a:pt x="400" y="59"/>
                </a:cubicBezTo>
                <a:cubicBezTo>
                  <a:pt x="425" y="34"/>
                  <a:pt x="425" y="34"/>
                  <a:pt x="425" y="34"/>
                </a:cubicBezTo>
                <a:cubicBezTo>
                  <a:pt x="436" y="22"/>
                  <a:pt x="455" y="22"/>
                  <a:pt x="467" y="34"/>
                </a:cubicBezTo>
                <a:cubicBezTo>
                  <a:pt x="492" y="59"/>
                  <a:pt x="492" y="59"/>
                  <a:pt x="492" y="59"/>
                </a:cubicBezTo>
                <a:cubicBezTo>
                  <a:pt x="501" y="68"/>
                  <a:pt x="514" y="74"/>
                  <a:pt x="527" y="74"/>
                </a:cubicBezTo>
                <a:cubicBezTo>
                  <a:pt x="540" y="74"/>
                  <a:pt x="553" y="68"/>
                  <a:pt x="562" y="59"/>
                </a:cubicBezTo>
                <a:cubicBezTo>
                  <a:pt x="587" y="34"/>
                  <a:pt x="587" y="34"/>
                  <a:pt x="587" y="34"/>
                </a:cubicBezTo>
                <a:cubicBezTo>
                  <a:pt x="599" y="22"/>
                  <a:pt x="618" y="22"/>
                  <a:pt x="629" y="34"/>
                </a:cubicBezTo>
                <a:cubicBezTo>
                  <a:pt x="655" y="59"/>
                  <a:pt x="655" y="59"/>
                  <a:pt x="655" y="59"/>
                </a:cubicBezTo>
                <a:cubicBezTo>
                  <a:pt x="674" y="78"/>
                  <a:pt x="706" y="78"/>
                  <a:pt x="725" y="59"/>
                </a:cubicBezTo>
                <a:cubicBezTo>
                  <a:pt x="750" y="34"/>
                  <a:pt x="750" y="34"/>
                  <a:pt x="750" y="34"/>
                </a:cubicBezTo>
                <a:cubicBezTo>
                  <a:pt x="762" y="22"/>
                  <a:pt x="780" y="22"/>
                  <a:pt x="792" y="34"/>
                </a:cubicBezTo>
                <a:cubicBezTo>
                  <a:pt x="817" y="59"/>
                  <a:pt x="817" y="59"/>
                  <a:pt x="817" y="59"/>
                </a:cubicBezTo>
                <a:cubicBezTo>
                  <a:pt x="837" y="78"/>
                  <a:pt x="868" y="78"/>
                  <a:pt x="888" y="59"/>
                </a:cubicBezTo>
                <a:cubicBezTo>
                  <a:pt x="913" y="34"/>
                  <a:pt x="913" y="34"/>
                  <a:pt x="913" y="34"/>
                </a:cubicBezTo>
                <a:cubicBezTo>
                  <a:pt x="924" y="22"/>
                  <a:pt x="943" y="22"/>
                  <a:pt x="955" y="34"/>
                </a:cubicBezTo>
                <a:cubicBezTo>
                  <a:pt x="980" y="59"/>
                  <a:pt x="980" y="59"/>
                  <a:pt x="980" y="59"/>
                </a:cubicBezTo>
                <a:cubicBezTo>
                  <a:pt x="999" y="78"/>
                  <a:pt x="1031" y="78"/>
                  <a:pt x="1050" y="59"/>
                </a:cubicBezTo>
                <a:cubicBezTo>
                  <a:pt x="1075" y="34"/>
                  <a:pt x="1075" y="34"/>
                  <a:pt x="1075" y="34"/>
                </a:cubicBezTo>
                <a:cubicBezTo>
                  <a:pt x="1087" y="22"/>
                  <a:pt x="1106" y="22"/>
                  <a:pt x="1117" y="34"/>
                </a:cubicBezTo>
                <a:cubicBezTo>
                  <a:pt x="1143" y="59"/>
                  <a:pt x="1143" y="59"/>
                  <a:pt x="1143" y="59"/>
                </a:cubicBezTo>
                <a:cubicBezTo>
                  <a:pt x="1162" y="78"/>
                  <a:pt x="1194" y="78"/>
                  <a:pt x="1213" y="59"/>
                </a:cubicBezTo>
                <a:cubicBezTo>
                  <a:pt x="1238" y="34"/>
                  <a:pt x="1238" y="34"/>
                  <a:pt x="1238" y="34"/>
                </a:cubicBezTo>
                <a:cubicBezTo>
                  <a:pt x="1250" y="22"/>
                  <a:pt x="1268" y="22"/>
                  <a:pt x="1280" y="34"/>
                </a:cubicBezTo>
                <a:cubicBezTo>
                  <a:pt x="1305" y="59"/>
                  <a:pt x="1305" y="59"/>
                  <a:pt x="1305" y="59"/>
                </a:cubicBezTo>
                <a:cubicBezTo>
                  <a:pt x="1325" y="78"/>
                  <a:pt x="1356" y="78"/>
                  <a:pt x="1376" y="59"/>
                </a:cubicBezTo>
                <a:cubicBezTo>
                  <a:pt x="1401" y="34"/>
                  <a:pt x="1401" y="34"/>
                  <a:pt x="1401" y="34"/>
                </a:cubicBezTo>
                <a:cubicBezTo>
                  <a:pt x="1412" y="22"/>
                  <a:pt x="1431" y="22"/>
                  <a:pt x="1443" y="34"/>
                </a:cubicBezTo>
                <a:cubicBezTo>
                  <a:pt x="1468" y="59"/>
                  <a:pt x="1468" y="59"/>
                  <a:pt x="1468" y="59"/>
                </a:cubicBezTo>
                <a:cubicBezTo>
                  <a:pt x="1487" y="78"/>
                  <a:pt x="1519" y="78"/>
                  <a:pt x="1538" y="59"/>
                </a:cubicBezTo>
                <a:cubicBezTo>
                  <a:pt x="1563" y="34"/>
                  <a:pt x="1563" y="34"/>
                  <a:pt x="1563" y="34"/>
                </a:cubicBezTo>
                <a:cubicBezTo>
                  <a:pt x="1569" y="28"/>
                  <a:pt x="1576" y="25"/>
                  <a:pt x="1584" y="25"/>
                </a:cubicBezTo>
                <a:cubicBezTo>
                  <a:pt x="1592" y="25"/>
                  <a:pt x="1600" y="28"/>
                  <a:pt x="1605" y="34"/>
                </a:cubicBezTo>
                <a:cubicBezTo>
                  <a:pt x="1627" y="55"/>
                  <a:pt x="1627" y="55"/>
                  <a:pt x="1627" y="55"/>
                </a:cubicBezTo>
                <a:cubicBezTo>
                  <a:pt x="1627" y="27"/>
                  <a:pt x="1627" y="27"/>
                  <a:pt x="1627" y="27"/>
                </a:cubicBezTo>
                <a:cubicBezTo>
                  <a:pt x="1620" y="20"/>
                  <a:pt x="1620" y="20"/>
                  <a:pt x="1620" y="20"/>
                </a:cubicBezTo>
                <a:cubicBezTo>
                  <a:pt x="1600" y="0"/>
                  <a:pt x="1569" y="0"/>
                  <a:pt x="1549" y="20"/>
                </a:cubicBezTo>
                <a:close/>
              </a:path>
            </a:pathLst>
          </a:custGeom>
          <a:solidFill>
            <a:schemeClr val="accent4">
              <a:lumMod val="50000"/>
            </a:schemeClr>
          </a:solidFill>
          <a:ln w="9525">
            <a:solidFill>
              <a:schemeClr val="bg1"/>
            </a:solidFill>
            <a:round/>
            <a:headEnd/>
            <a:tailEnd/>
          </a:ln>
        </p:spPr>
        <p:txBody>
          <a:bodyPr/>
          <a:lstStyle/>
          <a:p>
            <a:pPr fontAlgn="auto">
              <a:spcBef>
                <a:spcPts val="0"/>
              </a:spcBef>
              <a:spcAft>
                <a:spcPts val="0"/>
              </a:spcAft>
              <a:defRPr/>
            </a:pPr>
            <a:endParaRPr lang="ja-JP" altLang="en-US">
              <a:latin typeface="+mn-lt"/>
              <a:ea typeface="+mn-ea"/>
            </a:endParaRPr>
          </a:p>
        </p:txBody>
      </p:sp>
      <p:sp>
        <p:nvSpPr>
          <p:cNvPr id="79" name="正方形/長方形 78"/>
          <p:cNvSpPr/>
          <p:nvPr/>
        </p:nvSpPr>
        <p:spPr>
          <a:xfrm>
            <a:off x="8001000" y="4422775"/>
            <a:ext cx="720725" cy="827088"/>
          </a:xfrm>
          <a:prstGeom prst="rect">
            <a:avLst/>
          </a:prstGeom>
          <a:solidFill>
            <a:srgbClr val="0000B6">
              <a:alpha val="50196"/>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0" name="正方形/長方形 79"/>
          <p:cNvSpPr/>
          <p:nvPr/>
        </p:nvSpPr>
        <p:spPr>
          <a:xfrm>
            <a:off x="4857750" y="4421188"/>
            <a:ext cx="792163" cy="1008062"/>
          </a:xfrm>
          <a:prstGeom prst="rect">
            <a:avLst/>
          </a:prstGeom>
          <a:solidFill>
            <a:srgbClr val="0000B6">
              <a:alpha val="50196"/>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1" name="正方形/長方形 80"/>
          <p:cNvSpPr/>
          <p:nvPr/>
        </p:nvSpPr>
        <p:spPr>
          <a:xfrm>
            <a:off x="1571625" y="4500563"/>
            <a:ext cx="792163" cy="1044575"/>
          </a:xfrm>
          <a:prstGeom prst="rect">
            <a:avLst/>
          </a:prstGeom>
          <a:solidFill>
            <a:schemeClr val="tx2">
              <a:lumMod val="75000"/>
              <a:alpha val="50196"/>
            </a:scheme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2" name="正方形/長方形 81"/>
          <p:cNvSpPr/>
          <p:nvPr/>
        </p:nvSpPr>
        <p:spPr>
          <a:xfrm>
            <a:off x="3214688" y="4500563"/>
            <a:ext cx="792162" cy="1044575"/>
          </a:xfrm>
          <a:prstGeom prst="rect">
            <a:avLst/>
          </a:prstGeom>
          <a:solidFill>
            <a:schemeClr val="tx2">
              <a:lumMod val="75000"/>
              <a:alpha val="50196"/>
            </a:scheme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3" name="右矢印 82"/>
          <p:cNvSpPr/>
          <p:nvPr/>
        </p:nvSpPr>
        <p:spPr>
          <a:xfrm>
            <a:off x="500063" y="4392613"/>
            <a:ext cx="1357312" cy="287337"/>
          </a:xfrm>
          <a:prstGeom prst="rightArrow">
            <a:avLst/>
          </a:prstGeom>
          <a:solidFill>
            <a:srgbClr val="00B0F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4" name="正方形/長方形 83"/>
          <p:cNvSpPr/>
          <p:nvPr/>
        </p:nvSpPr>
        <p:spPr>
          <a:xfrm>
            <a:off x="2357438" y="5214938"/>
            <a:ext cx="900112" cy="215900"/>
          </a:xfrm>
          <a:prstGeom prst="rect">
            <a:avLst/>
          </a:prstGeom>
          <a:solidFill>
            <a:schemeClr val="tx2">
              <a:lumMod val="75000"/>
              <a:alpha val="50196"/>
            </a:scheme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5" name="右矢印 84"/>
          <p:cNvSpPr/>
          <p:nvPr/>
        </p:nvSpPr>
        <p:spPr>
          <a:xfrm>
            <a:off x="2071688" y="5184775"/>
            <a:ext cx="1357312" cy="287338"/>
          </a:xfrm>
          <a:prstGeom prst="rightArrow">
            <a:avLst/>
          </a:prstGeom>
          <a:solidFill>
            <a:srgbClr val="00B0F0">
              <a:alpha val="59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6" name="右矢印 85"/>
          <p:cNvSpPr/>
          <p:nvPr/>
        </p:nvSpPr>
        <p:spPr>
          <a:xfrm rot="16200000">
            <a:off x="2520546" y="1194174"/>
            <a:ext cx="1188000" cy="1800000"/>
          </a:xfrm>
          <a:prstGeom prst="rightArrow">
            <a:avLst/>
          </a:prstGeom>
          <a:gradFill flip="none" rotWithShape="1">
            <a:gsLst>
              <a:gs pos="0">
                <a:srgbClr val="C00000">
                  <a:shade val="30000"/>
                  <a:satMod val="115000"/>
                  <a:alpha val="36000"/>
                </a:srgbClr>
              </a:gs>
              <a:gs pos="50000">
                <a:srgbClr val="C00000">
                  <a:shade val="67500"/>
                  <a:satMod val="115000"/>
                  <a:alpha val="80000"/>
                </a:srgbClr>
              </a:gs>
              <a:gs pos="100000">
                <a:srgbClr val="C00000">
                  <a:shade val="100000"/>
                  <a:satMod val="115000"/>
                  <a:alpha val="45000"/>
                </a:srgbClr>
              </a:gs>
            </a:gsLst>
            <a:lin ang="0" scaled="1"/>
            <a:tileRect/>
          </a:gra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7" name="角丸四角形 86"/>
          <p:cNvSpPr/>
          <p:nvPr/>
        </p:nvSpPr>
        <p:spPr>
          <a:xfrm>
            <a:off x="2571736" y="1071546"/>
            <a:ext cx="1214446" cy="408623"/>
          </a:xfrm>
          <a:prstGeom prst="roundRect">
            <a:avLst/>
          </a:prstGeom>
        </p:spPr>
        <p:style>
          <a:lnRef idx="1">
            <a:schemeClr val="accent4"/>
          </a:lnRef>
          <a:fillRef idx="2">
            <a:schemeClr val="accent4"/>
          </a:fillRef>
          <a:effectRef idx="1">
            <a:schemeClr val="accent4"/>
          </a:effectRef>
          <a:fontRef idx="minor">
            <a:schemeClr val="dk1"/>
          </a:fontRef>
        </p:style>
        <p:txBody>
          <a:bodyPr wrap="square" anchor="ctr">
            <a:spAutoFit/>
          </a:bodyPr>
          <a:lstStyle/>
          <a:p>
            <a:pPr fontAlgn="auto">
              <a:spcBef>
                <a:spcPts val="0"/>
              </a:spcBef>
              <a:spcAft>
                <a:spcPts val="0"/>
              </a:spcAft>
              <a:defRPr/>
            </a:pPr>
            <a:r>
              <a:rPr lang="en-US" altLang="ja-JP" baseline="30000" dirty="0">
                <a:ln w="18415" cmpd="sng">
                  <a:noFill/>
                  <a:prstDash val="solid"/>
                </a:ln>
                <a:solidFill>
                  <a:schemeClr val="bg1"/>
                </a:solidFill>
                <a:effectLst>
                  <a:outerShdw blurRad="63500" dir="3600000" algn="tl" rotWithShape="0">
                    <a:srgbClr val="000000">
                      <a:alpha val="70000"/>
                    </a:srgbClr>
                  </a:outerShdw>
                </a:effectLst>
                <a:latin typeface="+mj-lt"/>
              </a:rPr>
              <a:t>3</a:t>
            </a:r>
            <a:r>
              <a:rPr lang="en-US" altLang="ja-JP" dirty="0">
                <a:ln w="18415" cmpd="sng">
                  <a:noFill/>
                  <a:prstDash val="solid"/>
                </a:ln>
                <a:solidFill>
                  <a:schemeClr val="bg1"/>
                </a:solidFill>
                <a:effectLst>
                  <a:outerShdw blurRad="63500" dir="3600000" algn="tl" rotWithShape="0">
                    <a:srgbClr val="000000">
                      <a:alpha val="70000"/>
                    </a:srgbClr>
                  </a:outerShdw>
                </a:effectLst>
                <a:latin typeface="+mj-lt"/>
              </a:rPr>
              <a:t>He gas</a:t>
            </a:r>
            <a:endParaRPr lang="ja-JP" altLang="en-US" dirty="0">
              <a:ln w="18415" cmpd="sng">
                <a:noFill/>
                <a:prstDash val="solid"/>
              </a:ln>
              <a:solidFill>
                <a:schemeClr val="bg1"/>
              </a:solidFill>
              <a:effectLst>
                <a:outerShdw blurRad="63500" dir="3600000" algn="tl" rotWithShape="0">
                  <a:srgbClr val="000000">
                    <a:alpha val="70000"/>
                  </a:srgbClr>
                </a:outerShdw>
              </a:effectLst>
              <a:latin typeface="+mj-lt"/>
            </a:endParaRPr>
          </a:p>
        </p:txBody>
      </p:sp>
      <p:sp>
        <p:nvSpPr>
          <p:cNvPr id="88" name="右矢印 87"/>
          <p:cNvSpPr/>
          <p:nvPr/>
        </p:nvSpPr>
        <p:spPr>
          <a:xfrm rot="12209430">
            <a:off x="3884613" y="3381375"/>
            <a:ext cx="900112" cy="323850"/>
          </a:xfrm>
          <a:prstGeom prst="rightArrow">
            <a:avLst/>
          </a:prstGeom>
          <a:solidFill>
            <a:srgbClr val="C00000">
              <a:alpha val="60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89" name="右矢印 88"/>
          <p:cNvSpPr/>
          <p:nvPr/>
        </p:nvSpPr>
        <p:spPr>
          <a:xfrm rot="16200000">
            <a:off x="4860131" y="3823495"/>
            <a:ext cx="612775" cy="252412"/>
          </a:xfrm>
          <a:prstGeom prst="rightArrow">
            <a:avLst/>
          </a:prstGeom>
          <a:solidFill>
            <a:srgbClr val="C00000">
              <a:alpha val="60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grpSp>
        <p:nvGrpSpPr>
          <p:cNvPr id="90" name="グループ化 188"/>
          <p:cNvGrpSpPr>
            <a:grpSpLocks/>
          </p:cNvGrpSpPr>
          <p:nvPr/>
        </p:nvGrpSpPr>
        <p:grpSpPr bwMode="auto">
          <a:xfrm>
            <a:off x="6643688" y="5500688"/>
            <a:ext cx="2500312" cy="571500"/>
            <a:chOff x="6215074" y="5429264"/>
            <a:chExt cx="1928826" cy="556918"/>
          </a:xfrm>
        </p:grpSpPr>
        <p:sp>
          <p:nvSpPr>
            <p:cNvPr id="91" name="正方形/長方形 90"/>
            <p:cNvSpPr/>
            <p:nvPr/>
          </p:nvSpPr>
          <p:spPr>
            <a:xfrm>
              <a:off x="6215074" y="5429264"/>
              <a:ext cx="1857796" cy="400671"/>
            </a:xfrm>
            <a:prstGeom prst="rect">
              <a:avLst/>
            </a:prstGeom>
          </p:spPr>
          <p:style>
            <a:lnRef idx="1">
              <a:schemeClr val="dk1"/>
            </a:lnRef>
            <a:fillRef idx="2">
              <a:schemeClr val="dk1"/>
            </a:fillRef>
            <a:effectRef idx="1">
              <a:schemeClr val="dk1"/>
            </a:effectRef>
            <a:fontRef idx="minor">
              <a:schemeClr val="dk1"/>
            </a:fontRef>
          </p:style>
          <p:txBody>
            <a:bodyPr anchor="ctr">
              <a:spAutoFit/>
            </a:bodyPr>
            <a:lstStyle/>
            <a:p>
              <a:pPr algn="ctr" fontAlgn="auto">
                <a:spcBef>
                  <a:spcPts val="0"/>
                </a:spcBef>
                <a:spcAft>
                  <a:spcPts val="0"/>
                </a:spcAft>
                <a:defRPr/>
              </a:pPr>
              <a:endParaRPr lang="ja-JP" altLang="en-US" sz="2000" i="1"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sp>
          <p:nvSpPr>
            <p:cNvPr id="92" name="テキスト ボックス 187"/>
            <p:cNvSpPr txBox="1">
              <a:spLocks noChangeArrowheads="1"/>
            </p:cNvSpPr>
            <p:nvPr/>
          </p:nvSpPr>
          <p:spPr bwMode="auto">
            <a:xfrm>
              <a:off x="6215074" y="5429264"/>
              <a:ext cx="1928826" cy="556918"/>
            </a:xfrm>
            <a:prstGeom prst="rect">
              <a:avLst/>
            </a:prstGeom>
            <a:noFill/>
            <a:ln w="9525">
              <a:noFill/>
              <a:miter lim="800000"/>
              <a:headEnd/>
              <a:tailEnd/>
            </a:ln>
          </p:spPr>
          <p:txBody>
            <a:bodyPr>
              <a:spAutoFit/>
            </a:bodyPr>
            <a:lstStyle/>
            <a:p>
              <a:r>
                <a:rPr lang="en-US" altLang="ja-JP" dirty="0">
                  <a:solidFill>
                    <a:schemeClr val="bg1"/>
                  </a:solidFill>
                  <a:latin typeface="Constantia" pitchFamily="18" charset="0"/>
                  <a:ea typeface="HG行書体" pitchFamily="65" charset="-128"/>
                </a:rPr>
                <a:t>Mixing Chamber(0.3K)</a:t>
              </a:r>
              <a:endParaRPr lang="ja-JP" altLang="en-US" dirty="0">
                <a:solidFill>
                  <a:schemeClr val="bg1"/>
                </a:solidFill>
                <a:latin typeface="Constantia" pitchFamily="18" charset="0"/>
                <a:ea typeface="HG行書体" pitchFamily="65" charset="-128"/>
              </a:endParaRPr>
            </a:p>
          </p:txBody>
        </p:sp>
      </p:grpSp>
      <p:cxnSp>
        <p:nvCxnSpPr>
          <p:cNvPr id="93" name="直線コネクタ 92"/>
          <p:cNvCxnSpPr>
            <a:stCxn id="92" idx="0"/>
          </p:cNvCxnSpPr>
          <p:nvPr/>
        </p:nvCxnSpPr>
        <p:spPr>
          <a:xfrm rot="5400000" flipH="1" flipV="1">
            <a:off x="8020844" y="5018882"/>
            <a:ext cx="355600" cy="608012"/>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94" name="グループ化 195"/>
          <p:cNvGrpSpPr>
            <a:grpSpLocks/>
          </p:cNvGrpSpPr>
          <p:nvPr/>
        </p:nvGrpSpPr>
        <p:grpSpPr bwMode="auto">
          <a:xfrm>
            <a:off x="5072063" y="5929313"/>
            <a:ext cx="1285875" cy="646112"/>
            <a:chOff x="4571999" y="5929321"/>
            <a:chExt cx="1214447" cy="603328"/>
          </a:xfrm>
        </p:grpSpPr>
        <p:sp>
          <p:nvSpPr>
            <p:cNvPr id="95" name="正方形/長方形 94"/>
            <p:cNvSpPr/>
            <p:nvPr/>
          </p:nvSpPr>
          <p:spPr>
            <a:xfrm>
              <a:off x="4571999" y="5929321"/>
              <a:ext cx="1142480" cy="400242"/>
            </a:xfrm>
            <a:prstGeom prst="rect">
              <a:avLst/>
            </a:prstGeom>
          </p:spPr>
          <p:style>
            <a:lnRef idx="1">
              <a:schemeClr val="dk1"/>
            </a:lnRef>
            <a:fillRef idx="2">
              <a:schemeClr val="dk1"/>
            </a:fillRef>
            <a:effectRef idx="1">
              <a:schemeClr val="dk1"/>
            </a:effectRef>
            <a:fontRef idx="minor">
              <a:schemeClr val="dk1"/>
            </a:fontRef>
          </p:style>
          <p:txBody>
            <a:bodyPr anchor="ctr">
              <a:spAutoFit/>
            </a:bodyPr>
            <a:lstStyle/>
            <a:p>
              <a:pPr algn="ctr" fontAlgn="auto">
                <a:spcBef>
                  <a:spcPts val="0"/>
                </a:spcBef>
                <a:spcAft>
                  <a:spcPts val="0"/>
                </a:spcAft>
                <a:defRPr/>
              </a:pPr>
              <a:endParaRPr lang="ja-JP" altLang="en-US" sz="2000" i="1"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sp>
          <p:nvSpPr>
            <p:cNvPr id="96" name="テキスト ボックス 194"/>
            <p:cNvSpPr txBox="1">
              <a:spLocks noChangeArrowheads="1"/>
            </p:cNvSpPr>
            <p:nvPr/>
          </p:nvSpPr>
          <p:spPr bwMode="auto">
            <a:xfrm>
              <a:off x="4572001" y="5929321"/>
              <a:ext cx="1214445" cy="603328"/>
            </a:xfrm>
            <a:prstGeom prst="rect">
              <a:avLst/>
            </a:prstGeom>
            <a:noFill/>
            <a:ln w="9525">
              <a:noFill/>
              <a:miter lim="800000"/>
              <a:headEnd/>
              <a:tailEnd/>
            </a:ln>
          </p:spPr>
          <p:txBody>
            <a:bodyPr>
              <a:spAutoFit/>
            </a:bodyPr>
            <a:lstStyle/>
            <a:p>
              <a:pPr algn="ctr"/>
              <a:r>
                <a:rPr lang="en-US" altLang="ja-JP">
                  <a:solidFill>
                    <a:schemeClr val="bg1"/>
                  </a:solidFill>
                  <a:latin typeface="Constantia" pitchFamily="18" charset="0"/>
                  <a:ea typeface="HG行書体" pitchFamily="65" charset="-128"/>
                </a:rPr>
                <a:t>Still(0.7K)</a:t>
              </a:r>
              <a:endParaRPr lang="ja-JP" altLang="en-US">
                <a:solidFill>
                  <a:schemeClr val="bg1"/>
                </a:solidFill>
                <a:latin typeface="Constantia" pitchFamily="18" charset="0"/>
                <a:ea typeface="HG行書体" pitchFamily="65" charset="-128"/>
              </a:endParaRPr>
            </a:p>
          </p:txBody>
        </p:sp>
      </p:grpSp>
      <p:cxnSp>
        <p:nvCxnSpPr>
          <p:cNvPr id="97" name="直線コネクタ 96"/>
          <p:cNvCxnSpPr>
            <a:stCxn id="96" idx="0"/>
          </p:cNvCxnSpPr>
          <p:nvPr/>
        </p:nvCxnSpPr>
        <p:spPr>
          <a:xfrm rot="16200000" flipV="1">
            <a:off x="5214938" y="5429250"/>
            <a:ext cx="642938" cy="357187"/>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98" name="グループ化 199"/>
          <p:cNvGrpSpPr>
            <a:grpSpLocks/>
          </p:cNvGrpSpPr>
          <p:nvPr/>
        </p:nvGrpSpPr>
        <p:grpSpPr bwMode="auto">
          <a:xfrm>
            <a:off x="3071813" y="5929313"/>
            <a:ext cx="1857375" cy="646112"/>
            <a:chOff x="4571999" y="5929325"/>
            <a:chExt cx="1214447" cy="584784"/>
          </a:xfrm>
        </p:grpSpPr>
        <p:sp>
          <p:nvSpPr>
            <p:cNvPr id="99" name="正方形/長方形 98"/>
            <p:cNvSpPr/>
            <p:nvPr/>
          </p:nvSpPr>
          <p:spPr>
            <a:xfrm>
              <a:off x="4571999" y="5929325"/>
              <a:ext cx="1142825" cy="399435"/>
            </a:xfrm>
            <a:prstGeom prst="rect">
              <a:avLst/>
            </a:prstGeom>
          </p:spPr>
          <p:style>
            <a:lnRef idx="1">
              <a:schemeClr val="dk1"/>
            </a:lnRef>
            <a:fillRef idx="2">
              <a:schemeClr val="dk1"/>
            </a:fillRef>
            <a:effectRef idx="1">
              <a:schemeClr val="dk1"/>
            </a:effectRef>
            <a:fontRef idx="minor">
              <a:schemeClr val="dk1"/>
            </a:fontRef>
          </p:style>
          <p:txBody>
            <a:bodyPr anchor="ctr">
              <a:spAutoFit/>
            </a:bodyPr>
            <a:lstStyle/>
            <a:p>
              <a:pPr algn="ctr" fontAlgn="auto">
                <a:spcBef>
                  <a:spcPts val="0"/>
                </a:spcBef>
                <a:spcAft>
                  <a:spcPts val="0"/>
                </a:spcAft>
                <a:defRPr/>
              </a:pPr>
              <a:endParaRPr lang="ja-JP" altLang="en-US" sz="2000" i="1"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sp>
          <p:nvSpPr>
            <p:cNvPr id="100" name="テキスト ボックス 201"/>
            <p:cNvSpPr txBox="1">
              <a:spLocks noChangeArrowheads="1"/>
            </p:cNvSpPr>
            <p:nvPr/>
          </p:nvSpPr>
          <p:spPr bwMode="auto">
            <a:xfrm>
              <a:off x="4572000" y="5929325"/>
              <a:ext cx="1214446" cy="584784"/>
            </a:xfrm>
            <a:prstGeom prst="rect">
              <a:avLst/>
            </a:prstGeom>
            <a:noFill/>
            <a:ln w="9525">
              <a:noFill/>
              <a:miter lim="800000"/>
              <a:headEnd/>
              <a:tailEnd/>
            </a:ln>
          </p:spPr>
          <p:txBody>
            <a:bodyPr>
              <a:spAutoFit/>
            </a:bodyPr>
            <a:lstStyle/>
            <a:p>
              <a:r>
                <a:rPr lang="en-US" altLang="ja-JP">
                  <a:solidFill>
                    <a:schemeClr val="bg1"/>
                  </a:solidFill>
                  <a:latin typeface="Constantia" pitchFamily="18" charset="0"/>
                  <a:ea typeface="HG行書体" pitchFamily="65" charset="-128"/>
                </a:rPr>
                <a:t>Evaporator(2K)</a:t>
              </a:r>
              <a:endParaRPr lang="ja-JP" altLang="en-US">
                <a:solidFill>
                  <a:schemeClr val="bg1"/>
                </a:solidFill>
                <a:latin typeface="Constantia" pitchFamily="18" charset="0"/>
                <a:ea typeface="HG行書体" pitchFamily="65" charset="-128"/>
              </a:endParaRPr>
            </a:p>
          </p:txBody>
        </p:sp>
      </p:grpSp>
      <p:grpSp>
        <p:nvGrpSpPr>
          <p:cNvPr id="101" name="グループ化 202"/>
          <p:cNvGrpSpPr>
            <a:grpSpLocks/>
          </p:cNvGrpSpPr>
          <p:nvPr/>
        </p:nvGrpSpPr>
        <p:grpSpPr bwMode="auto">
          <a:xfrm>
            <a:off x="857250" y="5929313"/>
            <a:ext cx="1928813" cy="646112"/>
            <a:chOff x="4571999" y="5917188"/>
            <a:chExt cx="1214447" cy="646331"/>
          </a:xfrm>
        </p:grpSpPr>
        <p:sp>
          <p:nvSpPr>
            <p:cNvPr id="102" name="正方形/長方形 101"/>
            <p:cNvSpPr/>
            <p:nvPr/>
          </p:nvSpPr>
          <p:spPr>
            <a:xfrm>
              <a:off x="4571999" y="5929892"/>
              <a:ext cx="1143479" cy="400186"/>
            </a:xfrm>
            <a:prstGeom prst="rect">
              <a:avLst/>
            </a:prstGeom>
          </p:spPr>
          <p:style>
            <a:lnRef idx="1">
              <a:schemeClr val="dk1"/>
            </a:lnRef>
            <a:fillRef idx="2">
              <a:schemeClr val="dk1"/>
            </a:fillRef>
            <a:effectRef idx="1">
              <a:schemeClr val="dk1"/>
            </a:effectRef>
            <a:fontRef idx="minor">
              <a:schemeClr val="dk1"/>
            </a:fontRef>
          </p:style>
          <p:txBody>
            <a:bodyPr anchor="ctr">
              <a:spAutoFit/>
            </a:bodyPr>
            <a:lstStyle/>
            <a:p>
              <a:pPr algn="ctr" fontAlgn="auto">
                <a:spcBef>
                  <a:spcPts val="0"/>
                </a:spcBef>
                <a:spcAft>
                  <a:spcPts val="0"/>
                </a:spcAft>
                <a:defRPr/>
              </a:pPr>
              <a:endParaRPr lang="ja-JP" altLang="en-US" sz="2000" i="1"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sp>
          <p:nvSpPr>
            <p:cNvPr id="103" name="テキスト ボックス 204"/>
            <p:cNvSpPr txBox="1">
              <a:spLocks noChangeArrowheads="1"/>
            </p:cNvSpPr>
            <p:nvPr/>
          </p:nvSpPr>
          <p:spPr bwMode="auto">
            <a:xfrm>
              <a:off x="4572000" y="5917188"/>
              <a:ext cx="1214446" cy="646331"/>
            </a:xfrm>
            <a:prstGeom prst="rect">
              <a:avLst/>
            </a:prstGeom>
            <a:noFill/>
            <a:ln w="9525">
              <a:noFill/>
              <a:miter lim="800000"/>
              <a:headEnd/>
              <a:tailEnd/>
            </a:ln>
          </p:spPr>
          <p:txBody>
            <a:bodyPr>
              <a:spAutoFit/>
            </a:bodyPr>
            <a:lstStyle/>
            <a:p>
              <a:r>
                <a:rPr lang="en-US" altLang="ja-JP">
                  <a:solidFill>
                    <a:schemeClr val="bg1"/>
                  </a:solidFill>
                  <a:latin typeface="Constantia" pitchFamily="18" charset="0"/>
                  <a:ea typeface="HG行書体" pitchFamily="65" charset="-128"/>
                </a:rPr>
                <a:t>Separator(4.2K)</a:t>
              </a:r>
              <a:endParaRPr lang="ja-JP" altLang="en-US">
                <a:solidFill>
                  <a:schemeClr val="bg1"/>
                </a:solidFill>
                <a:latin typeface="Constantia" pitchFamily="18" charset="0"/>
                <a:ea typeface="HG行書体" pitchFamily="65" charset="-128"/>
              </a:endParaRPr>
            </a:p>
          </p:txBody>
        </p:sp>
      </p:grpSp>
      <p:cxnSp>
        <p:nvCxnSpPr>
          <p:cNvPr id="104" name="直線コネクタ 103"/>
          <p:cNvCxnSpPr>
            <a:stCxn id="100" idx="0"/>
          </p:cNvCxnSpPr>
          <p:nvPr/>
        </p:nvCxnSpPr>
        <p:spPr>
          <a:xfrm rot="16200000" flipV="1">
            <a:off x="3643312" y="5572126"/>
            <a:ext cx="428625" cy="28575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a:stCxn id="103" idx="0"/>
          </p:cNvCxnSpPr>
          <p:nvPr/>
        </p:nvCxnSpPr>
        <p:spPr>
          <a:xfrm rot="5400000" flipH="1" flipV="1">
            <a:off x="1589088" y="5589588"/>
            <a:ext cx="571500" cy="10795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nvGrpSpPr>
          <p:cNvPr id="106" name="グループ化 212"/>
          <p:cNvGrpSpPr>
            <a:grpSpLocks/>
          </p:cNvGrpSpPr>
          <p:nvPr/>
        </p:nvGrpSpPr>
        <p:grpSpPr bwMode="auto">
          <a:xfrm>
            <a:off x="6000750" y="3214688"/>
            <a:ext cx="1857375" cy="395287"/>
            <a:chOff x="4571999" y="5929326"/>
            <a:chExt cx="1143009" cy="400114"/>
          </a:xfrm>
        </p:grpSpPr>
        <p:sp>
          <p:nvSpPr>
            <p:cNvPr id="107" name="正方形/長方形 106"/>
            <p:cNvSpPr/>
            <p:nvPr/>
          </p:nvSpPr>
          <p:spPr>
            <a:xfrm>
              <a:off x="4571999" y="5929326"/>
              <a:ext cx="1143009" cy="400114"/>
            </a:xfrm>
            <a:prstGeom prst="rect">
              <a:avLst/>
            </a:prstGeom>
          </p:spPr>
          <p:style>
            <a:lnRef idx="1">
              <a:schemeClr val="dk1"/>
            </a:lnRef>
            <a:fillRef idx="2">
              <a:schemeClr val="dk1"/>
            </a:fillRef>
            <a:effectRef idx="1">
              <a:schemeClr val="dk1"/>
            </a:effectRef>
            <a:fontRef idx="minor">
              <a:schemeClr val="dk1"/>
            </a:fontRef>
          </p:style>
          <p:txBody>
            <a:bodyPr anchor="ctr">
              <a:spAutoFit/>
            </a:bodyPr>
            <a:lstStyle/>
            <a:p>
              <a:pPr algn="ctr" fontAlgn="auto">
                <a:spcBef>
                  <a:spcPts val="0"/>
                </a:spcBef>
                <a:spcAft>
                  <a:spcPts val="0"/>
                </a:spcAft>
                <a:defRPr/>
              </a:pPr>
              <a:endParaRPr lang="ja-JP" altLang="en-US" sz="2000" i="1" dirty="0">
                <a:ln w="18415" cmpd="sng">
                  <a:solidFill>
                    <a:srgbClr val="FFFFFF"/>
                  </a:solidFill>
                  <a:prstDash val="solid"/>
                </a:ln>
                <a:solidFill>
                  <a:sysClr val="windowText" lastClr="000000"/>
                </a:solidFill>
                <a:effectLst>
                  <a:outerShdw blurRad="63500" dir="3600000" algn="tl" rotWithShape="0">
                    <a:srgbClr val="000000">
                      <a:alpha val="70000"/>
                    </a:srgbClr>
                  </a:outerShdw>
                </a:effectLst>
              </a:endParaRPr>
            </a:p>
          </p:txBody>
        </p:sp>
        <p:sp>
          <p:nvSpPr>
            <p:cNvPr id="108" name="テキスト ボックス 214"/>
            <p:cNvSpPr txBox="1">
              <a:spLocks noChangeArrowheads="1"/>
            </p:cNvSpPr>
            <p:nvPr/>
          </p:nvSpPr>
          <p:spPr bwMode="auto">
            <a:xfrm>
              <a:off x="4572000" y="5929326"/>
              <a:ext cx="1087314" cy="334162"/>
            </a:xfrm>
            <a:prstGeom prst="rect">
              <a:avLst/>
            </a:prstGeom>
            <a:noFill/>
            <a:ln w="9525">
              <a:noFill/>
              <a:miter lim="800000"/>
              <a:headEnd/>
              <a:tailEnd/>
            </a:ln>
          </p:spPr>
          <p:txBody>
            <a:bodyPr>
              <a:spAutoFit/>
            </a:bodyPr>
            <a:lstStyle/>
            <a:p>
              <a:r>
                <a:rPr lang="en-US" altLang="ja-JP">
                  <a:solidFill>
                    <a:schemeClr val="bg1"/>
                  </a:solidFill>
                  <a:latin typeface="Constantia" pitchFamily="18" charset="0"/>
                  <a:ea typeface="HG行書体" pitchFamily="65" charset="-128"/>
                </a:rPr>
                <a:t>Heat Exchanger</a:t>
              </a:r>
              <a:endParaRPr lang="ja-JP" altLang="en-US">
                <a:solidFill>
                  <a:schemeClr val="bg1"/>
                </a:solidFill>
                <a:latin typeface="Constantia" pitchFamily="18" charset="0"/>
                <a:ea typeface="HG行書体" pitchFamily="65" charset="-128"/>
              </a:endParaRPr>
            </a:p>
          </p:txBody>
        </p:sp>
      </p:grpSp>
      <p:cxnSp>
        <p:nvCxnSpPr>
          <p:cNvPr id="109" name="直線コネクタ 108"/>
          <p:cNvCxnSpPr>
            <a:endCxn id="107" idx="2"/>
          </p:cNvCxnSpPr>
          <p:nvPr/>
        </p:nvCxnSpPr>
        <p:spPr>
          <a:xfrm rot="5400000" flipH="1" flipV="1">
            <a:off x="6484144" y="3840956"/>
            <a:ext cx="676275" cy="21431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a:xfrm rot="5400000" flipH="1" flipV="1">
            <a:off x="6572250" y="4000500"/>
            <a:ext cx="428625" cy="142875"/>
          </a:xfrm>
          <a:prstGeom prst="line">
            <a:avLst/>
          </a:prstGeom>
          <a:ln w="28575">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11" name="右矢印 110"/>
          <p:cNvSpPr/>
          <p:nvPr/>
        </p:nvSpPr>
        <p:spPr>
          <a:xfrm>
            <a:off x="4929188" y="1143000"/>
            <a:ext cx="828675" cy="287338"/>
          </a:xfrm>
          <a:prstGeom prst="rightArrow">
            <a:avLst/>
          </a:prstGeom>
          <a:solidFill>
            <a:srgbClr val="C00000">
              <a:alpha val="60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2" name="右矢印 111"/>
          <p:cNvSpPr/>
          <p:nvPr/>
        </p:nvSpPr>
        <p:spPr>
          <a:xfrm>
            <a:off x="4929188" y="1641475"/>
            <a:ext cx="828675" cy="287338"/>
          </a:xfrm>
          <a:prstGeom prst="rightArrow">
            <a:avLst/>
          </a:prstGeom>
          <a:solidFill>
            <a:srgbClr val="00B0F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3" name="角丸四角形 112"/>
          <p:cNvSpPr/>
          <p:nvPr/>
        </p:nvSpPr>
        <p:spPr>
          <a:xfrm>
            <a:off x="5786438" y="1071563"/>
            <a:ext cx="1928812" cy="407987"/>
          </a:xfrm>
          <a:prstGeom prst="roundRect">
            <a:avLst/>
          </a:prstGeom>
        </p:spPr>
        <p:style>
          <a:lnRef idx="1">
            <a:schemeClr val="accent4"/>
          </a:lnRef>
          <a:fillRef idx="2">
            <a:schemeClr val="accent4"/>
          </a:fillRef>
          <a:effectRef idx="1">
            <a:schemeClr val="accent4"/>
          </a:effectRef>
          <a:fontRef idx="minor">
            <a:schemeClr val="dk1"/>
          </a:fontRef>
        </p:style>
        <p:txBody>
          <a:bodyPr anchor="ctr">
            <a:spAutoFit/>
          </a:bodyPr>
          <a:lstStyle/>
          <a:p>
            <a:pPr fontAlgn="auto">
              <a:spcBef>
                <a:spcPts val="0"/>
              </a:spcBef>
              <a:spcAft>
                <a:spcPts val="0"/>
              </a:spcAft>
              <a:defRPr/>
            </a:pPr>
            <a:r>
              <a:rPr lang="en-US" altLang="ja-JP" baseline="30000" dirty="0">
                <a:ln w="18415" cmpd="sng">
                  <a:noFill/>
                  <a:prstDash val="solid"/>
                </a:ln>
                <a:solidFill>
                  <a:schemeClr val="bg1"/>
                </a:solidFill>
                <a:effectLst>
                  <a:outerShdw blurRad="63500" dir="3600000" algn="tl" rotWithShape="0">
                    <a:srgbClr val="000000">
                      <a:alpha val="70000"/>
                    </a:srgbClr>
                  </a:outerShdw>
                </a:effectLst>
              </a:rPr>
              <a:t>3</a:t>
            </a:r>
            <a:r>
              <a:rPr lang="en-US" altLang="ja-JP" dirty="0">
                <a:ln w="18415" cmpd="sng">
                  <a:noFill/>
                  <a:prstDash val="solid"/>
                </a:ln>
                <a:solidFill>
                  <a:schemeClr val="bg1"/>
                </a:solidFill>
                <a:effectLst>
                  <a:outerShdw blurRad="63500" dir="3600000" algn="tl" rotWithShape="0">
                    <a:srgbClr val="000000">
                      <a:alpha val="70000"/>
                    </a:srgbClr>
                  </a:outerShdw>
                </a:effectLst>
              </a:rPr>
              <a:t>He(+</a:t>
            </a:r>
            <a:r>
              <a:rPr lang="en-US" altLang="ja-JP" baseline="30000" dirty="0">
                <a:ln w="18415" cmpd="sng">
                  <a:noFill/>
                  <a:prstDash val="solid"/>
                </a:ln>
                <a:solidFill>
                  <a:schemeClr val="bg1"/>
                </a:solidFill>
                <a:effectLst>
                  <a:outerShdw blurRad="63500" dir="3600000" algn="tl" rotWithShape="0">
                    <a:srgbClr val="000000">
                      <a:alpha val="70000"/>
                    </a:srgbClr>
                  </a:outerShdw>
                </a:effectLst>
              </a:rPr>
              <a:t> 4</a:t>
            </a:r>
            <a:r>
              <a:rPr lang="en-US" altLang="ja-JP" dirty="0">
                <a:ln w="18415" cmpd="sng">
                  <a:noFill/>
                  <a:prstDash val="solid"/>
                </a:ln>
                <a:solidFill>
                  <a:schemeClr val="bg1"/>
                </a:solidFill>
                <a:effectLst>
                  <a:outerShdw blurRad="63500" dir="3600000" algn="tl" rotWithShape="0">
                    <a:srgbClr val="000000">
                      <a:alpha val="70000"/>
                    </a:srgbClr>
                  </a:outerShdw>
                </a:effectLst>
              </a:rPr>
              <a:t>He) flow</a:t>
            </a:r>
            <a:endParaRPr lang="ja-JP" altLang="en-US" dirty="0">
              <a:ln w="18415" cmpd="sng">
                <a:noFill/>
                <a:prstDash val="solid"/>
              </a:ln>
              <a:solidFill>
                <a:schemeClr val="bg1"/>
              </a:solidFill>
              <a:effectLst>
                <a:outerShdw blurRad="63500" dir="3600000" algn="tl" rotWithShape="0">
                  <a:srgbClr val="000000">
                    <a:alpha val="70000"/>
                  </a:srgbClr>
                </a:outerShdw>
              </a:effectLst>
            </a:endParaRPr>
          </a:p>
        </p:txBody>
      </p:sp>
      <p:sp>
        <p:nvSpPr>
          <p:cNvPr id="114" name="角丸四角形 113"/>
          <p:cNvSpPr/>
          <p:nvPr/>
        </p:nvSpPr>
        <p:spPr>
          <a:xfrm>
            <a:off x="5786438" y="1592263"/>
            <a:ext cx="1928812" cy="407987"/>
          </a:xfrm>
          <a:prstGeom prst="roundRect">
            <a:avLst/>
          </a:prstGeom>
        </p:spPr>
        <p:style>
          <a:lnRef idx="1">
            <a:schemeClr val="accent6"/>
          </a:lnRef>
          <a:fillRef idx="2">
            <a:schemeClr val="accent6"/>
          </a:fillRef>
          <a:effectRef idx="1">
            <a:schemeClr val="accent6"/>
          </a:effectRef>
          <a:fontRef idx="minor">
            <a:schemeClr val="dk1"/>
          </a:fontRef>
        </p:style>
        <p:txBody>
          <a:bodyPr anchor="ctr">
            <a:spAutoFit/>
          </a:bodyPr>
          <a:lstStyle/>
          <a:p>
            <a:pPr fontAlgn="auto">
              <a:spcBef>
                <a:spcPts val="0"/>
              </a:spcBef>
              <a:spcAft>
                <a:spcPts val="0"/>
              </a:spcAft>
              <a:defRPr/>
            </a:pPr>
            <a:r>
              <a:rPr lang="en-US" altLang="ja-JP" baseline="30000" dirty="0">
                <a:ln w="18415" cmpd="sng">
                  <a:noFill/>
                  <a:prstDash val="solid"/>
                </a:ln>
                <a:solidFill>
                  <a:schemeClr val="bg1"/>
                </a:solidFill>
                <a:effectLst>
                  <a:outerShdw blurRad="63500" dir="3600000" algn="tl" rotWithShape="0">
                    <a:srgbClr val="000000">
                      <a:alpha val="70000"/>
                    </a:srgbClr>
                  </a:outerShdw>
                </a:effectLst>
              </a:rPr>
              <a:t>4</a:t>
            </a:r>
            <a:r>
              <a:rPr lang="en-US" altLang="ja-JP" dirty="0">
                <a:ln w="18415" cmpd="sng">
                  <a:noFill/>
                  <a:prstDash val="solid"/>
                </a:ln>
                <a:solidFill>
                  <a:schemeClr val="bg1"/>
                </a:solidFill>
                <a:effectLst>
                  <a:outerShdw blurRad="63500" dir="3600000" algn="tl" rotWithShape="0">
                    <a:srgbClr val="000000">
                      <a:alpha val="70000"/>
                    </a:srgbClr>
                  </a:outerShdw>
                </a:effectLst>
              </a:rPr>
              <a:t>He flow</a:t>
            </a:r>
            <a:endParaRPr lang="ja-JP" altLang="en-US" dirty="0">
              <a:ln w="18415" cmpd="sng">
                <a:noFill/>
                <a:prstDash val="solid"/>
              </a:ln>
              <a:solidFill>
                <a:schemeClr val="bg1"/>
              </a:solidFill>
              <a:effectLst>
                <a:outerShdw blurRad="63500" dir="3600000" algn="tl" rotWithShape="0">
                  <a:srgbClr val="000000">
                    <a:alpha val="70000"/>
                  </a:srgbClr>
                </a:outerShdw>
              </a:effectLst>
            </a:endParaRPr>
          </a:p>
        </p:txBody>
      </p:sp>
      <p:sp>
        <p:nvSpPr>
          <p:cNvPr id="115" name="正方形/長方形 114"/>
          <p:cNvSpPr/>
          <p:nvPr/>
        </p:nvSpPr>
        <p:spPr>
          <a:xfrm>
            <a:off x="1930400" y="4572000"/>
            <a:ext cx="4284663" cy="71438"/>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6" name="正方形/長方形 115"/>
          <p:cNvSpPr/>
          <p:nvPr/>
        </p:nvSpPr>
        <p:spPr>
          <a:xfrm>
            <a:off x="7380288" y="4429125"/>
            <a:ext cx="468312" cy="71438"/>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7" name="正方形/長方形 116"/>
          <p:cNvSpPr/>
          <p:nvPr/>
        </p:nvSpPr>
        <p:spPr>
          <a:xfrm>
            <a:off x="7818438" y="4214813"/>
            <a:ext cx="468312" cy="71437"/>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8" name="正方形/長方形 117"/>
          <p:cNvSpPr/>
          <p:nvPr/>
        </p:nvSpPr>
        <p:spPr>
          <a:xfrm>
            <a:off x="5332413" y="5040313"/>
            <a:ext cx="863600" cy="71437"/>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19" name="正方形/長方形 118"/>
          <p:cNvSpPr/>
          <p:nvPr/>
        </p:nvSpPr>
        <p:spPr>
          <a:xfrm>
            <a:off x="7380288" y="4929188"/>
            <a:ext cx="863600" cy="71437"/>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20" name="正方形/長方形 119"/>
          <p:cNvSpPr/>
          <p:nvPr/>
        </p:nvSpPr>
        <p:spPr>
          <a:xfrm rot="16200000">
            <a:off x="7678738" y="4321175"/>
            <a:ext cx="287338" cy="71437"/>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21" name="右矢印 120"/>
          <p:cNvSpPr/>
          <p:nvPr/>
        </p:nvSpPr>
        <p:spPr>
          <a:xfrm rot="10800000">
            <a:off x="7715250" y="4859338"/>
            <a:ext cx="612775" cy="215900"/>
          </a:xfrm>
          <a:prstGeom prst="rightArrow">
            <a:avLst/>
          </a:prstGeom>
          <a:solidFill>
            <a:srgbClr val="C0000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22" name="右矢印 121"/>
          <p:cNvSpPr/>
          <p:nvPr/>
        </p:nvSpPr>
        <p:spPr>
          <a:xfrm rot="10800000">
            <a:off x="5143500" y="5003800"/>
            <a:ext cx="1800225" cy="180975"/>
          </a:xfrm>
          <a:prstGeom prst="rightArrow">
            <a:avLst/>
          </a:prstGeom>
          <a:solidFill>
            <a:srgbClr val="C00000">
              <a:alpha val="59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23" name="正方形/長方形 122"/>
          <p:cNvSpPr/>
          <p:nvPr/>
        </p:nvSpPr>
        <p:spPr>
          <a:xfrm rot="16200000">
            <a:off x="1497012" y="4217988"/>
            <a:ext cx="792163" cy="71438"/>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24" name="正方形/長方形 123"/>
          <p:cNvSpPr/>
          <p:nvPr/>
        </p:nvSpPr>
        <p:spPr>
          <a:xfrm>
            <a:off x="1500188" y="3857625"/>
            <a:ext cx="431800" cy="71438"/>
          </a:xfrm>
          <a:prstGeom prst="rect">
            <a:avLst/>
          </a:prstGeom>
          <a:solidFill>
            <a:schemeClr val="accent5">
              <a:lumMod val="50000"/>
            </a:schemeClr>
          </a:solidFill>
          <a:ln w="19050">
            <a:solidFill>
              <a:schemeClr val="bg1"/>
            </a:solidFill>
          </a:ln>
          <a:effectLst/>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grpSp>
        <p:nvGrpSpPr>
          <p:cNvPr id="125" name="グループ化 99"/>
          <p:cNvGrpSpPr>
            <a:grpSpLocks/>
          </p:cNvGrpSpPr>
          <p:nvPr/>
        </p:nvGrpSpPr>
        <p:grpSpPr bwMode="auto">
          <a:xfrm>
            <a:off x="1214438" y="3784600"/>
            <a:ext cx="1143000" cy="1787525"/>
            <a:chOff x="1071538" y="928670"/>
            <a:chExt cx="1143802" cy="1787538"/>
          </a:xfrm>
        </p:grpSpPr>
        <p:cxnSp>
          <p:nvCxnSpPr>
            <p:cNvPr id="126" name="直線コネクタ 125"/>
            <p:cNvCxnSpPr/>
            <p:nvPr/>
          </p:nvCxnSpPr>
          <p:spPr>
            <a:xfrm>
              <a:off x="1428976" y="1357298"/>
              <a:ext cx="214463"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a:xfrm rot="5400000">
              <a:off x="1321025" y="1465248"/>
              <a:ext cx="214314"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a:xfrm rot="10800000">
              <a:off x="1071538" y="1571613"/>
              <a:ext cx="357438"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1071538" y="1785926"/>
              <a:ext cx="357438"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a:xfrm rot="5400000">
              <a:off x="964629" y="2250273"/>
              <a:ext cx="927107"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rot="5400000" flipH="1" flipV="1">
              <a:off x="1535487" y="1250935"/>
              <a:ext cx="214315" cy="158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rot="10800000">
              <a:off x="1319362" y="1144572"/>
              <a:ext cx="324077"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a:xfrm>
              <a:off x="1071538" y="928670"/>
              <a:ext cx="786363"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a:xfrm rot="5400000">
              <a:off x="1641999" y="1142984"/>
              <a:ext cx="430216"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a:xfrm>
              <a:off x="1857901" y="1357298"/>
              <a:ext cx="357439" cy="158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rot="5400000">
              <a:off x="1785123" y="1787514"/>
              <a:ext cx="858843" cy="158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p:cNvCxnSpPr/>
            <p:nvPr/>
          </p:nvCxnSpPr>
          <p:spPr>
            <a:xfrm>
              <a:off x="1428976" y="2714621"/>
              <a:ext cx="786364" cy="158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8" name="右矢印 137"/>
          <p:cNvSpPr/>
          <p:nvPr/>
        </p:nvSpPr>
        <p:spPr>
          <a:xfrm>
            <a:off x="525463" y="3743325"/>
            <a:ext cx="1260475" cy="288925"/>
          </a:xfrm>
          <a:prstGeom prst="rightArrow">
            <a:avLst/>
          </a:prstGeom>
          <a:solidFill>
            <a:srgbClr val="C00000">
              <a:alpha val="60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39" name="右矢印 138"/>
          <p:cNvSpPr/>
          <p:nvPr/>
        </p:nvSpPr>
        <p:spPr>
          <a:xfrm>
            <a:off x="7929563" y="4140200"/>
            <a:ext cx="612775" cy="215900"/>
          </a:xfrm>
          <a:prstGeom prst="rightArrow">
            <a:avLst/>
          </a:prstGeom>
          <a:solidFill>
            <a:srgbClr val="C00000">
              <a:alpha val="62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40" name="右矢印 139"/>
          <p:cNvSpPr/>
          <p:nvPr/>
        </p:nvSpPr>
        <p:spPr>
          <a:xfrm>
            <a:off x="4286250" y="4500563"/>
            <a:ext cx="1800225" cy="215900"/>
          </a:xfrm>
          <a:prstGeom prst="rightArrow">
            <a:avLst/>
          </a:prstGeom>
          <a:solidFill>
            <a:srgbClr val="C00000">
              <a:alpha val="60000"/>
            </a:srgbClr>
          </a:solidFill>
        </p:spPr>
        <p:txBody>
          <a:bodyPr anchor="ctr">
            <a:spAutoFit/>
          </a:bodyPr>
          <a:lstStyle/>
          <a:p>
            <a:pPr algn="ctr" fontAlgn="auto">
              <a:spcBef>
                <a:spcPts val="0"/>
              </a:spcBef>
              <a:spcAft>
                <a:spcPts val="0"/>
              </a:spcAft>
              <a:defRPr/>
            </a:pPr>
            <a:endParaRPr lang="ja-JP" altLang="en-US" sz="96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n-lt"/>
              <a:ea typeface="+mn-ea"/>
            </a:endParaRPr>
          </a:p>
        </p:txBody>
      </p:sp>
      <p:sp>
        <p:nvSpPr>
          <p:cNvPr id="141" name="テキスト ボックス 140"/>
          <p:cNvSpPr txBox="1"/>
          <p:nvPr/>
        </p:nvSpPr>
        <p:spPr>
          <a:xfrm>
            <a:off x="1142976" y="285728"/>
            <a:ext cx="7000924" cy="769441"/>
          </a:xfrm>
          <a:prstGeom prst="rect">
            <a:avLst/>
          </a:prstGeom>
          <a:noFill/>
        </p:spPr>
        <p:txBody>
          <a:bodyPr wrap="square" rtlCol="0">
            <a:spAutoFit/>
          </a:bodyPr>
          <a:lstStyle/>
          <a:p>
            <a:r>
              <a:rPr kumimoji="1" lang="ja-JP" altLang="en-US" sz="4400" dirty="0" smtClean="0"/>
              <a:t>冷却方法</a:t>
            </a:r>
            <a:r>
              <a:rPr kumimoji="1" lang="en-US" altLang="ja-JP" sz="4400" dirty="0" smtClean="0"/>
              <a:t>(CRYOSTAT)</a:t>
            </a:r>
            <a:endParaRPr kumimoji="1" lang="ja-JP" alt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CRYOSTAT </a:t>
            </a:r>
            <a:r>
              <a:rPr kumimoji="1" lang="ja-JP" altLang="en-US" dirty="0" smtClean="0"/>
              <a:t>の</a:t>
            </a:r>
            <a:r>
              <a:rPr kumimoji="1" lang="en-US" altLang="ja-JP" dirty="0" smtClean="0"/>
              <a:t>MC</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温度</a:t>
            </a:r>
            <a:r>
              <a:rPr lang="ja-JP" altLang="en-US" dirty="0" smtClean="0"/>
              <a:t>測定用抵抗の配線の強化</a:t>
            </a:r>
            <a:endParaRPr lang="en-US" altLang="ja-JP" dirty="0" smtClean="0"/>
          </a:p>
          <a:p>
            <a:pPr lvl="1"/>
            <a:r>
              <a:rPr lang="ja-JP" altLang="en-US" dirty="0" smtClean="0"/>
              <a:t>　リード線にテフロンチューブのカバー</a:t>
            </a:r>
            <a:endParaRPr lang="en-US" altLang="ja-JP" dirty="0" smtClean="0"/>
          </a:p>
          <a:p>
            <a:pPr lvl="1">
              <a:buNone/>
            </a:pPr>
            <a:endParaRPr lang="en-US" altLang="ja-JP" dirty="0" smtClean="0"/>
          </a:p>
          <a:p>
            <a:r>
              <a:rPr lang="ja-JP" altLang="en-US" dirty="0" smtClean="0"/>
              <a:t>先端部にあった</a:t>
            </a:r>
            <a:r>
              <a:rPr lang="en-US" altLang="ja-JP" dirty="0" smtClean="0"/>
              <a:t>VCR</a:t>
            </a:r>
            <a:r>
              <a:rPr lang="ja-JP" altLang="en-US" dirty="0" smtClean="0"/>
              <a:t>コネクタを排除</a:t>
            </a:r>
            <a:endParaRPr lang="en-US" altLang="ja-JP" dirty="0" smtClean="0"/>
          </a:p>
          <a:p>
            <a:endParaRPr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到達最低温度</a:t>
            </a:r>
            <a:r>
              <a:rPr lang="en-US" altLang="ja-JP" sz="3600" dirty="0" smtClean="0"/>
              <a:t>08/12</a:t>
            </a:r>
            <a:endParaRPr kumimoji="1" lang="ja-JP" altLang="en-US" dirty="0"/>
          </a:p>
        </p:txBody>
      </p:sp>
      <p:pic>
        <p:nvPicPr>
          <p:cNvPr id="1029" name="Picture 5"/>
          <p:cNvPicPr>
            <a:picLocks noGrp="1" noChangeAspect="1" noChangeArrowheads="1"/>
          </p:cNvPicPr>
          <p:nvPr>
            <p:ph idx="1"/>
          </p:nvPr>
        </p:nvPicPr>
        <p:blipFill>
          <a:blip r:embed="rId3"/>
          <a:stretch>
            <a:fillRect/>
          </a:stretch>
        </p:blipFill>
        <p:spPr bwMode="auto">
          <a:xfrm>
            <a:off x="357158" y="1500174"/>
            <a:ext cx="7042997" cy="4382309"/>
          </a:xfrm>
          <a:prstGeom prst="rect">
            <a:avLst/>
          </a:prstGeom>
          <a:noFill/>
          <a:ln w="9525">
            <a:noFill/>
            <a:miter lim="800000"/>
            <a:headEnd/>
            <a:tailEnd/>
          </a:ln>
          <a:effectLst/>
        </p:spPr>
      </p:pic>
      <p:grpSp>
        <p:nvGrpSpPr>
          <p:cNvPr id="11" name="グループ化 10"/>
          <p:cNvGrpSpPr/>
          <p:nvPr/>
        </p:nvGrpSpPr>
        <p:grpSpPr>
          <a:xfrm>
            <a:off x="2071670" y="3929066"/>
            <a:ext cx="3143272" cy="646332"/>
            <a:chOff x="4721088" y="5000636"/>
            <a:chExt cx="1708300" cy="287281"/>
          </a:xfrm>
        </p:grpSpPr>
        <p:sp>
          <p:nvSpPr>
            <p:cNvPr id="5" name="円/楕円 4"/>
            <p:cNvSpPr/>
            <p:nvPr/>
          </p:nvSpPr>
          <p:spPr>
            <a:xfrm>
              <a:off x="5857884" y="5072074"/>
              <a:ext cx="571504" cy="214314"/>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7" name="直線矢印コネクタ 6"/>
            <p:cNvCxnSpPr/>
            <p:nvPr/>
          </p:nvCxnSpPr>
          <p:spPr>
            <a:xfrm>
              <a:off x="5357818" y="5143512"/>
              <a:ext cx="571504" cy="35719"/>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sp>
          <p:nvSpPr>
            <p:cNvPr id="8" name="テキスト ボックス 7"/>
            <p:cNvSpPr txBox="1"/>
            <p:nvPr/>
          </p:nvSpPr>
          <p:spPr>
            <a:xfrm>
              <a:off x="4721088" y="5000636"/>
              <a:ext cx="776500" cy="287281"/>
            </a:xfrm>
            <a:prstGeom prst="rect">
              <a:avLst/>
            </a:prstGeom>
            <a:solidFill>
              <a:prstClr val="white"/>
            </a:solidFill>
            <a:scene3d>
              <a:camera prst="orthographicFront"/>
              <a:lightRig rig="threePt" dir="t"/>
            </a:scene3d>
            <a:sp3d>
              <a:bevelT/>
            </a:sp3d>
          </p:spPr>
          <p:txBody>
            <a:bodyPr wrap="square" rtlCol="0">
              <a:spAutoFit/>
            </a:bodyPr>
            <a:lstStyle/>
            <a:p>
              <a:r>
                <a:rPr kumimoji="1" lang="en-US" altLang="ja-JP" sz="3600" dirty="0" smtClean="0">
                  <a:solidFill>
                    <a:srgbClr val="FF0000"/>
                  </a:solidFill>
                </a:rPr>
                <a:t>0.66K</a:t>
              </a:r>
            </a:p>
          </p:txBody>
        </p:sp>
      </p:gr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nvGraphicFramePr>
        <p:xfrm>
          <a:off x="2000232" y="2071678"/>
          <a:ext cx="6858016" cy="2440276"/>
        </p:xfrm>
        <a:graphic>
          <a:graphicData uri="http://schemas.openxmlformats.org/presentationml/2006/ole">
            <p:oleObj spid="_x0000_s93186" name="数式" r:id="rId4" imgW="2070000" imgH="736560" progId="Equation.3">
              <p:embed/>
            </p:oleObj>
          </a:graphicData>
        </a:graphic>
      </p:graphicFrame>
      <p:sp>
        <p:nvSpPr>
          <p:cNvPr id="3" name="テキスト ボックス 2"/>
          <p:cNvSpPr txBox="1"/>
          <p:nvPr/>
        </p:nvSpPr>
        <p:spPr>
          <a:xfrm>
            <a:off x="928662" y="1285860"/>
            <a:ext cx="2698175" cy="646331"/>
          </a:xfrm>
          <a:prstGeom prst="rect">
            <a:avLst/>
          </a:prstGeom>
          <a:noFill/>
        </p:spPr>
        <p:txBody>
          <a:bodyPr wrap="none" rtlCol="0">
            <a:spAutoFit/>
          </a:bodyPr>
          <a:lstStyle/>
          <a:p>
            <a:r>
              <a:rPr kumimoji="1" lang="en-US" altLang="ja-JP" sz="3600" dirty="0" smtClean="0"/>
              <a:t>Spin density</a:t>
            </a:r>
            <a:endParaRPr kumimoji="1" lang="ja-JP" altLang="en-US" sz="36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85852" y="1357298"/>
            <a:ext cx="4929222" cy="271464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grpSp>
        <p:nvGrpSpPr>
          <p:cNvPr id="5" name="グループ化 4"/>
          <p:cNvGrpSpPr/>
          <p:nvPr/>
        </p:nvGrpSpPr>
        <p:grpSpPr>
          <a:xfrm>
            <a:off x="1357290" y="2786058"/>
            <a:ext cx="2500330" cy="714380"/>
            <a:chOff x="2928926" y="4786322"/>
            <a:chExt cx="2500330" cy="714380"/>
          </a:xfrm>
        </p:grpSpPr>
        <p:sp>
          <p:nvSpPr>
            <p:cNvPr id="3" name="円/楕円 2"/>
            <p:cNvSpPr/>
            <p:nvPr/>
          </p:nvSpPr>
          <p:spPr>
            <a:xfrm>
              <a:off x="2928926" y="4786322"/>
              <a:ext cx="2500330" cy="7143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フリーフォーム 3"/>
            <p:cNvSpPr/>
            <p:nvPr/>
          </p:nvSpPr>
          <p:spPr>
            <a:xfrm>
              <a:off x="3235377" y="4901784"/>
              <a:ext cx="1891260" cy="447206"/>
            </a:xfrm>
            <a:custGeom>
              <a:avLst/>
              <a:gdLst>
                <a:gd name="connsiteX0" fmla="*/ 272321 w 1891260"/>
                <a:gd name="connsiteY0" fmla="*/ 209862 h 447206"/>
                <a:gd name="connsiteX1" fmla="*/ 1051810 w 1891260"/>
                <a:gd name="connsiteY1" fmla="*/ 74950 h 447206"/>
                <a:gd name="connsiteX2" fmla="*/ 1066800 w 1891260"/>
                <a:gd name="connsiteY2" fmla="*/ 284813 h 447206"/>
                <a:gd name="connsiteX3" fmla="*/ 1366603 w 1891260"/>
                <a:gd name="connsiteY3" fmla="*/ 164891 h 447206"/>
                <a:gd name="connsiteX4" fmla="*/ 1621436 w 1891260"/>
                <a:gd name="connsiteY4" fmla="*/ 344773 h 447206"/>
                <a:gd name="connsiteX5" fmla="*/ 1351613 w 1891260"/>
                <a:gd name="connsiteY5" fmla="*/ 389744 h 447206"/>
                <a:gd name="connsiteX6" fmla="*/ 1756348 w 1891260"/>
                <a:gd name="connsiteY6" fmla="*/ 224852 h 447206"/>
                <a:gd name="connsiteX7" fmla="*/ 542144 w 1891260"/>
                <a:gd name="connsiteY7" fmla="*/ 299803 h 447206"/>
                <a:gd name="connsiteX8" fmla="*/ 692046 w 1891260"/>
                <a:gd name="connsiteY8" fmla="*/ 389744 h 447206"/>
                <a:gd name="connsiteX9" fmla="*/ 916898 w 1891260"/>
                <a:gd name="connsiteY9" fmla="*/ 404734 h 447206"/>
                <a:gd name="connsiteX10" fmla="*/ 77449 w 1891260"/>
                <a:gd name="connsiteY10" fmla="*/ 209862 h 447206"/>
                <a:gd name="connsiteX11" fmla="*/ 452203 w 1891260"/>
                <a:gd name="connsiteY11" fmla="*/ 74950 h 447206"/>
                <a:gd name="connsiteX12" fmla="*/ 242341 w 1891260"/>
                <a:gd name="connsiteY12" fmla="*/ 434714 h 447206"/>
                <a:gd name="connsiteX13" fmla="*/ 856938 w 1891260"/>
                <a:gd name="connsiteY13" fmla="*/ 0 h 447206"/>
                <a:gd name="connsiteX14" fmla="*/ 856938 w 1891260"/>
                <a:gd name="connsiteY14" fmla="*/ 0 h 447206"/>
                <a:gd name="connsiteX15" fmla="*/ 1351613 w 1891260"/>
                <a:gd name="connsiteY15" fmla="*/ 44970 h 44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91260" h="447206">
                  <a:moveTo>
                    <a:pt x="272321" y="209862"/>
                  </a:moveTo>
                  <a:cubicBezTo>
                    <a:pt x="595859" y="136160"/>
                    <a:pt x="919397" y="62458"/>
                    <a:pt x="1051810" y="74950"/>
                  </a:cubicBezTo>
                  <a:cubicBezTo>
                    <a:pt x="1184223" y="87442"/>
                    <a:pt x="1014334" y="269823"/>
                    <a:pt x="1066800" y="284813"/>
                  </a:cubicBezTo>
                  <a:cubicBezTo>
                    <a:pt x="1119266" y="299803"/>
                    <a:pt x="1274164" y="154898"/>
                    <a:pt x="1366603" y="164891"/>
                  </a:cubicBezTo>
                  <a:cubicBezTo>
                    <a:pt x="1459042" y="174884"/>
                    <a:pt x="1623934" y="307298"/>
                    <a:pt x="1621436" y="344773"/>
                  </a:cubicBezTo>
                  <a:cubicBezTo>
                    <a:pt x="1618938" y="382248"/>
                    <a:pt x="1329128" y="409731"/>
                    <a:pt x="1351613" y="389744"/>
                  </a:cubicBezTo>
                  <a:cubicBezTo>
                    <a:pt x="1374098" y="369757"/>
                    <a:pt x="1891260" y="239842"/>
                    <a:pt x="1756348" y="224852"/>
                  </a:cubicBezTo>
                  <a:cubicBezTo>
                    <a:pt x="1621437" y="209862"/>
                    <a:pt x="719528" y="272321"/>
                    <a:pt x="542144" y="299803"/>
                  </a:cubicBezTo>
                  <a:cubicBezTo>
                    <a:pt x="364760" y="327285"/>
                    <a:pt x="629587" y="372256"/>
                    <a:pt x="692046" y="389744"/>
                  </a:cubicBezTo>
                  <a:cubicBezTo>
                    <a:pt x="754505" y="407233"/>
                    <a:pt x="1019331" y="434714"/>
                    <a:pt x="916898" y="404734"/>
                  </a:cubicBezTo>
                  <a:cubicBezTo>
                    <a:pt x="814465" y="374754"/>
                    <a:pt x="154898" y="264826"/>
                    <a:pt x="77449" y="209862"/>
                  </a:cubicBezTo>
                  <a:cubicBezTo>
                    <a:pt x="0" y="154898"/>
                    <a:pt x="424721" y="37475"/>
                    <a:pt x="452203" y="74950"/>
                  </a:cubicBezTo>
                  <a:cubicBezTo>
                    <a:pt x="479685" y="112425"/>
                    <a:pt x="174885" y="447206"/>
                    <a:pt x="242341" y="434714"/>
                  </a:cubicBezTo>
                  <a:cubicBezTo>
                    <a:pt x="309797" y="422222"/>
                    <a:pt x="856938" y="0"/>
                    <a:pt x="856938" y="0"/>
                  </a:cubicBezTo>
                  <a:lnTo>
                    <a:pt x="856938" y="0"/>
                  </a:lnTo>
                  <a:lnTo>
                    <a:pt x="1351613" y="44970"/>
                  </a:lnTo>
                </a:path>
              </a:pathLst>
            </a:custGeom>
            <a:ln>
              <a:solidFill>
                <a:srgbClr val="FFC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grpSp>
        <p:nvGrpSpPr>
          <p:cNvPr id="6" name="グループ化 5"/>
          <p:cNvGrpSpPr/>
          <p:nvPr/>
        </p:nvGrpSpPr>
        <p:grpSpPr>
          <a:xfrm>
            <a:off x="3643306" y="3071810"/>
            <a:ext cx="2500330" cy="714380"/>
            <a:chOff x="2928926" y="4786322"/>
            <a:chExt cx="2500330" cy="714380"/>
          </a:xfrm>
        </p:grpSpPr>
        <p:sp>
          <p:nvSpPr>
            <p:cNvPr id="7" name="円/楕円 6"/>
            <p:cNvSpPr/>
            <p:nvPr/>
          </p:nvSpPr>
          <p:spPr>
            <a:xfrm>
              <a:off x="2928926" y="4786322"/>
              <a:ext cx="2500330" cy="7143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7"/>
            <p:cNvSpPr/>
            <p:nvPr/>
          </p:nvSpPr>
          <p:spPr>
            <a:xfrm>
              <a:off x="3235377" y="4901784"/>
              <a:ext cx="1891260" cy="447206"/>
            </a:xfrm>
            <a:custGeom>
              <a:avLst/>
              <a:gdLst>
                <a:gd name="connsiteX0" fmla="*/ 272321 w 1891260"/>
                <a:gd name="connsiteY0" fmla="*/ 209862 h 447206"/>
                <a:gd name="connsiteX1" fmla="*/ 1051810 w 1891260"/>
                <a:gd name="connsiteY1" fmla="*/ 74950 h 447206"/>
                <a:gd name="connsiteX2" fmla="*/ 1066800 w 1891260"/>
                <a:gd name="connsiteY2" fmla="*/ 284813 h 447206"/>
                <a:gd name="connsiteX3" fmla="*/ 1366603 w 1891260"/>
                <a:gd name="connsiteY3" fmla="*/ 164891 h 447206"/>
                <a:gd name="connsiteX4" fmla="*/ 1621436 w 1891260"/>
                <a:gd name="connsiteY4" fmla="*/ 344773 h 447206"/>
                <a:gd name="connsiteX5" fmla="*/ 1351613 w 1891260"/>
                <a:gd name="connsiteY5" fmla="*/ 389744 h 447206"/>
                <a:gd name="connsiteX6" fmla="*/ 1756348 w 1891260"/>
                <a:gd name="connsiteY6" fmla="*/ 224852 h 447206"/>
                <a:gd name="connsiteX7" fmla="*/ 542144 w 1891260"/>
                <a:gd name="connsiteY7" fmla="*/ 299803 h 447206"/>
                <a:gd name="connsiteX8" fmla="*/ 692046 w 1891260"/>
                <a:gd name="connsiteY8" fmla="*/ 389744 h 447206"/>
                <a:gd name="connsiteX9" fmla="*/ 916898 w 1891260"/>
                <a:gd name="connsiteY9" fmla="*/ 404734 h 447206"/>
                <a:gd name="connsiteX10" fmla="*/ 77449 w 1891260"/>
                <a:gd name="connsiteY10" fmla="*/ 209862 h 447206"/>
                <a:gd name="connsiteX11" fmla="*/ 452203 w 1891260"/>
                <a:gd name="connsiteY11" fmla="*/ 74950 h 447206"/>
                <a:gd name="connsiteX12" fmla="*/ 242341 w 1891260"/>
                <a:gd name="connsiteY12" fmla="*/ 434714 h 447206"/>
                <a:gd name="connsiteX13" fmla="*/ 856938 w 1891260"/>
                <a:gd name="connsiteY13" fmla="*/ 0 h 447206"/>
                <a:gd name="connsiteX14" fmla="*/ 856938 w 1891260"/>
                <a:gd name="connsiteY14" fmla="*/ 0 h 447206"/>
                <a:gd name="connsiteX15" fmla="*/ 1351613 w 1891260"/>
                <a:gd name="connsiteY15" fmla="*/ 44970 h 44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91260" h="447206">
                  <a:moveTo>
                    <a:pt x="272321" y="209862"/>
                  </a:moveTo>
                  <a:cubicBezTo>
                    <a:pt x="595859" y="136160"/>
                    <a:pt x="919397" y="62458"/>
                    <a:pt x="1051810" y="74950"/>
                  </a:cubicBezTo>
                  <a:cubicBezTo>
                    <a:pt x="1184223" y="87442"/>
                    <a:pt x="1014334" y="269823"/>
                    <a:pt x="1066800" y="284813"/>
                  </a:cubicBezTo>
                  <a:cubicBezTo>
                    <a:pt x="1119266" y="299803"/>
                    <a:pt x="1274164" y="154898"/>
                    <a:pt x="1366603" y="164891"/>
                  </a:cubicBezTo>
                  <a:cubicBezTo>
                    <a:pt x="1459042" y="174884"/>
                    <a:pt x="1623934" y="307298"/>
                    <a:pt x="1621436" y="344773"/>
                  </a:cubicBezTo>
                  <a:cubicBezTo>
                    <a:pt x="1618938" y="382248"/>
                    <a:pt x="1329128" y="409731"/>
                    <a:pt x="1351613" y="389744"/>
                  </a:cubicBezTo>
                  <a:cubicBezTo>
                    <a:pt x="1374098" y="369757"/>
                    <a:pt x="1891260" y="239842"/>
                    <a:pt x="1756348" y="224852"/>
                  </a:cubicBezTo>
                  <a:cubicBezTo>
                    <a:pt x="1621437" y="209862"/>
                    <a:pt x="719528" y="272321"/>
                    <a:pt x="542144" y="299803"/>
                  </a:cubicBezTo>
                  <a:cubicBezTo>
                    <a:pt x="364760" y="327285"/>
                    <a:pt x="629587" y="372256"/>
                    <a:pt x="692046" y="389744"/>
                  </a:cubicBezTo>
                  <a:cubicBezTo>
                    <a:pt x="754505" y="407233"/>
                    <a:pt x="1019331" y="434714"/>
                    <a:pt x="916898" y="404734"/>
                  </a:cubicBezTo>
                  <a:cubicBezTo>
                    <a:pt x="814465" y="374754"/>
                    <a:pt x="154898" y="264826"/>
                    <a:pt x="77449" y="209862"/>
                  </a:cubicBezTo>
                  <a:cubicBezTo>
                    <a:pt x="0" y="154898"/>
                    <a:pt x="424721" y="37475"/>
                    <a:pt x="452203" y="74950"/>
                  </a:cubicBezTo>
                  <a:cubicBezTo>
                    <a:pt x="479685" y="112425"/>
                    <a:pt x="174885" y="447206"/>
                    <a:pt x="242341" y="434714"/>
                  </a:cubicBezTo>
                  <a:cubicBezTo>
                    <a:pt x="309797" y="422222"/>
                    <a:pt x="856938" y="0"/>
                    <a:pt x="856938" y="0"/>
                  </a:cubicBezTo>
                  <a:lnTo>
                    <a:pt x="856938" y="0"/>
                  </a:lnTo>
                  <a:lnTo>
                    <a:pt x="1351613" y="44970"/>
                  </a:lnTo>
                </a:path>
              </a:pathLst>
            </a:custGeom>
            <a:ln>
              <a:solidFill>
                <a:srgbClr val="FFC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grpSp>
        <p:nvGrpSpPr>
          <p:cNvPr id="9" name="グループ化 8"/>
          <p:cNvGrpSpPr/>
          <p:nvPr/>
        </p:nvGrpSpPr>
        <p:grpSpPr>
          <a:xfrm>
            <a:off x="1428728" y="1500174"/>
            <a:ext cx="2500330" cy="714380"/>
            <a:chOff x="2928926" y="4786322"/>
            <a:chExt cx="2500330" cy="714380"/>
          </a:xfrm>
        </p:grpSpPr>
        <p:sp>
          <p:nvSpPr>
            <p:cNvPr id="10" name="円/楕円 9"/>
            <p:cNvSpPr/>
            <p:nvPr/>
          </p:nvSpPr>
          <p:spPr>
            <a:xfrm>
              <a:off x="2928926" y="4786322"/>
              <a:ext cx="2500330" cy="7143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リーフォーム 10"/>
            <p:cNvSpPr/>
            <p:nvPr/>
          </p:nvSpPr>
          <p:spPr>
            <a:xfrm>
              <a:off x="3235377" y="4901784"/>
              <a:ext cx="1891260" cy="447206"/>
            </a:xfrm>
            <a:custGeom>
              <a:avLst/>
              <a:gdLst>
                <a:gd name="connsiteX0" fmla="*/ 272321 w 1891260"/>
                <a:gd name="connsiteY0" fmla="*/ 209862 h 447206"/>
                <a:gd name="connsiteX1" fmla="*/ 1051810 w 1891260"/>
                <a:gd name="connsiteY1" fmla="*/ 74950 h 447206"/>
                <a:gd name="connsiteX2" fmla="*/ 1066800 w 1891260"/>
                <a:gd name="connsiteY2" fmla="*/ 284813 h 447206"/>
                <a:gd name="connsiteX3" fmla="*/ 1366603 w 1891260"/>
                <a:gd name="connsiteY3" fmla="*/ 164891 h 447206"/>
                <a:gd name="connsiteX4" fmla="*/ 1621436 w 1891260"/>
                <a:gd name="connsiteY4" fmla="*/ 344773 h 447206"/>
                <a:gd name="connsiteX5" fmla="*/ 1351613 w 1891260"/>
                <a:gd name="connsiteY5" fmla="*/ 389744 h 447206"/>
                <a:gd name="connsiteX6" fmla="*/ 1756348 w 1891260"/>
                <a:gd name="connsiteY6" fmla="*/ 224852 h 447206"/>
                <a:gd name="connsiteX7" fmla="*/ 542144 w 1891260"/>
                <a:gd name="connsiteY7" fmla="*/ 299803 h 447206"/>
                <a:gd name="connsiteX8" fmla="*/ 692046 w 1891260"/>
                <a:gd name="connsiteY8" fmla="*/ 389744 h 447206"/>
                <a:gd name="connsiteX9" fmla="*/ 916898 w 1891260"/>
                <a:gd name="connsiteY9" fmla="*/ 404734 h 447206"/>
                <a:gd name="connsiteX10" fmla="*/ 77449 w 1891260"/>
                <a:gd name="connsiteY10" fmla="*/ 209862 h 447206"/>
                <a:gd name="connsiteX11" fmla="*/ 452203 w 1891260"/>
                <a:gd name="connsiteY11" fmla="*/ 74950 h 447206"/>
                <a:gd name="connsiteX12" fmla="*/ 242341 w 1891260"/>
                <a:gd name="connsiteY12" fmla="*/ 434714 h 447206"/>
                <a:gd name="connsiteX13" fmla="*/ 856938 w 1891260"/>
                <a:gd name="connsiteY13" fmla="*/ 0 h 447206"/>
                <a:gd name="connsiteX14" fmla="*/ 856938 w 1891260"/>
                <a:gd name="connsiteY14" fmla="*/ 0 h 447206"/>
                <a:gd name="connsiteX15" fmla="*/ 1351613 w 1891260"/>
                <a:gd name="connsiteY15" fmla="*/ 44970 h 44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91260" h="447206">
                  <a:moveTo>
                    <a:pt x="272321" y="209862"/>
                  </a:moveTo>
                  <a:cubicBezTo>
                    <a:pt x="595859" y="136160"/>
                    <a:pt x="919397" y="62458"/>
                    <a:pt x="1051810" y="74950"/>
                  </a:cubicBezTo>
                  <a:cubicBezTo>
                    <a:pt x="1184223" y="87442"/>
                    <a:pt x="1014334" y="269823"/>
                    <a:pt x="1066800" y="284813"/>
                  </a:cubicBezTo>
                  <a:cubicBezTo>
                    <a:pt x="1119266" y="299803"/>
                    <a:pt x="1274164" y="154898"/>
                    <a:pt x="1366603" y="164891"/>
                  </a:cubicBezTo>
                  <a:cubicBezTo>
                    <a:pt x="1459042" y="174884"/>
                    <a:pt x="1623934" y="307298"/>
                    <a:pt x="1621436" y="344773"/>
                  </a:cubicBezTo>
                  <a:cubicBezTo>
                    <a:pt x="1618938" y="382248"/>
                    <a:pt x="1329128" y="409731"/>
                    <a:pt x="1351613" y="389744"/>
                  </a:cubicBezTo>
                  <a:cubicBezTo>
                    <a:pt x="1374098" y="369757"/>
                    <a:pt x="1891260" y="239842"/>
                    <a:pt x="1756348" y="224852"/>
                  </a:cubicBezTo>
                  <a:cubicBezTo>
                    <a:pt x="1621437" y="209862"/>
                    <a:pt x="719528" y="272321"/>
                    <a:pt x="542144" y="299803"/>
                  </a:cubicBezTo>
                  <a:cubicBezTo>
                    <a:pt x="364760" y="327285"/>
                    <a:pt x="629587" y="372256"/>
                    <a:pt x="692046" y="389744"/>
                  </a:cubicBezTo>
                  <a:cubicBezTo>
                    <a:pt x="754505" y="407233"/>
                    <a:pt x="1019331" y="434714"/>
                    <a:pt x="916898" y="404734"/>
                  </a:cubicBezTo>
                  <a:cubicBezTo>
                    <a:pt x="814465" y="374754"/>
                    <a:pt x="154898" y="264826"/>
                    <a:pt x="77449" y="209862"/>
                  </a:cubicBezTo>
                  <a:cubicBezTo>
                    <a:pt x="0" y="154898"/>
                    <a:pt x="424721" y="37475"/>
                    <a:pt x="452203" y="74950"/>
                  </a:cubicBezTo>
                  <a:cubicBezTo>
                    <a:pt x="479685" y="112425"/>
                    <a:pt x="174885" y="447206"/>
                    <a:pt x="242341" y="434714"/>
                  </a:cubicBezTo>
                  <a:cubicBezTo>
                    <a:pt x="309797" y="422222"/>
                    <a:pt x="856938" y="0"/>
                    <a:pt x="856938" y="0"/>
                  </a:cubicBezTo>
                  <a:lnTo>
                    <a:pt x="856938" y="0"/>
                  </a:lnTo>
                  <a:lnTo>
                    <a:pt x="1351613" y="44970"/>
                  </a:lnTo>
                </a:path>
              </a:pathLst>
            </a:custGeom>
            <a:ln>
              <a:solidFill>
                <a:srgbClr val="FFC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grpSp>
        <p:nvGrpSpPr>
          <p:cNvPr id="12" name="グループ化 11"/>
          <p:cNvGrpSpPr/>
          <p:nvPr/>
        </p:nvGrpSpPr>
        <p:grpSpPr>
          <a:xfrm>
            <a:off x="3929058" y="1785926"/>
            <a:ext cx="2143140" cy="642942"/>
            <a:chOff x="2928926" y="4786322"/>
            <a:chExt cx="2500330" cy="714380"/>
          </a:xfrm>
        </p:grpSpPr>
        <p:sp>
          <p:nvSpPr>
            <p:cNvPr id="13" name="円/楕円 12"/>
            <p:cNvSpPr/>
            <p:nvPr/>
          </p:nvSpPr>
          <p:spPr>
            <a:xfrm>
              <a:off x="2928926" y="4786322"/>
              <a:ext cx="2500330" cy="71438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13"/>
            <p:cNvSpPr/>
            <p:nvPr/>
          </p:nvSpPr>
          <p:spPr>
            <a:xfrm>
              <a:off x="3235377" y="4901784"/>
              <a:ext cx="1891260" cy="447206"/>
            </a:xfrm>
            <a:custGeom>
              <a:avLst/>
              <a:gdLst>
                <a:gd name="connsiteX0" fmla="*/ 272321 w 1891260"/>
                <a:gd name="connsiteY0" fmla="*/ 209862 h 447206"/>
                <a:gd name="connsiteX1" fmla="*/ 1051810 w 1891260"/>
                <a:gd name="connsiteY1" fmla="*/ 74950 h 447206"/>
                <a:gd name="connsiteX2" fmla="*/ 1066800 w 1891260"/>
                <a:gd name="connsiteY2" fmla="*/ 284813 h 447206"/>
                <a:gd name="connsiteX3" fmla="*/ 1366603 w 1891260"/>
                <a:gd name="connsiteY3" fmla="*/ 164891 h 447206"/>
                <a:gd name="connsiteX4" fmla="*/ 1621436 w 1891260"/>
                <a:gd name="connsiteY4" fmla="*/ 344773 h 447206"/>
                <a:gd name="connsiteX5" fmla="*/ 1351613 w 1891260"/>
                <a:gd name="connsiteY5" fmla="*/ 389744 h 447206"/>
                <a:gd name="connsiteX6" fmla="*/ 1756348 w 1891260"/>
                <a:gd name="connsiteY6" fmla="*/ 224852 h 447206"/>
                <a:gd name="connsiteX7" fmla="*/ 542144 w 1891260"/>
                <a:gd name="connsiteY7" fmla="*/ 299803 h 447206"/>
                <a:gd name="connsiteX8" fmla="*/ 692046 w 1891260"/>
                <a:gd name="connsiteY8" fmla="*/ 389744 h 447206"/>
                <a:gd name="connsiteX9" fmla="*/ 916898 w 1891260"/>
                <a:gd name="connsiteY9" fmla="*/ 404734 h 447206"/>
                <a:gd name="connsiteX10" fmla="*/ 77449 w 1891260"/>
                <a:gd name="connsiteY10" fmla="*/ 209862 h 447206"/>
                <a:gd name="connsiteX11" fmla="*/ 452203 w 1891260"/>
                <a:gd name="connsiteY11" fmla="*/ 74950 h 447206"/>
                <a:gd name="connsiteX12" fmla="*/ 242341 w 1891260"/>
                <a:gd name="connsiteY12" fmla="*/ 434714 h 447206"/>
                <a:gd name="connsiteX13" fmla="*/ 856938 w 1891260"/>
                <a:gd name="connsiteY13" fmla="*/ 0 h 447206"/>
                <a:gd name="connsiteX14" fmla="*/ 856938 w 1891260"/>
                <a:gd name="connsiteY14" fmla="*/ 0 h 447206"/>
                <a:gd name="connsiteX15" fmla="*/ 1351613 w 1891260"/>
                <a:gd name="connsiteY15" fmla="*/ 44970 h 447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891260" h="447206">
                  <a:moveTo>
                    <a:pt x="272321" y="209862"/>
                  </a:moveTo>
                  <a:cubicBezTo>
                    <a:pt x="595859" y="136160"/>
                    <a:pt x="919397" y="62458"/>
                    <a:pt x="1051810" y="74950"/>
                  </a:cubicBezTo>
                  <a:cubicBezTo>
                    <a:pt x="1184223" y="87442"/>
                    <a:pt x="1014334" y="269823"/>
                    <a:pt x="1066800" y="284813"/>
                  </a:cubicBezTo>
                  <a:cubicBezTo>
                    <a:pt x="1119266" y="299803"/>
                    <a:pt x="1274164" y="154898"/>
                    <a:pt x="1366603" y="164891"/>
                  </a:cubicBezTo>
                  <a:cubicBezTo>
                    <a:pt x="1459042" y="174884"/>
                    <a:pt x="1623934" y="307298"/>
                    <a:pt x="1621436" y="344773"/>
                  </a:cubicBezTo>
                  <a:cubicBezTo>
                    <a:pt x="1618938" y="382248"/>
                    <a:pt x="1329128" y="409731"/>
                    <a:pt x="1351613" y="389744"/>
                  </a:cubicBezTo>
                  <a:cubicBezTo>
                    <a:pt x="1374098" y="369757"/>
                    <a:pt x="1891260" y="239842"/>
                    <a:pt x="1756348" y="224852"/>
                  </a:cubicBezTo>
                  <a:cubicBezTo>
                    <a:pt x="1621437" y="209862"/>
                    <a:pt x="719528" y="272321"/>
                    <a:pt x="542144" y="299803"/>
                  </a:cubicBezTo>
                  <a:cubicBezTo>
                    <a:pt x="364760" y="327285"/>
                    <a:pt x="629587" y="372256"/>
                    <a:pt x="692046" y="389744"/>
                  </a:cubicBezTo>
                  <a:cubicBezTo>
                    <a:pt x="754505" y="407233"/>
                    <a:pt x="1019331" y="434714"/>
                    <a:pt x="916898" y="404734"/>
                  </a:cubicBezTo>
                  <a:cubicBezTo>
                    <a:pt x="814465" y="374754"/>
                    <a:pt x="154898" y="264826"/>
                    <a:pt x="77449" y="209862"/>
                  </a:cubicBezTo>
                  <a:cubicBezTo>
                    <a:pt x="0" y="154898"/>
                    <a:pt x="424721" y="37475"/>
                    <a:pt x="452203" y="74950"/>
                  </a:cubicBezTo>
                  <a:cubicBezTo>
                    <a:pt x="479685" y="112425"/>
                    <a:pt x="174885" y="447206"/>
                    <a:pt x="242341" y="434714"/>
                  </a:cubicBezTo>
                  <a:cubicBezTo>
                    <a:pt x="309797" y="422222"/>
                    <a:pt x="856938" y="0"/>
                    <a:pt x="856938" y="0"/>
                  </a:cubicBezTo>
                  <a:lnTo>
                    <a:pt x="856938" y="0"/>
                  </a:lnTo>
                  <a:lnTo>
                    <a:pt x="1351613" y="44970"/>
                  </a:lnTo>
                </a:path>
              </a:pathLst>
            </a:custGeom>
            <a:ln>
              <a:solidFill>
                <a:srgbClr val="FFC000"/>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285728"/>
            <a:ext cx="8229600" cy="5840435"/>
          </a:xfrm>
        </p:spPr>
        <p:txBody>
          <a:bodyPr/>
          <a:lstStyle/>
          <a:p>
            <a:r>
              <a:rPr lang="en-US" altLang="ja-JP" dirty="0" smtClean="0"/>
              <a:t>Cr</a:t>
            </a:r>
            <a:r>
              <a:rPr lang="ja-JP" altLang="en-US" dirty="0" smtClean="0"/>
              <a:t>ｙ</a:t>
            </a:r>
            <a:r>
              <a:rPr lang="en-US" altLang="ja-JP" dirty="0" smtClean="0"/>
              <a:t>ostat</a:t>
            </a:r>
            <a:r>
              <a:rPr lang="ja-JP" altLang="en-US" dirty="0" smtClean="0"/>
              <a:t>取り付け方法</a:t>
            </a:r>
            <a:endParaRPr lang="en-US" altLang="ja-JP" dirty="0" smtClean="0"/>
          </a:p>
          <a:p>
            <a:pPr lvl="1"/>
            <a:r>
              <a:rPr kumimoji="1" lang="ja-JP" altLang="en-US" dirty="0" smtClean="0"/>
              <a:t>できあがったシートを</a:t>
            </a:r>
            <a:r>
              <a:rPr lang="ja-JP" altLang="en-US" dirty="0" smtClean="0"/>
              <a:t>丸め先端部に固定</a:t>
            </a:r>
            <a:endParaRPr lang="en-US" altLang="ja-JP" dirty="0" smtClean="0"/>
          </a:p>
        </p:txBody>
      </p:sp>
      <p:grpSp>
        <p:nvGrpSpPr>
          <p:cNvPr id="42" name="グループ化 41"/>
          <p:cNvGrpSpPr/>
          <p:nvPr/>
        </p:nvGrpSpPr>
        <p:grpSpPr>
          <a:xfrm>
            <a:off x="642910" y="1357298"/>
            <a:ext cx="5000660" cy="2880674"/>
            <a:chOff x="428596" y="3714752"/>
            <a:chExt cx="5000660" cy="2880674"/>
          </a:xfrm>
        </p:grpSpPr>
        <p:sp>
          <p:nvSpPr>
            <p:cNvPr id="81" name="円/楕円 80"/>
            <p:cNvSpPr/>
            <p:nvPr/>
          </p:nvSpPr>
          <p:spPr>
            <a:xfrm>
              <a:off x="500034"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2" name="円/楕円 81"/>
            <p:cNvSpPr/>
            <p:nvPr/>
          </p:nvSpPr>
          <p:spPr>
            <a:xfrm>
              <a:off x="642910"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3" name="円/楕円 82"/>
            <p:cNvSpPr/>
            <p:nvPr/>
          </p:nvSpPr>
          <p:spPr>
            <a:xfrm>
              <a:off x="785786"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4" name="円/楕円 83"/>
            <p:cNvSpPr/>
            <p:nvPr/>
          </p:nvSpPr>
          <p:spPr>
            <a:xfrm>
              <a:off x="928662"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5" name="円/楕円 84"/>
            <p:cNvSpPr/>
            <p:nvPr/>
          </p:nvSpPr>
          <p:spPr>
            <a:xfrm>
              <a:off x="1071538"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6" name="円/楕円 85"/>
            <p:cNvSpPr/>
            <p:nvPr/>
          </p:nvSpPr>
          <p:spPr>
            <a:xfrm>
              <a:off x="1214414" y="4286256"/>
              <a:ext cx="785818" cy="157163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7" name="円/楕円 86"/>
            <p:cNvSpPr/>
            <p:nvPr/>
          </p:nvSpPr>
          <p:spPr>
            <a:xfrm>
              <a:off x="1357290" y="4286256"/>
              <a:ext cx="785818" cy="157163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8" name="円/楕円 87"/>
            <p:cNvSpPr/>
            <p:nvPr/>
          </p:nvSpPr>
          <p:spPr>
            <a:xfrm>
              <a:off x="1571604"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89" name="円/楕円 88"/>
            <p:cNvSpPr/>
            <p:nvPr/>
          </p:nvSpPr>
          <p:spPr>
            <a:xfrm>
              <a:off x="1714480"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0" name="円/楕円 89"/>
            <p:cNvSpPr/>
            <p:nvPr/>
          </p:nvSpPr>
          <p:spPr>
            <a:xfrm>
              <a:off x="1857356" y="4357694"/>
              <a:ext cx="642942" cy="1428760"/>
            </a:xfrm>
            <a:prstGeom prst="ellipse">
              <a:avLst/>
            </a:prstGeom>
            <a:gradFill>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gradFill>
            <a:ln w="12700">
              <a:solidFill>
                <a:sysClr val="windowText" lastClr="000000"/>
              </a:solidFill>
              <a:prstDash val="solid"/>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 lastClr="FFFFFF"/>
                </a:solidFill>
                <a:effectLst/>
                <a:uLnTx/>
                <a:uFillTx/>
                <a:latin typeface="Constantia"/>
                <a:ea typeface="HG行書体"/>
                <a:cs typeface="+mn-cs"/>
              </a:endParaRPr>
            </a:p>
          </p:txBody>
        </p:sp>
        <p:sp>
          <p:nvSpPr>
            <p:cNvPr id="91" name="円/楕円 90"/>
            <p:cNvSpPr/>
            <p:nvPr/>
          </p:nvSpPr>
          <p:spPr>
            <a:xfrm>
              <a:off x="2000232" y="4357694"/>
              <a:ext cx="642942" cy="1428760"/>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sysClr val="window" lastClr="FFFFFF"/>
                </a:solidFill>
                <a:effectLst/>
                <a:uLnTx/>
                <a:uFillTx/>
                <a:latin typeface="Constantia"/>
                <a:ea typeface="HG行書体"/>
                <a:cs typeface="+mn-cs"/>
              </a:endParaRPr>
            </a:p>
          </p:txBody>
        </p:sp>
        <p:sp>
          <p:nvSpPr>
            <p:cNvPr id="92" name="円/楕円 91"/>
            <p:cNvSpPr/>
            <p:nvPr/>
          </p:nvSpPr>
          <p:spPr>
            <a:xfrm>
              <a:off x="2143108" y="4357694"/>
              <a:ext cx="642942" cy="1428760"/>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3" name="円/楕円 92"/>
            <p:cNvSpPr/>
            <p:nvPr/>
          </p:nvSpPr>
          <p:spPr>
            <a:xfrm>
              <a:off x="2285984" y="4357694"/>
              <a:ext cx="642942" cy="1428760"/>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4" name="円/楕円 93"/>
            <p:cNvSpPr/>
            <p:nvPr/>
          </p:nvSpPr>
          <p:spPr>
            <a:xfrm>
              <a:off x="2428860" y="4357694"/>
              <a:ext cx="642942" cy="1428760"/>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5" name="円/楕円 94"/>
            <p:cNvSpPr/>
            <p:nvPr/>
          </p:nvSpPr>
          <p:spPr>
            <a:xfrm>
              <a:off x="2571736" y="4286256"/>
              <a:ext cx="785818" cy="157163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6" name="円/楕円 95"/>
            <p:cNvSpPr/>
            <p:nvPr/>
          </p:nvSpPr>
          <p:spPr>
            <a:xfrm>
              <a:off x="2714612" y="4286256"/>
              <a:ext cx="785818" cy="157163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7" name="円/楕円 96"/>
            <p:cNvSpPr/>
            <p:nvPr/>
          </p:nvSpPr>
          <p:spPr>
            <a:xfrm>
              <a:off x="2857488" y="4286256"/>
              <a:ext cx="785818" cy="1571636"/>
            </a:xfrm>
            <a:prstGeom prst="ellipse">
              <a:avLst/>
            </a:prstGeom>
            <a:gradFill flip="none" rotWithShape="1">
              <a:gsLst>
                <a:gs pos="2000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5400000" scaled="1"/>
              <a:tileRect/>
            </a:gra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98" name="円/楕円 97"/>
            <p:cNvSpPr/>
            <p:nvPr/>
          </p:nvSpPr>
          <p:spPr>
            <a:xfrm>
              <a:off x="3000364" y="4429132"/>
              <a:ext cx="571504" cy="1285884"/>
            </a:xfrm>
            <a:prstGeom prst="ellipse">
              <a:avLst/>
            </a:prstGeom>
            <a:solidFill>
              <a:sysClr val="window" lastClr="FFFFFF">
                <a:lumMod val="50000"/>
                <a:alpha val="76000"/>
              </a:sysClr>
            </a:solidFill>
            <a:ln w="12700">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grpSp>
          <p:nvGrpSpPr>
            <p:cNvPr id="99" name="グループ化 98"/>
            <p:cNvGrpSpPr/>
            <p:nvPr/>
          </p:nvGrpSpPr>
          <p:grpSpPr>
            <a:xfrm>
              <a:off x="3143240" y="4643446"/>
              <a:ext cx="928694" cy="642944"/>
              <a:chOff x="428596" y="4214818"/>
              <a:chExt cx="928694" cy="642944"/>
            </a:xfrm>
          </p:grpSpPr>
          <p:grpSp>
            <p:nvGrpSpPr>
              <p:cNvPr id="100" name="グループ化 184"/>
              <p:cNvGrpSpPr/>
              <p:nvPr/>
            </p:nvGrpSpPr>
            <p:grpSpPr>
              <a:xfrm>
                <a:off x="428596" y="4214818"/>
                <a:ext cx="928694" cy="642944"/>
                <a:chOff x="428596" y="4214818"/>
                <a:chExt cx="928694" cy="642944"/>
              </a:xfrm>
            </p:grpSpPr>
            <p:sp>
              <p:nvSpPr>
                <p:cNvPr id="105" name="円/楕円 104"/>
                <p:cNvSpPr/>
                <p:nvPr/>
              </p:nvSpPr>
              <p:spPr>
                <a:xfrm>
                  <a:off x="1000100" y="4214818"/>
                  <a:ext cx="357190" cy="500066"/>
                </a:xfrm>
                <a:prstGeom prst="ellipse">
                  <a:avLst/>
                </a:prstGeom>
                <a:solidFill>
                  <a:srgbClr val="6079A4">
                    <a:lumMod val="40000"/>
                    <a:lumOff val="60000"/>
                    <a:alpha val="49000"/>
                  </a:srgbClr>
                </a:solidFill>
                <a:ln w="38100">
                  <a:solidFill>
                    <a:srgbClr val="6079A4">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06" name="平行四辺形 105"/>
                <p:cNvSpPr/>
                <p:nvPr/>
              </p:nvSpPr>
              <p:spPr>
                <a:xfrm rot="5400000">
                  <a:off x="613680" y="4271522"/>
                  <a:ext cx="615471" cy="557010"/>
                </a:xfrm>
                <a:prstGeom prst="parallelogram">
                  <a:avLst/>
                </a:prstGeom>
                <a:solidFill>
                  <a:srgbClr val="6079A4">
                    <a:lumMod val="40000"/>
                    <a:lumOff val="60000"/>
                    <a:alpha val="56000"/>
                  </a:srgbClr>
                </a:solidFill>
                <a:ln w="25400">
                  <a:solidFill>
                    <a:srgbClr val="6079A4">
                      <a:lumMod val="75000"/>
                      <a:alpha val="51000"/>
                    </a:srgbClr>
                  </a:solidFill>
                  <a:prstDash val="solid"/>
                </a:ln>
                <a:effectLst/>
                <a:scene3d>
                  <a:camera prst="orthographicFront">
                    <a:rot lat="0" lon="1080000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07" name="円/楕円 106"/>
                <p:cNvSpPr/>
                <p:nvPr/>
              </p:nvSpPr>
              <p:spPr>
                <a:xfrm>
                  <a:off x="428596" y="4357694"/>
                  <a:ext cx="357190" cy="500066"/>
                </a:xfrm>
                <a:prstGeom prst="ellipse">
                  <a:avLst/>
                </a:prstGeom>
                <a:solidFill>
                  <a:srgbClr val="6079A4">
                    <a:lumMod val="40000"/>
                    <a:lumOff val="60000"/>
                    <a:alpha val="50000"/>
                  </a:srgbClr>
                </a:solidFill>
                <a:ln w="38100">
                  <a:solidFill>
                    <a:srgbClr val="6079A4">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grpSp>
          <p:grpSp>
            <p:nvGrpSpPr>
              <p:cNvPr id="101" name="グループ化 185"/>
              <p:cNvGrpSpPr/>
              <p:nvPr/>
            </p:nvGrpSpPr>
            <p:grpSpPr>
              <a:xfrm>
                <a:off x="500034" y="4286256"/>
                <a:ext cx="795342" cy="571504"/>
                <a:chOff x="428596" y="4214818"/>
                <a:chExt cx="928694" cy="642944"/>
              </a:xfrm>
              <a:solidFill>
                <a:srgbClr val="A4715D">
                  <a:lumMod val="40000"/>
                  <a:lumOff val="60000"/>
                  <a:alpha val="49000"/>
                </a:srgbClr>
              </a:solidFill>
            </p:grpSpPr>
            <p:sp>
              <p:nvSpPr>
                <p:cNvPr id="102" name="円/楕円 101"/>
                <p:cNvSpPr/>
                <p:nvPr/>
              </p:nvSpPr>
              <p:spPr>
                <a:xfrm>
                  <a:off x="1000100" y="4214818"/>
                  <a:ext cx="357190" cy="500066"/>
                </a:xfrm>
                <a:prstGeom prst="ellipse">
                  <a:avLst/>
                </a:prstGeom>
                <a:grpFill/>
                <a:ln w="38100">
                  <a:solidFill>
                    <a:srgbClr val="6079A4">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03" name="平行四辺形 102"/>
                <p:cNvSpPr/>
                <p:nvPr/>
              </p:nvSpPr>
              <p:spPr>
                <a:xfrm rot="5400000">
                  <a:off x="613680" y="4271522"/>
                  <a:ext cx="615471" cy="557010"/>
                </a:xfrm>
                <a:prstGeom prst="parallelogram">
                  <a:avLst/>
                </a:prstGeom>
                <a:grpFill/>
                <a:ln w="25400">
                  <a:solidFill>
                    <a:srgbClr val="6079A4">
                      <a:lumMod val="75000"/>
                      <a:alpha val="51000"/>
                    </a:srgbClr>
                  </a:solidFill>
                  <a:prstDash val="solid"/>
                </a:ln>
                <a:effectLst/>
                <a:scene3d>
                  <a:camera prst="orthographicFront">
                    <a:rot lat="0" lon="10800000" rev="0"/>
                  </a:camera>
                  <a:lightRig rig="threePt" dir="t"/>
                </a:scene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04" name="円/楕円 103"/>
                <p:cNvSpPr/>
                <p:nvPr/>
              </p:nvSpPr>
              <p:spPr>
                <a:xfrm>
                  <a:off x="428596" y="4357694"/>
                  <a:ext cx="357190" cy="500066"/>
                </a:xfrm>
                <a:prstGeom prst="ellipse">
                  <a:avLst/>
                </a:prstGeom>
                <a:grpFill/>
                <a:ln w="38100">
                  <a:solidFill>
                    <a:srgbClr val="6079A4">
                      <a:lumMod val="75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grpSp>
        </p:grpSp>
        <p:grpSp>
          <p:nvGrpSpPr>
            <p:cNvPr id="108" name="グループ化 107"/>
            <p:cNvGrpSpPr/>
            <p:nvPr/>
          </p:nvGrpSpPr>
          <p:grpSpPr>
            <a:xfrm>
              <a:off x="3143240" y="4572008"/>
              <a:ext cx="785818" cy="785818"/>
              <a:chOff x="3571868" y="5214950"/>
              <a:chExt cx="785818" cy="785818"/>
            </a:xfrm>
          </p:grpSpPr>
          <p:sp>
            <p:nvSpPr>
              <p:cNvPr id="109" name="円/楕円 108"/>
              <p:cNvSpPr/>
              <p:nvPr/>
            </p:nvSpPr>
            <p:spPr>
              <a:xfrm>
                <a:off x="3714744" y="5286388"/>
                <a:ext cx="500066" cy="642942"/>
              </a:xfrm>
              <a:prstGeom prst="ellipse">
                <a:avLst/>
              </a:prstGeom>
              <a:noFill/>
              <a:ln w="38100">
                <a:solidFill>
                  <a:schemeClr val="accent2">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10" name="円/楕円 109"/>
              <p:cNvSpPr/>
              <p:nvPr/>
            </p:nvSpPr>
            <p:spPr>
              <a:xfrm>
                <a:off x="3857620" y="5214950"/>
                <a:ext cx="500066" cy="642942"/>
              </a:xfrm>
              <a:prstGeom prst="ellipse">
                <a:avLst/>
              </a:prstGeom>
              <a:noFill/>
              <a:ln w="38100">
                <a:solidFill>
                  <a:schemeClr val="accent2">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sp>
            <p:nvSpPr>
              <p:cNvPr id="111" name="円/楕円 110"/>
              <p:cNvSpPr/>
              <p:nvPr/>
            </p:nvSpPr>
            <p:spPr>
              <a:xfrm>
                <a:off x="3571868" y="5357826"/>
                <a:ext cx="500066" cy="642942"/>
              </a:xfrm>
              <a:prstGeom prst="ellipse">
                <a:avLst/>
              </a:prstGeom>
              <a:noFill/>
              <a:ln w="38100">
                <a:solidFill>
                  <a:schemeClr val="accent2">
                    <a:lumMod val="50000"/>
                  </a:scheme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grpSp>
        <p:sp>
          <p:nvSpPr>
            <p:cNvPr id="112" name="正方形/長方形 111"/>
            <p:cNvSpPr/>
            <p:nvPr/>
          </p:nvSpPr>
          <p:spPr>
            <a:xfrm>
              <a:off x="2500298" y="4357694"/>
              <a:ext cx="1857388" cy="500066"/>
            </a:xfrm>
            <a:prstGeom prst="rect">
              <a:avLst/>
            </a:prstGeom>
            <a:solidFill>
              <a:sysClr val="window" lastClr="FFFFFF"/>
            </a:solidFill>
            <a:ln w="12700">
              <a:solidFill>
                <a:schemeClr val="tx1"/>
              </a:solidFill>
              <a:prstDash val="solid"/>
            </a:ln>
            <a:effectLst/>
            <a:scene3d>
              <a:camera prst="isometricOffAxis1Top">
                <a:rot lat="20602987" lon="16485158" rev="5331112"/>
              </a:camera>
              <a:lightRig rig="threePt" dir="t"/>
            </a:scene3d>
            <a:sp3d extrusionH="63500">
              <a:bevelT w="0" h="0"/>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sysClr val="window" lastClr="FFFFFF"/>
                </a:solidFill>
                <a:effectLst/>
                <a:uLnTx/>
                <a:uFillTx/>
                <a:latin typeface="Constantia"/>
                <a:ea typeface="HG行書体"/>
                <a:cs typeface="+mn-cs"/>
              </a:endParaRPr>
            </a:p>
          </p:txBody>
        </p:sp>
        <p:cxnSp>
          <p:nvCxnSpPr>
            <p:cNvPr id="114" name="直線矢印コネクタ 113"/>
            <p:cNvCxnSpPr>
              <a:endCxn id="105" idx="7"/>
            </p:cNvCxnSpPr>
            <p:nvPr/>
          </p:nvCxnSpPr>
          <p:spPr>
            <a:xfrm rot="5400000">
              <a:off x="3866288" y="4225280"/>
              <a:ext cx="644737" cy="338061"/>
            </a:xfrm>
            <a:prstGeom prst="straightConnector1">
              <a:avLst/>
            </a:prstGeom>
            <a:noFill/>
            <a:ln w="28575">
              <a:solidFill>
                <a:sysClr val="window" lastClr="FFFFFF"/>
              </a:solidFill>
              <a:prstDash val="solid"/>
              <a:tailEnd type="arrow"/>
            </a:ln>
            <a:effectLst/>
          </p:spPr>
        </p:cxnSp>
        <p:cxnSp>
          <p:nvCxnSpPr>
            <p:cNvPr id="115" name="直線コネクタ 114"/>
            <p:cNvCxnSpPr/>
            <p:nvPr/>
          </p:nvCxnSpPr>
          <p:spPr>
            <a:xfrm rot="10800000">
              <a:off x="3786182" y="3714752"/>
              <a:ext cx="571504" cy="358778"/>
            </a:xfrm>
            <a:prstGeom prst="line">
              <a:avLst/>
            </a:prstGeom>
            <a:noFill/>
            <a:ln w="28575">
              <a:solidFill>
                <a:sysClr val="window" lastClr="FFFFFF"/>
              </a:solidFill>
              <a:prstDash val="solid"/>
            </a:ln>
            <a:effectLst/>
          </p:spPr>
        </p:cxnSp>
        <p:sp>
          <p:nvSpPr>
            <p:cNvPr id="116" name="正方形/長方形 115"/>
            <p:cNvSpPr/>
            <p:nvPr/>
          </p:nvSpPr>
          <p:spPr>
            <a:xfrm>
              <a:off x="4071934" y="5214950"/>
              <a:ext cx="1357322" cy="338554"/>
            </a:xfrm>
            <a:prstGeom prst="rect">
              <a:avLst/>
            </a:prstGeom>
            <a:noFill/>
          </p:spPr>
          <p:txBody>
            <a:bodyPr wrap="square" lIns="91440" tIns="45720" rIns="91440" bIns="4572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1600" dirty="0" smtClean="0"/>
                <a:t>NMR</a:t>
              </a:r>
              <a:r>
                <a:rPr lang="ja-JP" altLang="en-US" sz="1600" dirty="0" smtClean="0"/>
                <a:t>用コイル</a:t>
              </a:r>
            </a:p>
          </p:txBody>
        </p:sp>
        <p:cxnSp>
          <p:nvCxnSpPr>
            <p:cNvPr id="40" name="直線矢印コネクタ 39"/>
            <p:cNvCxnSpPr>
              <a:stCxn id="116" idx="1"/>
              <a:endCxn id="110" idx="4"/>
            </p:cNvCxnSpPr>
            <p:nvPr/>
          </p:nvCxnSpPr>
          <p:spPr>
            <a:xfrm rot="10800000">
              <a:off x="3679026" y="5214951"/>
              <a:ext cx="392909" cy="169277"/>
            </a:xfrm>
            <a:prstGeom prst="straightConnector1">
              <a:avLst/>
            </a:prstGeom>
            <a:ln>
              <a:solidFill>
                <a:schemeClr val="accent2">
                  <a:lumMod val="50000"/>
                </a:schemeClr>
              </a:solidFill>
              <a:tailEnd type="arrow"/>
            </a:ln>
          </p:spPr>
          <p:style>
            <a:lnRef idx="2">
              <a:schemeClr val="accent2"/>
            </a:lnRef>
            <a:fillRef idx="0">
              <a:schemeClr val="accent2"/>
            </a:fillRef>
            <a:effectRef idx="1">
              <a:schemeClr val="accent2"/>
            </a:effectRef>
            <a:fontRef idx="minor">
              <a:schemeClr val="tx1"/>
            </a:fontRef>
          </p:style>
        </p:cxnSp>
        <p:sp>
          <p:nvSpPr>
            <p:cNvPr id="39" name="テキスト ボックス 38"/>
            <p:cNvSpPr txBox="1"/>
            <p:nvPr/>
          </p:nvSpPr>
          <p:spPr>
            <a:xfrm>
              <a:off x="2786050" y="6072206"/>
              <a:ext cx="1261884" cy="523220"/>
            </a:xfrm>
            <a:prstGeom prst="rect">
              <a:avLst/>
            </a:prstGeom>
            <a:noFill/>
          </p:spPr>
          <p:txBody>
            <a:bodyPr wrap="none" rtlCol="0">
              <a:spAutoFit/>
            </a:bodyPr>
            <a:lstStyle/>
            <a:p>
              <a:r>
                <a:rPr lang="ja-JP" altLang="en-US" sz="2800" dirty="0" smtClean="0"/>
                <a:t>先端部</a:t>
              </a:r>
              <a:endParaRPr kumimoji="1" lang="ja-JP" altLang="en-US" sz="2800" dirty="0"/>
            </a:p>
          </p:txBody>
        </p:sp>
        <p:sp>
          <p:nvSpPr>
            <p:cNvPr id="41" name="右矢印 40"/>
            <p:cNvSpPr/>
            <p:nvPr/>
          </p:nvSpPr>
          <p:spPr>
            <a:xfrm>
              <a:off x="428596" y="4643446"/>
              <a:ext cx="2571768" cy="928694"/>
            </a:xfrm>
            <a:prstGeom prst="rightArrow">
              <a:avLst/>
            </a:prstGeom>
            <a:scene3d>
              <a:camera prst="orthographicFront">
                <a:rot lat="0" lon="0" rev="0"/>
              </a:camera>
              <a:lightRig rig="threePt" dir="t">
                <a:rot lat="0" lon="0" rev="1200000"/>
              </a:lightRig>
            </a:scene3d>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2000" dirty="0" smtClean="0">
                  <a:solidFill>
                    <a:schemeClr val="tx1"/>
                  </a:solidFill>
                  <a:effectLst>
                    <a:outerShdw blurRad="38100" dist="38100" dir="2700000" algn="tl">
                      <a:srgbClr val="000000">
                        <a:alpha val="43137"/>
                      </a:srgbClr>
                    </a:outerShdw>
                  </a:effectLst>
                </a:rPr>
                <a:t>マイクロ波</a:t>
              </a:r>
              <a:endParaRPr kumimoji="1" lang="ja-JP" altLang="en-US" sz="2000" dirty="0">
                <a:solidFill>
                  <a:schemeClr val="tx1"/>
                </a:solidFill>
                <a:effectLst>
                  <a:outerShdw blurRad="38100" dist="38100" dir="2700000" algn="tl">
                    <a:srgbClr val="000000">
                      <a:alpha val="43137"/>
                    </a:srgbClr>
                  </a:outerShdw>
                </a:effectLst>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p:cNvGrpSpPr/>
          <p:nvPr/>
        </p:nvGrpSpPr>
        <p:grpSpPr>
          <a:xfrm>
            <a:off x="838201" y="2809111"/>
            <a:ext cx="867844" cy="1239777"/>
            <a:chOff x="1" y="3530"/>
            <a:chExt cx="867844" cy="1239777"/>
          </a:xfrm>
        </p:grpSpPr>
        <p:sp>
          <p:nvSpPr>
            <p:cNvPr id="12" name="山形 11"/>
            <p:cNvSpPr/>
            <p:nvPr/>
          </p:nvSpPr>
          <p:spPr>
            <a:xfrm rot="5400000">
              <a:off x="-185966" y="189497"/>
              <a:ext cx="1239777" cy="867844"/>
            </a:xfrm>
            <a:prstGeom prst="chevron">
              <a:avLst/>
            </a:prstGeom>
          </p:spPr>
          <p:style>
            <a:lnRef idx="1">
              <a:schemeClr val="accent2">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3" name="山形 4"/>
            <p:cNvSpPr/>
            <p:nvPr/>
          </p:nvSpPr>
          <p:spPr>
            <a:xfrm>
              <a:off x="1" y="437452"/>
              <a:ext cx="867844" cy="371933"/>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kumimoji="1" lang="en-US" altLang="ja-JP" sz="2500" kern="1200" dirty="0" smtClean="0"/>
                <a:t>1</a:t>
              </a:r>
              <a:endParaRPr kumimoji="1" lang="ja-JP" altLang="en-US" sz="2500" kern="1200" dirty="0"/>
            </a:p>
          </p:txBody>
        </p:sp>
      </p:grpSp>
      <p:grpSp>
        <p:nvGrpSpPr>
          <p:cNvPr id="9" name="グループ化 8"/>
          <p:cNvGrpSpPr/>
          <p:nvPr/>
        </p:nvGrpSpPr>
        <p:grpSpPr>
          <a:xfrm>
            <a:off x="1706044" y="2809112"/>
            <a:ext cx="6599755" cy="805855"/>
            <a:chOff x="867844" y="3531"/>
            <a:chExt cx="6599755" cy="805855"/>
          </a:xfrm>
        </p:grpSpPr>
        <p:sp>
          <p:nvSpPr>
            <p:cNvPr id="10" name="片側の 2 つの角を丸めた四角形 9"/>
            <p:cNvSpPr/>
            <p:nvPr/>
          </p:nvSpPr>
          <p:spPr>
            <a:xfrm rot="5400000">
              <a:off x="3764794" y="-2893419"/>
              <a:ext cx="805855" cy="6599755"/>
            </a:xfrm>
            <a:prstGeom prst="round2SameRect">
              <a:avLst/>
            </a:prstGeom>
          </p:spPr>
          <p:style>
            <a:lnRef idx="1">
              <a:schemeClr val="accent2">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1" name="片側の 2 つの角を丸めた四角形 6"/>
            <p:cNvSpPr/>
            <p:nvPr/>
          </p:nvSpPr>
          <p:spPr>
            <a:xfrm>
              <a:off x="867845" y="42869"/>
              <a:ext cx="6560416" cy="72717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kumimoji="1" lang="ja-JP" altLang="en-US" sz="3100" kern="1200" dirty="0" smtClean="0"/>
                <a:t>偏極標的とは</a:t>
              </a:r>
              <a:r>
                <a:rPr kumimoji="1" lang="en-US" altLang="ja-JP" sz="3100" kern="1200" dirty="0" smtClean="0"/>
                <a:t>	</a:t>
              </a:r>
              <a:endParaRPr kumimoji="1" lang="ja-JP" altLang="en-US" sz="3100" kern="1200" dirty="0"/>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914400" indent="-914400"/>
            <a:r>
              <a:rPr lang="en-US" altLang="ja-JP" dirty="0" smtClean="0"/>
              <a:t>A) </a:t>
            </a:r>
            <a:r>
              <a:rPr lang="ja-JP" altLang="en-US" dirty="0" smtClean="0"/>
              <a:t>装置の性能</a:t>
            </a:r>
            <a:endParaRPr kumimoji="1" lang="ja-JP" altLang="en-US" dirty="0"/>
          </a:p>
        </p:txBody>
      </p:sp>
      <p:sp>
        <p:nvSpPr>
          <p:cNvPr id="3" name="コンテンツ プレースホルダ 2"/>
          <p:cNvSpPr>
            <a:spLocks noGrp="1"/>
          </p:cNvSpPr>
          <p:nvPr>
            <p:ph idx="1"/>
          </p:nvPr>
        </p:nvSpPr>
        <p:spPr>
          <a:xfrm>
            <a:off x="457200" y="1600200"/>
            <a:ext cx="8543956" cy="4525963"/>
          </a:xfrm>
        </p:spPr>
        <p:txBody>
          <a:bodyPr/>
          <a:lstStyle/>
          <a:p>
            <a:pPr marL="514350" indent="-514350"/>
            <a:r>
              <a:rPr lang="ja-JP" altLang="en-US" dirty="0" smtClean="0"/>
              <a:t>偏極度を測る</a:t>
            </a:r>
            <a:r>
              <a:rPr lang="en-US" altLang="ja-JP" dirty="0" smtClean="0"/>
              <a:t>NMR</a:t>
            </a:r>
          </a:p>
        </p:txBody>
      </p:sp>
      <p:graphicFrame>
        <p:nvGraphicFramePr>
          <p:cNvPr id="4" name="グラフ 3"/>
          <p:cNvGraphicFramePr/>
          <p:nvPr/>
        </p:nvGraphicFramePr>
        <p:xfrm>
          <a:off x="0" y="2143116"/>
          <a:ext cx="5786446" cy="37147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386" name="Object 2"/>
          <p:cNvGraphicFramePr>
            <a:graphicFrameLocks noChangeAspect="1"/>
          </p:cNvGraphicFramePr>
          <p:nvPr/>
        </p:nvGraphicFramePr>
        <p:xfrm>
          <a:off x="5786446" y="1928802"/>
          <a:ext cx="2071687" cy="927100"/>
        </p:xfrm>
        <a:graphic>
          <a:graphicData uri="http://schemas.openxmlformats.org/presentationml/2006/ole">
            <p:oleObj spid="_x0000_s94210" name="数式" r:id="rId5" imgW="774360" imgH="419040" progId="Equation.3">
              <p:embed/>
            </p:oleObj>
          </a:graphicData>
        </a:graphic>
      </p:graphicFrame>
      <p:sp>
        <p:nvSpPr>
          <p:cNvPr id="6" name="テキスト ボックス 5"/>
          <p:cNvSpPr txBox="1"/>
          <p:nvPr/>
        </p:nvSpPr>
        <p:spPr>
          <a:xfrm>
            <a:off x="6572232" y="3000372"/>
            <a:ext cx="2571768" cy="928694"/>
          </a:xfrm>
          <a:prstGeom prst="rect">
            <a:avLst/>
          </a:prstGeom>
          <a:noFill/>
        </p:spPr>
        <p:txBody>
          <a:bodyPr wrap="square" rtlCol="0">
            <a:spAutoFit/>
          </a:bodyPr>
          <a:lstStyle/>
          <a:p>
            <a:r>
              <a:rPr kumimoji="1" lang="en-US" altLang="ja-JP" b="1" dirty="0" smtClean="0"/>
              <a:t>f: </a:t>
            </a:r>
            <a:r>
              <a:rPr kumimoji="1" lang="ja-JP" altLang="en-US" b="1" dirty="0" smtClean="0"/>
              <a:t>中心周波数</a:t>
            </a:r>
            <a:endParaRPr kumimoji="1" lang="en-US" altLang="ja-JP" b="1" dirty="0" smtClean="0"/>
          </a:p>
          <a:p>
            <a:r>
              <a:rPr lang="en-US" altLang="ja-JP" b="1" dirty="0" smtClean="0"/>
              <a:t>L:</a:t>
            </a:r>
            <a:r>
              <a:rPr lang="ja-JP" altLang="en-US" b="1" dirty="0" smtClean="0"/>
              <a:t> インダクタンス</a:t>
            </a:r>
            <a:endParaRPr lang="en-US" altLang="ja-JP" b="1" dirty="0" smtClean="0"/>
          </a:p>
          <a:p>
            <a:r>
              <a:rPr kumimoji="1" lang="en-US" altLang="ja-JP" b="1" dirty="0" smtClean="0"/>
              <a:t>C: </a:t>
            </a:r>
            <a:r>
              <a:rPr kumimoji="1" lang="ja-JP" altLang="en-US" b="1" dirty="0" smtClean="0"/>
              <a:t>キャパシティ</a:t>
            </a:r>
            <a:endParaRPr kumimoji="1" lang="ja-JP" altLang="en-US" b="1" dirty="0"/>
          </a:p>
        </p:txBody>
      </p:sp>
      <p:sp>
        <p:nvSpPr>
          <p:cNvPr id="7" name="テキスト ボックス 6"/>
          <p:cNvSpPr txBox="1"/>
          <p:nvPr/>
        </p:nvSpPr>
        <p:spPr>
          <a:xfrm>
            <a:off x="6072198" y="4000504"/>
            <a:ext cx="2800767" cy="646331"/>
          </a:xfrm>
          <a:prstGeom prst="rect">
            <a:avLst/>
          </a:prstGeom>
          <a:noFill/>
        </p:spPr>
        <p:txBody>
          <a:bodyPr wrap="none" rtlCol="0">
            <a:spAutoFit/>
          </a:bodyPr>
          <a:lstStyle/>
          <a:p>
            <a:r>
              <a:rPr kumimoji="1" lang="en-US" altLang="ja-JP" dirty="0" smtClean="0"/>
              <a:t>300K</a:t>
            </a:r>
            <a:r>
              <a:rPr kumimoji="1" lang="ja-JP" altLang="en-US" dirty="0" smtClean="0"/>
              <a:t>～</a:t>
            </a:r>
            <a:r>
              <a:rPr kumimoji="1" lang="en-US" altLang="ja-JP" dirty="0" smtClean="0"/>
              <a:t>1K</a:t>
            </a:r>
            <a:r>
              <a:rPr kumimoji="1" lang="ja-JP" altLang="en-US" dirty="0" smtClean="0"/>
              <a:t>の温度変化で</a:t>
            </a:r>
            <a:endParaRPr kumimoji="1" lang="en-US" altLang="ja-JP" dirty="0" smtClean="0"/>
          </a:p>
          <a:p>
            <a:r>
              <a:rPr kumimoji="1" lang="en-US" altLang="ja-JP" dirty="0" smtClean="0"/>
              <a:t>620KHz</a:t>
            </a:r>
            <a:r>
              <a:rPr kumimoji="1" lang="ja-JP" altLang="en-US" dirty="0" smtClean="0"/>
              <a:t>も</a:t>
            </a:r>
            <a:r>
              <a:rPr lang="en-US" altLang="ja-JP" dirty="0" smtClean="0"/>
              <a:t>Q</a:t>
            </a:r>
            <a:r>
              <a:rPr lang="ja-JP" altLang="en-US" dirty="0" smtClean="0"/>
              <a:t>がシフトする</a:t>
            </a:r>
            <a:endParaRPr kumimoji="1" lang="ja-JP" altLang="en-US" dirty="0"/>
          </a:p>
        </p:txBody>
      </p:sp>
      <p:sp>
        <p:nvSpPr>
          <p:cNvPr id="9" name="テキスト ボックス 8"/>
          <p:cNvSpPr txBox="1"/>
          <p:nvPr/>
        </p:nvSpPr>
        <p:spPr>
          <a:xfrm>
            <a:off x="3643306" y="5572140"/>
            <a:ext cx="5347939" cy="830997"/>
          </a:xfrm>
          <a:prstGeom prst="rect">
            <a:avLst/>
          </a:prstGeom>
          <a:noFill/>
          <a:ln>
            <a:solidFill>
              <a:schemeClr val="accent1"/>
            </a:solidFill>
          </a:ln>
        </p:spPr>
        <p:txBody>
          <a:bodyPr wrap="none" rtlCol="0">
            <a:spAutoFit/>
          </a:bodyPr>
          <a:lstStyle/>
          <a:p>
            <a:r>
              <a:rPr kumimoji="1" lang="en-US" altLang="ja-JP" sz="2400" dirty="0" smtClean="0"/>
              <a:t>Q</a:t>
            </a:r>
            <a:r>
              <a:rPr kumimoji="1" lang="ja-JP" altLang="en-US" sz="2400" dirty="0" smtClean="0"/>
              <a:t>がシフトすると調整に時間が</a:t>
            </a:r>
            <a:r>
              <a:rPr lang="ja-JP" altLang="en-US" sz="2400" dirty="0" smtClean="0"/>
              <a:t>かかり</a:t>
            </a:r>
            <a:endParaRPr lang="en-US" altLang="ja-JP" sz="2400" dirty="0" smtClean="0"/>
          </a:p>
          <a:p>
            <a:r>
              <a:rPr kumimoji="1" lang="ja-JP" altLang="en-US" sz="2400" dirty="0" smtClean="0"/>
              <a:t>時間のロス</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タイトル 26"/>
          <p:cNvSpPr>
            <a:spLocks noGrp="1"/>
          </p:cNvSpPr>
          <p:nvPr>
            <p:ph type="title"/>
          </p:nvPr>
        </p:nvSpPr>
        <p:spPr/>
        <p:txBody>
          <a:bodyPr>
            <a:normAutofit/>
          </a:bodyPr>
          <a:lstStyle/>
          <a:p>
            <a:r>
              <a:rPr lang="en-US" altLang="ja-JP" dirty="0" smtClean="0"/>
              <a:t>A) </a:t>
            </a:r>
            <a:r>
              <a:rPr lang="ja-JP" altLang="en-US" dirty="0" smtClean="0"/>
              <a:t>装置の性能</a:t>
            </a:r>
            <a:endParaRPr kumimoji="1" lang="ja-JP" altLang="en-US" dirty="0"/>
          </a:p>
        </p:txBody>
      </p:sp>
      <p:sp>
        <p:nvSpPr>
          <p:cNvPr id="33" name="コンテンツ プレースホルダ 2"/>
          <p:cNvSpPr>
            <a:spLocks noGrp="1"/>
          </p:cNvSpPr>
          <p:nvPr>
            <p:ph idx="1"/>
          </p:nvPr>
        </p:nvSpPr>
        <p:spPr>
          <a:xfrm>
            <a:off x="457200" y="1600200"/>
            <a:ext cx="8543956" cy="4525963"/>
          </a:xfrm>
        </p:spPr>
        <p:txBody>
          <a:bodyPr/>
          <a:lstStyle/>
          <a:p>
            <a:pPr marL="514350" indent="-514350"/>
            <a:r>
              <a:rPr lang="ja-JP" altLang="en-US" dirty="0" smtClean="0"/>
              <a:t>偏極度を測る</a:t>
            </a:r>
            <a:r>
              <a:rPr lang="en-US" altLang="ja-JP" dirty="0" smtClean="0"/>
              <a:t>NMR</a:t>
            </a:r>
          </a:p>
        </p:txBody>
      </p:sp>
      <p:graphicFrame>
        <p:nvGraphicFramePr>
          <p:cNvPr id="29" name="コンテンツ プレースホルダ 25"/>
          <p:cNvGraphicFramePr>
            <a:graphicFrameLocks/>
          </p:cNvGraphicFramePr>
          <p:nvPr/>
        </p:nvGraphicFramePr>
        <p:xfrm>
          <a:off x="642910" y="2428868"/>
          <a:ext cx="5934092" cy="320675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slow">
    <p:pu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914400" indent="-914400"/>
            <a:r>
              <a:rPr lang="en-US" altLang="ja-JP" dirty="0" smtClean="0"/>
              <a:t>A) </a:t>
            </a:r>
            <a:r>
              <a:rPr lang="ja-JP" altLang="en-US" dirty="0" smtClean="0"/>
              <a:t>装置の性能</a:t>
            </a:r>
            <a:endParaRPr kumimoji="1" lang="ja-JP" altLang="en-US" dirty="0"/>
          </a:p>
        </p:txBody>
      </p:sp>
      <p:sp>
        <p:nvSpPr>
          <p:cNvPr id="3" name="コンテンツ プレースホルダ 2"/>
          <p:cNvSpPr>
            <a:spLocks noGrp="1"/>
          </p:cNvSpPr>
          <p:nvPr>
            <p:ph idx="1"/>
          </p:nvPr>
        </p:nvSpPr>
        <p:spPr>
          <a:xfrm>
            <a:off x="457200" y="1600200"/>
            <a:ext cx="8543956" cy="4525963"/>
          </a:xfrm>
        </p:spPr>
        <p:txBody>
          <a:bodyPr/>
          <a:lstStyle/>
          <a:p>
            <a:pPr marL="514350" indent="-514350"/>
            <a:r>
              <a:rPr lang="ja-JP" altLang="en-US" dirty="0" smtClean="0"/>
              <a:t>偏極度を測る</a:t>
            </a:r>
            <a:r>
              <a:rPr lang="en-US" altLang="ja-JP" dirty="0" smtClean="0"/>
              <a:t>NMR</a:t>
            </a:r>
          </a:p>
        </p:txBody>
      </p:sp>
      <p:graphicFrame>
        <p:nvGraphicFramePr>
          <p:cNvPr id="4" name="グラフ 3"/>
          <p:cNvGraphicFramePr/>
          <p:nvPr/>
        </p:nvGraphicFramePr>
        <p:xfrm>
          <a:off x="0" y="2143116"/>
          <a:ext cx="5786446" cy="371477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386" name="Object 2"/>
          <p:cNvGraphicFramePr>
            <a:graphicFrameLocks noChangeAspect="1"/>
          </p:cNvGraphicFramePr>
          <p:nvPr/>
        </p:nvGraphicFramePr>
        <p:xfrm>
          <a:off x="5786446" y="1928802"/>
          <a:ext cx="2071687" cy="927100"/>
        </p:xfrm>
        <a:graphic>
          <a:graphicData uri="http://schemas.openxmlformats.org/presentationml/2006/ole">
            <p:oleObj spid="_x0000_s95234" name="数式" r:id="rId5" imgW="774360" imgH="419040" progId="Equation.3">
              <p:embed/>
            </p:oleObj>
          </a:graphicData>
        </a:graphic>
      </p:graphicFrame>
      <p:sp>
        <p:nvSpPr>
          <p:cNvPr id="6" name="テキスト ボックス 5"/>
          <p:cNvSpPr txBox="1"/>
          <p:nvPr/>
        </p:nvSpPr>
        <p:spPr>
          <a:xfrm>
            <a:off x="6572232" y="3000372"/>
            <a:ext cx="2571768" cy="928694"/>
          </a:xfrm>
          <a:prstGeom prst="rect">
            <a:avLst/>
          </a:prstGeom>
          <a:noFill/>
        </p:spPr>
        <p:txBody>
          <a:bodyPr wrap="square" rtlCol="0">
            <a:spAutoFit/>
          </a:bodyPr>
          <a:lstStyle/>
          <a:p>
            <a:r>
              <a:rPr kumimoji="1" lang="en-US" altLang="ja-JP" b="1" dirty="0" smtClean="0"/>
              <a:t>f: </a:t>
            </a:r>
            <a:r>
              <a:rPr kumimoji="1" lang="ja-JP" altLang="en-US" b="1" dirty="0" smtClean="0"/>
              <a:t>中心周波数</a:t>
            </a:r>
            <a:endParaRPr kumimoji="1" lang="en-US" altLang="ja-JP" b="1" dirty="0" smtClean="0"/>
          </a:p>
          <a:p>
            <a:r>
              <a:rPr lang="en-US" altLang="ja-JP" b="1" dirty="0" smtClean="0"/>
              <a:t>L:</a:t>
            </a:r>
            <a:r>
              <a:rPr lang="ja-JP" altLang="en-US" b="1" dirty="0" smtClean="0"/>
              <a:t> インダクタンス</a:t>
            </a:r>
            <a:endParaRPr lang="en-US" altLang="ja-JP" b="1" dirty="0" smtClean="0"/>
          </a:p>
          <a:p>
            <a:r>
              <a:rPr kumimoji="1" lang="en-US" altLang="ja-JP" b="1" dirty="0" smtClean="0"/>
              <a:t>C: </a:t>
            </a:r>
            <a:r>
              <a:rPr kumimoji="1" lang="ja-JP" altLang="en-US" b="1" dirty="0" smtClean="0"/>
              <a:t>キャパシティ</a:t>
            </a:r>
            <a:endParaRPr kumimoji="1" lang="ja-JP" altLang="en-US" b="1" dirty="0"/>
          </a:p>
        </p:txBody>
      </p:sp>
      <p:sp>
        <p:nvSpPr>
          <p:cNvPr id="7" name="テキスト ボックス 6"/>
          <p:cNvSpPr txBox="1"/>
          <p:nvPr/>
        </p:nvSpPr>
        <p:spPr>
          <a:xfrm>
            <a:off x="6072198" y="4000504"/>
            <a:ext cx="2800767" cy="646331"/>
          </a:xfrm>
          <a:prstGeom prst="rect">
            <a:avLst/>
          </a:prstGeom>
          <a:noFill/>
        </p:spPr>
        <p:txBody>
          <a:bodyPr wrap="none" rtlCol="0">
            <a:spAutoFit/>
          </a:bodyPr>
          <a:lstStyle/>
          <a:p>
            <a:r>
              <a:rPr kumimoji="1" lang="en-US" altLang="ja-JP" dirty="0" smtClean="0"/>
              <a:t>300K</a:t>
            </a:r>
            <a:r>
              <a:rPr kumimoji="1" lang="ja-JP" altLang="en-US" dirty="0" smtClean="0"/>
              <a:t>～</a:t>
            </a:r>
            <a:r>
              <a:rPr kumimoji="1" lang="en-US" altLang="ja-JP" dirty="0" smtClean="0"/>
              <a:t>1K</a:t>
            </a:r>
            <a:r>
              <a:rPr kumimoji="1" lang="ja-JP" altLang="en-US" dirty="0" smtClean="0"/>
              <a:t>の温度変化で</a:t>
            </a:r>
            <a:endParaRPr kumimoji="1" lang="en-US" altLang="ja-JP" dirty="0" smtClean="0"/>
          </a:p>
          <a:p>
            <a:r>
              <a:rPr kumimoji="1" lang="en-US" altLang="ja-JP" dirty="0" smtClean="0"/>
              <a:t>620KHz</a:t>
            </a:r>
            <a:r>
              <a:rPr kumimoji="1" lang="ja-JP" altLang="en-US" dirty="0" smtClean="0"/>
              <a:t>も</a:t>
            </a:r>
            <a:r>
              <a:rPr lang="en-US" altLang="ja-JP" dirty="0" smtClean="0"/>
              <a:t>Q</a:t>
            </a:r>
            <a:r>
              <a:rPr lang="ja-JP" altLang="en-US" dirty="0" smtClean="0"/>
              <a:t>がシフトする</a:t>
            </a:r>
            <a:endParaRPr kumimoji="1" lang="ja-JP" altLang="en-US" dirty="0"/>
          </a:p>
        </p:txBody>
      </p:sp>
      <p:sp>
        <p:nvSpPr>
          <p:cNvPr id="8" name="テキスト ボックス 7"/>
          <p:cNvSpPr txBox="1"/>
          <p:nvPr/>
        </p:nvSpPr>
        <p:spPr>
          <a:xfrm>
            <a:off x="4714876" y="5286388"/>
            <a:ext cx="4185761" cy="830997"/>
          </a:xfrm>
          <a:prstGeom prst="rect">
            <a:avLst/>
          </a:prstGeom>
          <a:noFill/>
          <a:ln>
            <a:solidFill>
              <a:srgbClr val="CB53C5"/>
            </a:solidFill>
          </a:ln>
        </p:spPr>
        <p:txBody>
          <a:bodyPr wrap="none" rtlCol="0">
            <a:spAutoFit/>
          </a:bodyPr>
          <a:lstStyle/>
          <a:p>
            <a:r>
              <a:rPr lang="ja-JP" altLang="en-US" sz="2400" dirty="0" smtClean="0">
                <a:latin typeface="メイリオ" pitchFamily="50" charset="-128"/>
                <a:ea typeface="メイリオ" pitchFamily="50" charset="-128"/>
              </a:rPr>
              <a:t>温度変化による</a:t>
            </a:r>
            <a:endParaRPr lang="en-US" altLang="ja-JP" sz="2400" dirty="0" smtClean="0">
              <a:latin typeface="メイリオ" pitchFamily="50" charset="-128"/>
              <a:ea typeface="メイリオ" pitchFamily="50" charset="-128"/>
            </a:endParaRPr>
          </a:p>
          <a:p>
            <a:r>
              <a:rPr lang="ja-JP" altLang="en-US" sz="2400" dirty="0" smtClean="0">
                <a:latin typeface="メイリオ" pitchFamily="50" charset="-128"/>
                <a:ea typeface="メイリオ" pitchFamily="50" charset="-128"/>
              </a:rPr>
              <a:t>インピーダンスの変化が原因</a:t>
            </a:r>
            <a:endParaRPr kumimoji="1" lang="ja-JP" altLang="en-US" sz="2400" dirty="0">
              <a:latin typeface="メイリオ" pitchFamily="50" charset="-128"/>
              <a:ea typeface="メイリオ" pitchFamily="50" charset="-128"/>
            </a:endParaRPr>
          </a:p>
        </p:txBody>
      </p:sp>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mph" presetSubtype="0" repeatCount="indefinite" fill="hold" grpId="0" nodeType="withEffect">
                                  <p:stCondLst>
                                    <p:cond delay="0"/>
                                  </p:stCondLst>
                                  <p:endCondLst>
                                    <p:cond evt="onNext" delay="0">
                                      <p:tgtEl>
                                        <p:sldTgt/>
                                      </p:tgtEl>
                                    </p:cond>
                                  </p:endCondLst>
                                  <p:childTnLst>
                                    <p:animClr clrSpc="hsl">
                                      <p:cBhvr override="childStyle">
                                        <p:cTn id="6" dur="500" fill="hold"/>
                                        <p:tgtEl>
                                          <p:spTgt spid="8"/>
                                        </p:tgtEl>
                                        <p:attrNameLst>
                                          <p:attrName>style.color</p:attrName>
                                        </p:attrNameLst>
                                      </p:cBhvr>
                                      <p:by>
                                        <p:hsl h="10842353" s="0" l="0"/>
                                      </p:by>
                                    </p:animClr>
                                    <p:animClr clrSpc="hsl">
                                      <p:cBhvr>
                                        <p:cTn id="7" dur="500" fill="hold"/>
                                        <p:tgtEl>
                                          <p:spTgt spid="8"/>
                                        </p:tgtEl>
                                        <p:attrNameLst>
                                          <p:attrName>fillcolor</p:attrName>
                                        </p:attrNameLst>
                                      </p:cBhvr>
                                      <p:by>
                                        <p:hsl h="10842353" s="0" l="0"/>
                                      </p:by>
                                    </p:animClr>
                                    <p:animClr clrSpc="hsl">
                                      <p:cBhvr>
                                        <p:cTn id="8" dur="500" fill="hold"/>
                                        <p:tgtEl>
                                          <p:spTgt spid="8"/>
                                        </p:tgtEl>
                                        <p:attrNameLst>
                                          <p:attrName>stroke.color</p:attrName>
                                        </p:attrNameLst>
                                      </p:cBhvr>
                                      <p:by>
                                        <p:hsl h="10842353" s="0" l="0"/>
                                      </p:by>
                                    </p:animClr>
                                    <p:set>
                                      <p:cBhvr>
                                        <p:cTn id="9" dur="5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graphicFrame>
        <p:nvGraphicFramePr>
          <p:cNvPr id="5" name="コンテンツ プレースホルダ 4"/>
          <p:cNvGraphicFramePr>
            <a:graphicFrameLocks noGrp="1"/>
          </p:cNvGraphicFramePr>
          <p:nvPr>
            <p:ph idx="1"/>
          </p:nvPr>
        </p:nvGraphicFramePr>
        <p:xfrm>
          <a:off x="2786050" y="2571744"/>
          <a:ext cx="5281626" cy="3268667"/>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 7"/>
          <p:cNvSpPr>
            <a:spLocks noGrp="1"/>
          </p:cNvSpPr>
          <p:nvPr>
            <p:ph idx="1"/>
          </p:nvPr>
        </p:nvSpPr>
        <p:spPr>
          <a:xfrm>
            <a:off x="457200" y="357166"/>
            <a:ext cx="8115328" cy="6500834"/>
          </a:xfrm>
        </p:spPr>
        <p:txBody>
          <a:bodyPr>
            <a:normAutofit/>
          </a:bodyPr>
          <a:lstStyle/>
          <a:p>
            <a:r>
              <a:rPr lang="ja-JP" altLang="en-US" dirty="0" smtClean="0"/>
              <a:t>偏極標的</a:t>
            </a:r>
            <a:r>
              <a:rPr lang="en-US" altLang="ja-JP" dirty="0" smtClean="0"/>
              <a:t>: </a:t>
            </a:r>
            <a:r>
              <a:rPr lang="ja-JP" altLang="en-US" dirty="0" smtClean="0"/>
              <a:t>原子核のスピン状態が偏った標的</a:t>
            </a:r>
            <a:endParaRPr lang="en-US" altLang="ja-JP" dirty="0" smtClean="0"/>
          </a:p>
          <a:p>
            <a:r>
              <a:rPr lang="ja-JP" altLang="en-US" dirty="0" smtClean="0"/>
              <a:t>偏極手法</a:t>
            </a:r>
            <a:r>
              <a:rPr lang="en-US" altLang="ja-JP" dirty="0" smtClean="0"/>
              <a:t>: </a:t>
            </a:r>
            <a:r>
              <a:rPr lang="ja-JP" altLang="en-US" dirty="0" smtClean="0"/>
              <a:t>低温</a:t>
            </a:r>
            <a:r>
              <a:rPr lang="en-US" altLang="ja-JP" dirty="0" smtClean="0"/>
              <a:t>(~1K)</a:t>
            </a:r>
            <a:r>
              <a:rPr lang="ja-JP" altLang="en-US" dirty="0" smtClean="0"/>
              <a:t>高磁場</a:t>
            </a:r>
            <a:r>
              <a:rPr lang="en-US" altLang="ja-JP" dirty="0" smtClean="0"/>
              <a:t>(2.5T) </a:t>
            </a:r>
          </a:p>
          <a:p>
            <a:pPr lvl="1"/>
            <a:r>
              <a:rPr lang="ja-JP" altLang="en-US" dirty="0" smtClean="0"/>
              <a:t>熱平衡状態</a:t>
            </a:r>
            <a:r>
              <a:rPr lang="en-US" altLang="ja-JP" dirty="0" smtClean="0"/>
              <a:t>:</a:t>
            </a:r>
            <a:r>
              <a:rPr lang="ja-JP" altLang="en-US" dirty="0" smtClean="0"/>
              <a:t>偏極度</a:t>
            </a:r>
            <a:r>
              <a:rPr lang="en-US" altLang="ja-JP" dirty="0" smtClean="0"/>
              <a:t>0.25%</a:t>
            </a:r>
          </a:p>
          <a:p>
            <a:pPr lvl="1"/>
            <a:endParaRPr lang="en-US" altLang="ja-JP" dirty="0" smtClean="0"/>
          </a:p>
          <a:p>
            <a:pPr lvl="1"/>
            <a:endParaRPr lang="en-US" altLang="ja-JP" dirty="0" smtClean="0"/>
          </a:p>
          <a:p>
            <a:pPr lvl="1"/>
            <a:endParaRPr lang="en-US" altLang="ja-JP" dirty="0" smtClean="0"/>
          </a:p>
          <a:p>
            <a:pPr lvl="1"/>
            <a:endParaRPr lang="en-US" altLang="ja-JP" dirty="0" smtClean="0"/>
          </a:p>
          <a:p>
            <a:pPr lvl="1"/>
            <a:r>
              <a:rPr lang="ja-JP" altLang="en-US" u="sng" dirty="0" smtClean="0"/>
              <a:t>さら偏極度を高めるため</a:t>
            </a:r>
            <a:r>
              <a:rPr lang="en-US" altLang="ja-JP" dirty="0" smtClean="0"/>
              <a:t>: DNP</a:t>
            </a:r>
          </a:p>
          <a:p>
            <a:r>
              <a:rPr lang="en-US" altLang="ja-JP" dirty="0" smtClean="0"/>
              <a:t> </a:t>
            </a:r>
            <a:r>
              <a:rPr lang="en-US" altLang="ja-JP" dirty="0" smtClean="0">
                <a:solidFill>
                  <a:srgbClr val="CB53C5"/>
                </a:solidFill>
              </a:rPr>
              <a:t>D</a:t>
            </a:r>
            <a:r>
              <a:rPr lang="en-US" altLang="ja-JP" dirty="0" smtClean="0"/>
              <a:t>ynamic </a:t>
            </a:r>
            <a:r>
              <a:rPr lang="en-US" altLang="ja-JP" dirty="0" smtClean="0">
                <a:solidFill>
                  <a:srgbClr val="CB53C5"/>
                </a:solidFill>
              </a:rPr>
              <a:t>N</a:t>
            </a:r>
            <a:r>
              <a:rPr lang="en-US" altLang="ja-JP" dirty="0" smtClean="0"/>
              <a:t>uclear </a:t>
            </a:r>
            <a:r>
              <a:rPr lang="en-US" altLang="ja-JP" dirty="0" smtClean="0">
                <a:solidFill>
                  <a:srgbClr val="CB53C5"/>
                </a:solidFill>
              </a:rPr>
              <a:t>P</a:t>
            </a:r>
            <a:r>
              <a:rPr lang="en-US" altLang="ja-JP" dirty="0" smtClean="0"/>
              <a:t>olarization</a:t>
            </a:r>
          </a:p>
          <a:p>
            <a:pPr lvl="1"/>
            <a:r>
              <a:rPr lang="ja-JP" altLang="en-US" dirty="0" smtClean="0"/>
              <a:t>標的物質に不対電子を混入し、マイクロ波を用いて、高い電子偏極を核偏極に移す方法</a:t>
            </a:r>
            <a:endParaRPr lang="en-US" altLang="ja-JP" dirty="0" smtClean="0"/>
          </a:p>
          <a:p>
            <a:r>
              <a:rPr lang="ja-JP" altLang="en-US" dirty="0" smtClean="0"/>
              <a:t>一般的標的物質</a:t>
            </a:r>
            <a:r>
              <a:rPr lang="en-US" altLang="ja-JP" dirty="0" smtClean="0"/>
              <a:t>:</a:t>
            </a:r>
            <a:r>
              <a:rPr lang="ja-JP" altLang="en-US" dirty="0" smtClean="0"/>
              <a:t>アンモニア、ブタノール </a:t>
            </a:r>
            <a:endParaRPr lang="en-US" altLang="ja-JP" dirty="0" smtClean="0"/>
          </a:p>
        </p:txBody>
      </p:sp>
      <p:graphicFrame>
        <p:nvGraphicFramePr>
          <p:cNvPr id="3" name="オブジェクト 2"/>
          <p:cNvGraphicFramePr>
            <a:graphicFrameLocks noChangeAspect="1"/>
          </p:cNvGraphicFramePr>
          <p:nvPr/>
        </p:nvGraphicFramePr>
        <p:xfrm>
          <a:off x="1857356" y="1928802"/>
          <a:ext cx="1954039" cy="792926"/>
        </p:xfrm>
        <a:graphic>
          <a:graphicData uri="http://schemas.openxmlformats.org/presentationml/2006/ole">
            <p:oleObj spid="_x0000_s15362" name="数式" r:id="rId4" imgW="596880" imgH="431640" progId="Equation.3">
              <p:embed/>
            </p:oleObj>
          </a:graphicData>
        </a:graphic>
      </p:graphicFrame>
      <p:pic>
        <p:nvPicPr>
          <p:cNvPr id="15363" name="Picture 3" descr="C:\Users\HIDE\Desktop\PT関係\P1010125.JPG"/>
          <p:cNvPicPr>
            <a:picLocks noChangeAspect="1" noChangeArrowheads="1"/>
          </p:cNvPicPr>
          <p:nvPr/>
        </p:nvPicPr>
        <p:blipFill>
          <a:blip r:embed="rId5" cstate="print"/>
          <a:srcRect l="11368" t="15158" b="9054"/>
          <a:stretch>
            <a:fillRect/>
          </a:stretch>
        </p:blipFill>
        <p:spPr bwMode="auto">
          <a:xfrm>
            <a:off x="4714876" y="1571612"/>
            <a:ext cx="3579085" cy="2295344"/>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テキスト ボックス 4"/>
          <p:cNvSpPr txBox="1"/>
          <p:nvPr/>
        </p:nvSpPr>
        <p:spPr>
          <a:xfrm>
            <a:off x="1714480" y="2714620"/>
            <a:ext cx="2236510" cy="338554"/>
          </a:xfrm>
          <a:prstGeom prst="rect">
            <a:avLst/>
          </a:prstGeom>
          <a:noFill/>
        </p:spPr>
        <p:txBody>
          <a:bodyPr wrap="none" rtlCol="0">
            <a:spAutoFit/>
          </a:bodyPr>
          <a:lstStyle/>
          <a:p>
            <a:r>
              <a:rPr kumimoji="1" lang="ja-JP" altLang="en-US" sz="1600" dirty="0" smtClean="0"/>
              <a:t>ボルツマン</a:t>
            </a:r>
            <a:r>
              <a:rPr lang="ja-JP" altLang="en-US" sz="1600" dirty="0" smtClean="0"/>
              <a:t>統計</a:t>
            </a:r>
            <a:r>
              <a:rPr kumimoji="1" lang="ja-JP" altLang="en-US" sz="1600" dirty="0" smtClean="0"/>
              <a:t>により</a:t>
            </a:r>
            <a:endParaRPr kumimoji="1" lang="ja-JP"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dirty="0" smtClean="0"/>
              <a:t>高分子標的</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高分子標的の利点</a:t>
            </a:r>
            <a:endParaRPr lang="en-US" altLang="ja-JP" dirty="0" smtClean="0"/>
          </a:p>
          <a:p>
            <a:pPr lvl="1"/>
            <a:r>
              <a:rPr lang="ja-JP" altLang="en-US" dirty="0" smtClean="0"/>
              <a:t>常温で固体</a:t>
            </a:r>
            <a:endParaRPr lang="en-US" altLang="ja-JP" dirty="0" smtClean="0"/>
          </a:p>
          <a:p>
            <a:pPr lvl="2"/>
            <a:r>
              <a:rPr lang="ja-JP" altLang="en-US" dirty="0" smtClean="0"/>
              <a:t>加工が容易</a:t>
            </a:r>
            <a:r>
              <a:rPr lang="en-US" altLang="ja-JP" dirty="0" smtClean="0"/>
              <a:t>:</a:t>
            </a:r>
            <a:r>
              <a:rPr lang="ja-JP" altLang="en-US" dirty="0" smtClean="0"/>
              <a:t>　薄くできる</a:t>
            </a:r>
            <a:endParaRPr lang="en-US" altLang="ja-JP" dirty="0" smtClean="0"/>
          </a:p>
          <a:p>
            <a:pPr lvl="3"/>
            <a:r>
              <a:rPr lang="ja-JP" altLang="en-US" dirty="0" smtClean="0"/>
              <a:t>表面積を増やせ冷却性能が高い</a:t>
            </a:r>
            <a:endParaRPr lang="en-US" altLang="ja-JP" dirty="0" smtClean="0"/>
          </a:p>
          <a:p>
            <a:pPr lvl="3"/>
            <a:r>
              <a:rPr lang="ja-JP" altLang="en-US" dirty="0" smtClean="0"/>
              <a:t>低エネルギービーム実験にも対応できる</a:t>
            </a:r>
            <a:endParaRPr lang="en-US" altLang="ja-JP" dirty="0" smtClean="0"/>
          </a:p>
          <a:p>
            <a:pPr lvl="1"/>
            <a:r>
              <a:rPr lang="ja-JP" altLang="en-US" dirty="0" smtClean="0"/>
              <a:t>偏極アクティブターゲット</a:t>
            </a:r>
            <a:r>
              <a:rPr lang="en-US" altLang="ja-JP" dirty="0" smtClean="0"/>
              <a:t>(polystyrene)</a:t>
            </a:r>
          </a:p>
          <a:p>
            <a:pPr lvl="2"/>
            <a:r>
              <a:rPr lang="ja-JP" altLang="en-US" dirty="0" smtClean="0"/>
              <a:t>偏極標的であると同時にシンチレーター</a:t>
            </a:r>
            <a:endParaRPr lang="en-US" altLang="ja-JP" dirty="0" smtClean="0"/>
          </a:p>
          <a:p>
            <a:r>
              <a:rPr lang="ja-JP" altLang="en-US" dirty="0" smtClean="0"/>
              <a:t>高分子標的物質候補</a:t>
            </a:r>
            <a:endParaRPr lang="en-US" altLang="ja-JP" dirty="0" smtClean="0"/>
          </a:p>
          <a:p>
            <a:pPr lvl="1"/>
            <a:r>
              <a:rPr lang="en-US" altLang="ja-JP" dirty="0" smtClean="0"/>
              <a:t> polystyrene, polyethylene, EPM,</a:t>
            </a:r>
          </a:p>
          <a:p>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2"/>
          </p:nvPr>
        </p:nvSpPr>
        <p:spPr>
          <a:xfrm>
            <a:off x="457200" y="1428736"/>
            <a:ext cx="4040188" cy="5072098"/>
          </a:xfrm>
        </p:spPr>
        <p:txBody>
          <a:bodyPr>
            <a:normAutofit/>
          </a:bodyPr>
          <a:lstStyle/>
          <a:p>
            <a:r>
              <a:rPr lang="ja-JP" altLang="en-US" dirty="0" smtClean="0"/>
              <a:t>構造</a:t>
            </a:r>
            <a:endParaRPr lang="en-US" altLang="ja-JP" dirty="0" smtClean="0"/>
          </a:p>
          <a:p>
            <a:pPr lvl="1"/>
            <a:r>
              <a:rPr lang="en-US" altLang="ja-JP" dirty="0" smtClean="0"/>
              <a:t> </a:t>
            </a:r>
            <a:r>
              <a:rPr kumimoji="1" lang="en-US" altLang="ja-JP" dirty="0" smtClean="0"/>
              <a:t>(-CH</a:t>
            </a:r>
            <a:r>
              <a:rPr kumimoji="1" lang="en-US" altLang="ja-JP" baseline="-25000" dirty="0" smtClean="0"/>
              <a:t>2</a:t>
            </a:r>
            <a:r>
              <a:rPr kumimoji="1" lang="en-US" altLang="ja-JP" dirty="0" smtClean="0"/>
              <a:t>-)</a:t>
            </a:r>
            <a:r>
              <a:rPr kumimoji="1" lang="en-US" altLang="ja-JP" baseline="-25000" dirty="0" smtClean="0"/>
              <a:t>n</a:t>
            </a:r>
          </a:p>
          <a:p>
            <a:r>
              <a:rPr lang="ja-JP" altLang="en-US" dirty="0" smtClean="0"/>
              <a:t>偏極対象</a:t>
            </a:r>
            <a:endParaRPr lang="en-US" altLang="ja-JP" dirty="0" smtClean="0"/>
          </a:p>
          <a:p>
            <a:pPr lvl="1"/>
            <a:r>
              <a:rPr lang="ja-JP" altLang="en-US" dirty="0" smtClean="0"/>
              <a:t>陽子</a:t>
            </a:r>
            <a:r>
              <a:rPr lang="en-US" altLang="ja-JP" dirty="0" smtClean="0"/>
              <a:t>(</a:t>
            </a:r>
            <a:r>
              <a:rPr lang="ja-JP" altLang="en-US" dirty="0" smtClean="0"/>
              <a:t>水素</a:t>
            </a:r>
            <a:r>
              <a:rPr lang="en-US" altLang="ja-JP" dirty="0" smtClean="0"/>
              <a:t>)</a:t>
            </a:r>
          </a:p>
          <a:p>
            <a:r>
              <a:rPr lang="ja-JP" altLang="en-US" u="sng" dirty="0" smtClean="0"/>
              <a:t>利点</a:t>
            </a:r>
            <a:endParaRPr lang="en-US" altLang="ja-JP" u="sng" dirty="0" smtClean="0"/>
          </a:p>
          <a:p>
            <a:pPr lvl="1"/>
            <a:r>
              <a:rPr lang="en-US" altLang="ja-JP" dirty="0" smtClean="0"/>
              <a:t>Dilution factor: 1/7≈14%</a:t>
            </a:r>
          </a:p>
          <a:p>
            <a:pPr lvl="2"/>
            <a:r>
              <a:rPr lang="ja-JP" altLang="en-US" dirty="0" smtClean="0"/>
              <a:t>偏極可能核子多い</a:t>
            </a:r>
            <a:endParaRPr lang="en-US" altLang="ja-JP" dirty="0" smtClean="0"/>
          </a:p>
          <a:p>
            <a:endParaRPr lang="en-US" altLang="ja-JP" dirty="0" smtClean="0"/>
          </a:p>
          <a:p>
            <a:r>
              <a:rPr lang="ja-JP" altLang="en-US" u="sng" dirty="0" smtClean="0"/>
              <a:t>欠点</a:t>
            </a:r>
            <a:endParaRPr lang="en-US" altLang="ja-JP" u="sng" dirty="0" smtClean="0"/>
          </a:p>
          <a:p>
            <a:pPr lvl="1"/>
            <a:r>
              <a:rPr lang="ja-JP" altLang="en-US" dirty="0" smtClean="0"/>
              <a:t>結晶性が高い</a:t>
            </a:r>
            <a:endParaRPr lang="en-US" altLang="ja-JP" dirty="0" smtClean="0"/>
          </a:p>
          <a:p>
            <a:pPr lvl="2"/>
            <a:r>
              <a:rPr lang="en-US" altLang="ja-JP" dirty="0" smtClean="0"/>
              <a:t>DNP</a:t>
            </a:r>
            <a:r>
              <a:rPr lang="ja-JP" altLang="en-US" dirty="0" smtClean="0"/>
              <a:t>のための不対電子を混入しずらい</a:t>
            </a:r>
            <a:endParaRPr lang="en-US" altLang="ja-JP" dirty="0" smtClean="0"/>
          </a:p>
        </p:txBody>
      </p:sp>
      <p:sp>
        <p:nvSpPr>
          <p:cNvPr id="12" name="コンテンツ プレースホルダ 11"/>
          <p:cNvSpPr>
            <a:spLocks noGrp="1"/>
          </p:cNvSpPr>
          <p:nvPr>
            <p:ph sz="quarter" idx="4"/>
          </p:nvPr>
        </p:nvSpPr>
        <p:spPr>
          <a:xfrm>
            <a:off x="4645025" y="1428736"/>
            <a:ext cx="4041775" cy="5072098"/>
          </a:xfrm>
        </p:spPr>
        <p:txBody>
          <a:bodyPr>
            <a:normAutofit fontScale="92500" lnSpcReduction="10000"/>
          </a:bodyPr>
          <a:lstStyle/>
          <a:p>
            <a:r>
              <a:rPr lang="ja-JP" altLang="en-US" dirty="0" smtClean="0"/>
              <a:t>構造</a:t>
            </a:r>
            <a:endParaRPr lang="en-US" altLang="ja-JP" dirty="0" smtClean="0"/>
          </a:p>
          <a:p>
            <a:pPr lvl="1"/>
            <a:r>
              <a:rPr lang="en-US" altLang="ja-JP" dirty="0" smtClean="0"/>
              <a:t>(-CH</a:t>
            </a:r>
            <a:r>
              <a:rPr lang="en-US" altLang="ja-JP" baseline="-25000" dirty="0" smtClean="0"/>
              <a:t>2</a:t>
            </a:r>
            <a:r>
              <a:rPr lang="en-US" altLang="ja-JP" dirty="0" smtClean="0"/>
              <a:t>-CH</a:t>
            </a:r>
            <a:r>
              <a:rPr lang="en-US" altLang="ja-JP" baseline="-25000" dirty="0" smtClean="0"/>
              <a:t>2</a:t>
            </a:r>
            <a:r>
              <a:rPr lang="en-US" altLang="ja-JP" dirty="0" smtClean="0"/>
              <a:t>-)</a:t>
            </a:r>
            <a:r>
              <a:rPr lang="en-US" altLang="ja-JP" baseline="-25000" dirty="0" smtClean="0"/>
              <a:t>n </a:t>
            </a:r>
            <a:r>
              <a:rPr lang="en-US" altLang="ja-JP" dirty="0" smtClean="0"/>
              <a:t>- (-CH</a:t>
            </a:r>
            <a:r>
              <a:rPr lang="en-US" altLang="ja-JP" baseline="-25000" dirty="0" smtClean="0"/>
              <a:t>2</a:t>
            </a:r>
            <a:r>
              <a:rPr lang="en-US" altLang="ja-JP" dirty="0" smtClean="0"/>
              <a:t>-CH-)</a:t>
            </a:r>
            <a:r>
              <a:rPr lang="en-US" altLang="ja-JP" baseline="-25000" dirty="0" smtClean="0"/>
              <a:t>m</a:t>
            </a:r>
            <a:endParaRPr lang="en-US" altLang="ja-JP" dirty="0" smtClean="0"/>
          </a:p>
          <a:p>
            <a:r>
              <a:rPr kumimoji="1" lang="ja-JP" altLang="en-US" dirty="0" smtClean="0"/>
              <a:t>偏極対象</a:t>
            </a:r>
            <a:endParaRPr kumimoji="1" lang="en-US" altLang="ja-JP" dirty="0" smtClean="0"/>
          </a:p>
          <a:p>
            <a:pPr lvl="1"/>
            <a:r>
              <a:rPr lang="ja-JP" altLang="en-US" dirty="0" smtClean="0"/>
              <a:t>陽子</a:t>
            </a:r>
            <a:r>
              <a:rPr lang="en-US" altLang="ja-JP" dirty="0" smtClean="0"/>
              <a:t>(</a:t>
            </a:r>
            <a:r>
              <a:rPr lang="ja-JP" altLang="en-US" dirty="0" smtClean="0"/>
              <a:t>水素</a:t>
            </a:r>
            <a:r>
              <a:rPr lang="en-US" altLang="ja-JP" dirty="0" smtClean="0"/>
              <a:t>)</a:t>
            </a:r>
            <a:endParaRPr kumimoji="1" lang="en-US" altLang="ja-JP" dirty="0" smtClean="0"/>
          </a:p>
          <a:p>
            <a:r>
              <a:rPr lang="ja-JP" altLang="en-US" u="sng" dirty="0" smtClean="0"/>
              <a:t>利点</a:t>
            </a:r>
            <a:endParaRPr lang="en-US" altLang="ja-JP" u="sng" dirty="0" smtClean="0"/>
          </a:p>
          <a:p>
            <a:pPr lvl="1"/>
            <a:r>
              <a:rPr kumimoji="1" lang="en-US" altLang="ja-JP" dirty="0" smtClean="0"/>
              <a:t>Dilution factor: 1/6≈16%</a:t>
            </a:r>
          </a:p>
          <a:p>
            <a:pPr lvl="2"/>
            <a:r>
              <a:rPr kumimoji="1" lang="ja-JP" altLang="en-US" dirty="0" smtClean="0"/>
              <a:t>偏極可能核子多い</a:t>
            </a:r>
            <a:endParaRPr kumimoji="1" lang="en-US" altLang="ja-JP" dirty="0" smtClean="0"/>
          </a:p>
          <a:p>
            <a:pPr lvl="1"/>
            <a:r>
              <a:rPr kumimoji="1" lang="ja-JP" altLang="en-US" dirty="0" smtClean="0"/>
              <a:t>ゴム性質</a:t>
            </a:r>
            <a:endParaRPr kumimoji="1" lang="en-US" altLang="ja-JP" dirty="0" smtClean="0"/>
          </a:p>
          <a:p>
            <a:pPr lvl="2"/>
            <a:r>
              <a:rPr kumimoji="1" lang="ja-JP" altLang="en-US" dirty="0" smtClean="0"/>
              <a:t>圧縮するだけで薄膜化可能</a:t>
            </a:r>
            <a:endParaRPr kumimoji="1" lang="en-US" altLang="ja-JP" dirty="0" smtClean="0"/>
          </a:p>
          <a:p>
            <a:pPr lvl="1"/>
            <a:r>
              <a:rPr lang="ja-JP" altLang="en-US" dirty="0" smtClean="0"/>
              <a:t>非結晶</a:t>
            </a:r>
            <a:endParaRPr lang="en-US" altLang="ja-JP" dirty="0" smtClean="0"/>
          </a:p>
          <a:p>
            <a:pPr lvl="2"/>
            <a:r>
              <a:rPr lang="en-US" altLang="ja-JP" dirty="0" smtClean="0"/>
              <a:t>DNP</a:t>
            </a:r>
            <a:r>
              <a:rPr lang="ja-JP" altLang="en-US" dirty="0" smtClean="0"/>
              <a:t>用の不対電子を混入しやすい</a:t>
            </a:r>
            <a:endParaRPr lang="en-US" altLang="ja-JP" dirty="0" smtClean="0"/>
          </a:p>
          <a:p>
            <a:r>
              <a:rPr kumimoji="1" lang="ja-JP" altLang="en-US" u="sng" dirty="0" smtClean="0"/>
              <a:t>欠点</a:t>
            </a:r>
            <a:endParaRPr kumimoji="1" lang="en-US" altLang="ja-JP" u="sng" dirty="0" smtClean="0"/>
          </a:p>
          <a:p>
            <a:pPr lvl="1"/>
            <a:r>
              <a:rPr lang="ja-JP" altLang="en-US" dirty="0" smtClean="0"/>
              <a:t>非結晶性のため減偏極を引き起こす酸素を取り込みやすい</a:t>
            </a:r>
            <a:endParaRPr kumimoji="1" lang="en-US" altLang="ja-JP" dirty="0" smtClean="0"/>
          </a:p>
          <a:p>
            <a:pPr lvl="1"/>
            <a:endParaRPr kumimoji="1" lang="en-US" altLang="ja-JP" dirty="0" smtClean="0"/>
          </a:p>
          <a:p>
            <a:endParaRPr kumimoji="1" lang="ja-JP" altLang="en-US" dirty="0"/>
          </a:p>
        </p:txBody>
      </p:sp>
      <p:sp>
        <p:nvSpPr>
          <p:cNvPr id="8" name="円/楕円 7"/>
          <p:cNvSpPr/>
          <p:nvPr/>
        </p:nvSpPr>
        <p:spPr>
          <a:xfrm>
            <a:off x="1643042" y="1857364"/>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785786" y="428604"/>
            <a:ext cx="2206053" cy="523220"/>
          </a:xfrm>
          <a:prstGeom prst="rect">
            <a:avLst/>
          </a:prstGeom>
          <a:noFill/>
        </p:spPr>
        <p:txBody>
          <a:bodyPr wrap="none" rtlCol="0">
            <a:spAutoFit/>
          </a:bodyPr>
          <a:lstStyle/>
          <a:p>
            <a:pPr algn="ctr"/>
            <a:r>
              <a:rPr lang="en-US" altLang="ja-JP" sz="2800" dirty="0" smtClean="0">
                <a:solidFill>
                  <a:srgbClr val="FFC000"/>
                </a:solidFill>
              </a:rPr>
              <a:t>p</a:t>
            </a:r>
            <a:r>
              <a:rPr kumimoji="1" lang="en-US" altLang="ja-JP" sz="2800" dirty="0" smtClean="0"/>
              <a:t>oly</a:t>
            </a:r>
            <a:r>
              <a:rPr kumimoji="1" lang="en-US" altLang="ja-JP" sz="2800" dirty="0" smtClean="0">
                <a:solidFill>
                  <a:srgbClr val="FFC000"/>
                </a:solidFill>
              </a:rPr>
              <a:t>e</a:t>
            </a:r>
            <a:r>
              <a:rPr kumimoji="1" lang="en-US" altLang="ja-JP" sz="2800" dirty="0" smtClean="0"/>
              <a:t>thylene</a:t>
            </a:r>
            <a:endParaRPr kumimoji="1" lang="ja-JP" altLang="en-US" sz="2800" dirty="0"/>
          </a:p>
        </p:txBody>
      </p:sp>
      <p:sp>
        <p:nvSpPr>
          <p:cNvPr id="15" name="テキスト ボックス 14"/>
          <p:cNvSpPr txBox="1"/>
          <p:nvPr/>
        </p:nvSpPr>
        <p:spPr>
          <a:xfrm>
            <a:off x="3714744" y="428604"/>
            <a:ext cx="5144357" cy="523220"/>
          </a:xfrm>
          <a:prstGeom prst="rect">
            <a:avLst/>
          </a:prstGeom>
          <a:noFill/>
        </p:spPr>
        <p:txBody>
          <a:bodyPr wrap="none" rtlCol="0">
            <a:spAutoFit/>
          </a:bodyPr>
          <a:lstStyle/>
          <a:p>
            <a:r>
              <a:rPr lang="en-US" altLang="ja-JP" sz="2800" dirty="0" smtClean="0">
                <a:solidFill>
                  <a:srgbClr val="FFC000"/>
                </a:solidFill>
              </a:rPr>
              <a:t>E</a:t>
            </a:r>
            <a:r>
              <a:rPr lang="en-US" altLang="ja-JP" sz="2800" dirty="0" smtClean="0"/>
              <a:t>thylene </a:t>
            </a:r>
            <a:r>
              <a:rPr lang="en-US" altLang="ja-JP" sz="2800" dirty="0" smtClean="0">
                <a:solidFill>
                  <a:srgbClr val="FFC000"/>
                </a:solidFill>
              </a:rPr>
              <a:t>P</a:t>
            </a:r>
            <a:r>
              <a:rPr lang="en-US" altLang="ja-JP" sz="2800" dirty="0" smtClean="0"/>
              <a:t>ropylene </a:t>
            </a:r>
            <a:r>
              <a:rPr lang="en-US" altLang="ja-JP" sz="2800" dirty="0" err="1" smtClean="0"/>
              <a:t>Copoly</a:t>
            </a:r>
            <a:r>
              <a:rPr lang="en-US" altLang="ja-JP" sz="2800" dirty="0" err="1" smtClean="0">
                <a:solidFill>
                  <a:srgbClr val="FFC000"/>
                </a:solidFill>
              </a:rPr>
              <a:t>M</a:t>
            </a:r>
            <a:r>
              <a:rPr lang="en-US" altLang="ja-JP" sz="2800" dirty="0" err="1" smtClean="0"/>
              <a:t>er</a:t>
            </a:r>
            <a:endParaRPr kumimoji="1" lang="ja-JP" altLang="en-US" sz="2000" dirty="0"/>
          </a:p>
        </p:txBody>
      </p:sp>
      <p:sp>
        <p:nvSpPr>
          <p:cNvPr id="16" name="テキスト ボックス 15"/>
          <p:cNvSpPr txBox="1"/>
          <p:nvPr/>
        </p:nvSpPr>
        <p:spPr>
          <a:xfrm>
            <a:off x="7715272" y="2285992"/>
            <a:ext cx="651140" cy="400110"/>
          </a:xfrm>
          <a:prstGeom prst="rect">
            <a:avLst/>
          </a:prstGeom>
          <a:noFill/>
        </p:spPr>
        <p:txBody>
          <a:bodyPr wrap="none" rtlCol="0">
            <a:spAutoFit/>
          </a:bodyPr>
          <a:lstStyle/>
          <a:p>
            <a:r>
              <a:rPr kumimoji="1" lang="en-US" altLang="ja-JP" sz="2000" dirty="0" smtClean="0"/>
              <a:t>CH</a:t>
            </a:r>
            <a:r>
              <a:rPr kumimoji="1" lang="en-US" altLang="ja-JP" sz="2000" baseline="-25000" dirty="0" smtClean="0"/>
              <a:t>3</a:t>
            </a:r>
            <a:endParaRPr kumimoji="1" lang="ja-JP" altLang="en-US" sz="2000" dirty="0"/>
          </a:p>
        </p:txBody>
      </p:sp>
      <p:cxnSp>
        <p:nvCxnSpPr>
          <p:cNvPr id="17" name="直線コネクタ 16"/>
          <p:cNvCxnSpPr/>
          <p:nvPr/>
        </p:nvCxnSpPr>
        <p:spPr>
          <a:xfrm rot="5400000">
            <a:off x="7822429" y="2250273"/>
            <a:ext cx="215108" cy="79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円/楕円 17"/>
          <p:cNvSpPr/>
          <p:nvPr/>
        </p:nvSpPr>
        <p:spPr>
          <a:xfrm>
            <a:off x="5786446" y="1785926"/>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9" name="円/楕円 18"/>
          <p:cNvSpPr/>
          <p:nvPr/>
        </p:nvSpPr>
        <p:spPr>
          <a:xfrm>
            <a:off x="6286512" y="1785926"/>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円/楕円 19"/>
          <p:cNvSpPr/>
          <p:nvPr/>
        </p:nvSpPr>
        <p:spPr>
          <a:xfrm>
            <a:off x="7286644" y="1785926"/>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円/楕円 20"/>
          <p:cNvSpPr/>
          <p:nvPr/>
        </p:nvSpPr>
        <p:spPr>
          <a:xfrm>
            <a:off x="7786710" y="1785926"/>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楕円 21"/>
          <p:cNvSpPr/>
          <p:nvPr/>
        </p:nvSpPr>
        <p:spPr>
          <a:xfrm>
            <a:off x="7929586" y="2285992"/>
            <a:ext cx="28575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idx="4294967295"/>
          </p:nvPr>
        </p:nvSpPr>
        <p:spPr>
          <a:xfrm>
            <a:off x="0" y="274638"/>
            <a:ext cx="7467600" cy="1143000"/>
          </a:xfrm>
        </p:spPr>
        <p:txBody>
          <a:bodyPr/>
          <a:lstStyle/>
          <a:p>
            <a:pPr algn="ctr"/>
            <a:r>
              <a:rPr kumimoji="1" lang="ja-JP" altLang="en-US" dirty="0" smtClean="0"/>
              <a:t>昨年度、</a:t>
            </a:r>
            <a:r>
              <a:rPr kumimoji="1" lang="en-US" altLang="ja-JP" dirty="0" smtClean="0"/>
              <a:t>EPM</a:t>
            </a:r>
            <a:r>
              <a:rPr kumimoji="1" lang="ja-JP" altLang="en-US" dirty="0" smtClean="0"/>
              <a:t>標的に挑戦</a:t>
            </a:r>
            <a:endParaRPr kumimoji="1" lang="ja-JP" altLang="en-US" dirty="0"/>
          </a:p>
        </p:txBody>
      </p:sp>
      <p:pic>
        <p:nvPicPr>
          <p:cNvPr id="4" name="Picture 5"/>
          <p:cNvPicPr>
            <a:picLocks noChangeAspect="1" noChangeArrowheads="1"/>
          </p:cNvPicPr>
          <p:nvPr/>
        </p:nvPicPr>
        <p:blipFill>
          <a:blip r:embed="rId3"/>
          <a:srcRect/>
          <a:stretch>
            <a:fillRect/>
          </a:stretch>
        </p:blipFill>
        <p:spPr bwMode="auto">
          <a:xfrm>
            <a:off x="428596" y="1500174"/>
            <a:ext cx="3214710" cy="4997994"/>
          </a:xfrm>
          <a:prstGeom prst="rect">
            <a:avLst/>
          </a:prstGeom>
          <a:noFill/>
          <a:ln w="9525">
            <a:noFill/>
            <a:miter lim="800000"/>
            <a:headEnd/>
            <a:tailEnd/>
          </a:ln>
        </p:spPr>
      </p:pic>
      <p:sp>
        <p:nvSpPr>
          <p:cNvPr id="5" name="テキスト ボックス 4"/>
          <p:cNvSpPr txBox="1"/>
          <p:nvPr/>
        </p:nvSpPr>
        <p:spPr>
          <a:xfrm>
            <a:off x="3643776" y="1643050"/>
            <a:ext cx="5320687" cy="1446550"/>
          </a:xfrm>
          <a:prstGeom prst="rect">
            <a:avLst/>
          </a:prstGeom>
          <a:noFill/>
        </p:spPr>
        <p:txBody>
          <a:bodyPr wrap="none" rtlCol="0">
            <a:spAutoFit/>
          </a:bodyPr>
          <a:lstStyle/>
          <a:p>
            <a:pPr>
              <a:buFont typeface="Wingdings" pitchFamily="2" charset="2"/>
              <a:buChar char="l"/>
            </a:pPr>
            <a:r>
              <a:rPr kumimoji="1" lang="ja-JP" altLang="en-US" sz="2800" dirty="0" smtClean="0"/>
              <a:t> 熱平衡時</a:t>
            </a:r>
            <a:r>
              <a:rPr lang="en-US" altLang="ja-JP" sz="2800" dirty="0" smtClean="0"/>
              <a:t>: </a:t>
            </a:r>
            <a:r>
              <a:rPr lang="ja-JP" altLang="en-US" sz="2800" dirty="0" smtClean="0"/>
              <a:t>偏極度</a:t>
            </a:r>
            <a:r>
              <a:rPr lang="en-US" altLang="ja-JP" sz="2800" dirty="0" smtClean="0"/>
              <a:t>0.17%</a:t>
            </a:r>
          </a:p>
          <a:p>
            <a:pPr>
              <a:buFont typeface="Wingdings" pitchFamily="2" charset="2"/>
              <a:buChar char="l"/>
            </a:pPr>
            <a:r>
              <a:rPr kumimoji="1" lang="en-US" altLang="ja-JP" sz="2800" dirty="0" smtClean="0"/>
              <a:t> DNP</a:t>
            </a:r>
            <a:r>
              <a:rPr kumimoji="1" lang="ja-JP" altLang="en-US" sz="2800" dirty="0" smtClean="0"/>
              <a:t>適用時</a:t>
            </a:r>
            <a:r>
              <a:rPr kumimoji="1" lang="en-US" altLang="ja-JP" sz="2800" dirty="0" smtClean="0"/>
              <a:t>: </a:t>
            </a:r>
            <a:r>
              <a:rPr kumimoji="1" lang="ja-JP" altLang="en-US" sz="2800" dirty="0" smtClean="0"/>
              <a:t>偏極度</a:t>
            </a:r>
            <a:r>
              <a:rPr kumimoji="1" lang="en-US" altLang="ja-JP" sz="2800" dirty="0" smtClean="0"/>
              <a:t>0.9%</a:t>
            </a:r>
          </a:p>
          <a:p>
            <a:pPr lvl="1">
              <a:buFont typeface="Wingdings" pitchFamily="2" charset="2"/>
              <a:buChar char="l"/>
            </a:pPr>
            <a:r>
              <a:rPr lang="ja-JP" altLang="en-US" sz="2000" dirty="0" smtClean="0"/>
              <a:t>不対電子濃度</a:t>
            </a:r>
            <a:r>
              <a:rPr lang="en-US" altLang="ja-JP" sz="2000" dirty="0" smtClean="0"/>
              <a:t>: 1.16×10</a:t>
            </a:r>
            <a:r>
              <a:rPr lang="en-US" altLang="ja-JP" sz="2000" baseline="30000" dirty="0" smtClean="0"/>
              <a:t>20</a:t>
            </a:r>
            <a:r>
              <a:rPr lang="en-US" altLang="ja-JP" sz="2000" dirty="0" smtClean="0"/>
              <a:t>spin/cc</a:t>
            </a:r>
          </a:p>
          <a:p>
            <a:pPr lvl="1">
              <a:buFont typeface="Wingdings" pitchFamily="2" charset="2"/>
              <a:buChar char="l"/>
            </a:pPr>
            <a:r>
              <a:rPr kumimoji="1" lang="ja-JP" altLang="en-US" sz="1200" dirty="0" smtClean="0">
                <a:latin typeface="メイリオ" pitchFamily="50" charset="-128"/>
                <a:ea typeface="メイリオ" pitchFamily="50" charset="-128"/>
              </a:rPr>
              <a:t>共重合分子を用いた偏極陽子</a:t>
            </a:r>
            <a:r>
              <a:rPr kumimoji="1" lang="ja-JP" altLang="en-US" sz="1100" dirty="0" smtClean="0">
                <a:latin typeface="メイリオ" pitchFamily="50" charset="-128"/>
                <a:ea typeface="メイリオ" pitchFamily="50" charset="-128"/>
              </a:rPr>
              <a:t>ターゲットの開</a:t>
            </a:r>
            <a:r>
              <a:rPr kumimoji="1" lang="ja-JP" altLang="en-US" sz="1200" dirty="0" smtClean="0">
                <a:latin typeface="メイリオ" pitchFamily="50" charset="-128"/>
                <a:ea typeface="メイリオ" pitchFamily="50" charset="-128"/>
              </a:rPr>
              <a:t>発</a:t>
            </a:r>
            <a:r>
              <a:rPr kumimoji="1" lang="en-US" altLang="ja-JP" sz="1200" dirty="0" smtClean="0">
                <a:latin typeface="メイリオ" pitchFamily="50" charset="-128"/>
                <a:ea typeface="メイリオ" pitchFamily="50" charset="-128"/>
              </a:rPr>
              <a:t>(2007</a:t>
            </a:r>
            <a:r>
              <a:rPr kumimoji="1" lang="ja-JP" altLang="en-US" sz="1200" dirty="0" smtClean="0">
                <a:latin typeface="メイリオ" pitchFamily="50" charset="-128"/>
                <a:ea typeface="メイリオ" pitchFamily="50" charset="-128"/>
              </a:rPr>
              <a:t>年外山氏</a:t>
            </a:r>
            <a:r>
              <a:rPr kumimoji="1" lang="en-US" altLang="ja-JP" sz="1200" dirty="0" smtClean="0">
                <a:latin typeface="メイリオ" pitchFamily="50" charset="-128"/>
                <a:ea typeface="メイリオ" pitchFamily="50" charset="-128"/>
              </a:rPr>
              <a:t>M</a:t>
            </a:r>
            <a:r>
              <a:rPr kumimoji="1" lang="ja-JP" altLang="en-US" sz="1200" dirty="0" smtClean="0">
                <a:latin typeface="メイリオ" pitchFamily="50" charset="-128"/>
                <a:ea typeface="メイリオ" pitchFamily="50" charset="-128"/>
              </a:rPr>
              <a:t>論</a:t>
            </a:r>
            <a:r>
              <a:rPr kumimoji="1" lang="en-US" altLang="ja-JP" sz="1200" dirty="0" smtClean="0">
                <a:latin typeface="メイリオ" pitchFamily="50" charset="-128"/>
                <a:ea typeface="メイリオ" pitchFamily="50" charset="-128"/>
              </a:rPr>
              <a:t>)</a:t>
            </a:r>
          </a:p>
        </p:txBody>
      </p:sp>
      <p:sp>
        <p:nvSpPr>
          <p:cNvPr id="6" name="下矢印 5"/>
          <p:cNvSpPr/>
          <p:nvPr/>
        </p:nvSpPr>
        <p:spPr>
          <a:xfrm>
            <a:off x="5715008" y="3214686"/>
            <a:ext cx="1000132" cy="1143008"/>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p>
        </p:txBody>
      </p:sp>
      <p:sp>
        <p:nvSpPr>
          <p:cNvPr id="7" name="テキスト ボックス 6"/>
          <p:cNvSpPr txBox="1"/>
          <p:nvPr/>
        </p:nvSpPr>
        <p:spPr>
          <a:xfrm>
            <a:off x="3714744" y="4786322"/>
            <a:ext cx="5143504" cy="1200329"/>
          </a:xfrm>
          <a:prstGeom prst="rect">
            <a:avLst/>
          </a:prstGeom>
          <a:noFill/>
        </p:spPr>
        <p:style>
          <a:lnRef idx="2">
            <a:schemeClr val="accent6"/>
          </a:lnRef>
          <a:fillRef idx="1">
            <a:schemeClr val="lt1"/>
          </a:fillRef>
          <a:effectRef idx="0">
            <a:schemeClr val="accent6"/>
          </a:effectRef>
          <a:fontRef idx="minor">
            <a:schemeClr val="dk1"/>
          </a:fontRef>
        </p:style>
        <p:txBody>
          <a:bodyPr wrap="square" rtlCol="0">
            <a:spAutoFit/>
          </a:bodyPr>
          <a:lstStyle/>
          <a:p>
            <a:r>
              <a:rPr lang="ja-JP" altLang="en-US" sz="3600" dirty="0" smtClean="0">
                <a:solidFill>
                  <a:schemeClr val="tx1">
                    <a:lumMod val="95000"/>
                  </a:schemeClr>
                </a:solidFill>
              </a:rPr>
              <a:t>陽子の</a:t>
            </a:r>
            <a:r>
              <a:rPr lang="en-US" altLang="ja-JP" sz="3600" dirty="0" smtClean="0">
                <a:solidFill>
                  <a:schemeClr val="tx1">
                    <a:lumMod val="95000"/>
                  </a:schemeClr>
                </a:solidFill>
              </a:rPr>
              <a:t>DNP</a:t>
            </a:r>
            <a:r>
              <a:rPr lang="ja-JP" altLang="en-US" sz="3600" dirty="0" smtClean="0">
                <a:solidFill>
                  <a:schemeClr val="tx1">
                    <a:lumMod val="95000"/>
                  </a:schemeClr>
                </a:solidFill>
              </a:rPr>
              <a:t>偏極度としては低い</a:t>
            </a:r>
            <a:r>
              <a:rPr lang="en-US" altLang="ja-JP" sz="3600" dirty="0" smtClean="0">
                <a:solidFill>
                  <a:schemeClr val="tx1">
                    <a:lumMod val="95000"/>
                  </a:schemeClr>
                </a:solidFill>
              </a:rPr>
              <a:t>!</a:t>
            </a:r>
            <a:endParaRPr kumimoji="1" lang="ja-JP" altLang="en-US" sz="3600" dirty="0">
              <a:solidFill>
                <a:schemeClr val="tx1">
                  <a:lumMod val="95000"/>
                </a:schemeClr>
              </a:solidFill>
            </a:endParaRPr>
          </a:p>
        </p:txBody>
      </p:sp>
      <p:sp>
        <p:nvSpPr>
          <p:cNvPr id="8" name="円/楕円 7"/>
          <p:cNvSpPr/>
          <p:nvPr/>
        </p:nvSpPr>
        <p:spPr>
          <a:xfrm>
            <a:off x="7000892" y="2071678"/>
            <a:ext cx="1357322" cy="500066"/>
          </a:xfrm>
          <a:prstGeom prst="ellipse">
            <a:avLst/>
          </a:prstGeom>
          <a:noFill/>
          <a:ln w="38100">
            <a:solidFill>
              <a:srgbClr val="CB53C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0" name="直線矢印コネクタ 9"/>
          <p:cNvCxnSpPr/>
          <p:nvPr/>
        </p:nvCxnSpPr>
        <p:spPr>
          <a:xfrm rot="10800000">
            <a:off x="2285984" y="1857364"/>
            <a:ext cx="1571636" cy="714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rot="10800000" flipV="1">
            <a:off x="2143108" y="2285992"/>
            <a:ext cx="1714512" cy="78581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down)">
                                      <p:cBhvr>
                                        <p:cTn id="14" dur="580">
                                          <p:stCondLst>
                                            <p:cond delay="0"/>
                                          </p:stCondLst>
                                        </p:cTn>
                                        <p:tgtEl>
                                          <p:spTgt spid="6"/>
                                        </p:tgtEl>
                                      </p:cBhvr>
                                    </p:animEffect>
                                    <p:anim calcmode="lin" valueType="num">
                                      <p:cBhvr>
                                        <p:cTn id="15"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0" dur="26">
                                          <p:stCondLst>
                                            <p:cond delay="650"/>
                                          </p:stCondLst>
                                        </p:cTn>
                                        <p:tgtEl>
                                          <p:spTgt spid="6"/>
                                        </p:tgtEl>
                                      </p:cBhvr>
                                      <p:to x="100000" y="60000"/>
                                    </p:animScale>
                                    <p:animScale>
                                      <p:cBhvr>
                                        <p:cTn id="21" dur="166" decel="50000">
                                          <p:stCondLst>
                                            <p:cond delay="676"/>
                                          </p:stCondLst>
                                        </p:cTn>
                                        <p:tgtEl>
                                          <p:spTgt spid="6"/>
                                        </p:tgtEl>
                                      </p:cBhvr>
                                      <p:to x="100000" y="100000"/>
                                    </p:animScale>
                                    <p:animScale>
                                      <p:cBhvr>
                                        <p:cTn id="22" dur="26">
                                          <p:stCondLst>
                                            <p:cond delay="1312"/>
                                          </p:stCondLst>
                                        </p:cTn>
                                        <p:tgtEl>
                                          <p:spTgt spid="6"/>
                                        </p:tgtEl>
                                      </p:cBhvr>
                                      <p:to x="100000" y="80000"/>
                                    </p:animScale>
                                    <p:animScale>
                                      <p:cBhvr>
                                        <p:cTn id="23" dur="166" decel="50000">
                                          <p:stCondLst>
                                            <p:cond delay="1338"/>
                                          </p:stCondLst>
                                        </p:cTn>
                                        <p:tgtEl>
                                          <p:spTgt spid="6"/>
                                        </p:tgtEl>
                                      </p:cBhvr>
                                      <p:to x="100000" y="100000"/>
                                    </p:animScale>
                                    <p:animScale>
                                      <p:cBhvr>
                                        <p:cTn id="24" dur="26">
                                          <p:stCondLst>
                                            <p:cond delay="1642"/>
                                          </p:stCondLst>
                                        </p:cTn>
                                        <p:tgtEl>
                                          <p:spTgt spid="6"/>
                                        </p:tgtEl>
                                      </p:cBhvr>
                                      <p:to x="100000" y="90000"/>
                                    </p:animScale>
                                    <p:animScale>
                                      <p:cBhvr>
                                        <p:cTn id="25" dur="166" decel="50000">
                                          <p:stCondLst>
                                            <p:cond delay="1668"/>
                                          </p:stCondLst>
                                        </p:cTn>
                                        <p:tgtEl>
                                          <p:spTgt spid="6"/>
                                        </p:tgtEl>
                                      </p:cBhvr>
                                      <p:to x="100000" y="100000"/>
                                    </p:animScale>
                                    <p:animScale>
                                      <p:cBhvr>
                                        <p:cTn id="26" dur="26">
                                          <p:stCondLst>
                                            <p:cond delay="1808"/>
                                          </p:stCondLst>
                                        </p:cTn>
                                        <p:tgtEl>
                                          <p:spTgt spid="6"/>
                                        </p:tgtEl>
                                      </p:cBhvr>
                                      <p:to x="100000" y="95000"/>
                                    </p:animScale>
                                    <p:animScale>
                                      <p:cBhvr>
                                        <p:cTn id="27" dur="166" decel="50000">
                                          <p:stCondLst>
                                            <p:cond delay="1834"/>
                                          </p:stCondLst>
                                        </p:cTn>
                                        <p:tgtEl>
                                          <p:spTgt spid="6"/>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47" presetClass="entr" presetSubtype="0" fill="hold" grpId="1"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1"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838201" y="2809111"/>
            <a:ext cx="867844" cy="1239777"/>
            <a:chOff x="1" y="1096571"/>
            <a:chExt cx="867844" cy="1239777"/>
          </a:xfrm>
        </p:grpSpPr>
        <p:sp>
          <p:nvSpPr>
            <p:cNvPr id="7" name="山形 6"/>
            <p:cNvSpPr/>
            <p:nvPr/>
          </p:nvSpPr>
          <p:spPr>
            <a:xfrm rot="5400000">
              <a:off x="-185966" y="1282538"/>
              <a:ext cx="1239777" cy="867844"/>
            </a:xfrm>
            <a:prstGeom prst="chevron">
              <a:avLst/>
            </a:prstGeom>
          </p:spPr>
          <p:style>
            <a:lnRef idx="1">
              <a:schemeClr val="accent2">
                <a:hueOff val="3957205"/>
                <a:satOff val="-25907"/>
                <a:lumOff val="5685"/>
                <a:alphaOff val="0"/>
              </a:schemeClr>
            </a:lnRef>
            <a:fillRef idx="2">
              <a:schemeClr val="accent2">
                <a:hueOff val="3957205"/>
                <a:satOff val="-25907"/>
                <a:lumOff val="5685"/>
                <a:alphaOff val="0"/>
              </a:schemeClr>
            </a:fillRef>
            <a:effectRef idx="1">
              <a:schemeClr val="accent2">
                <a:hueOff val="3957205"/>
                <a:satOff val="-25907"/>
                <a:lumOff val="5685"/>
                <a:alphaOff val="0"/>
              </a:schemeClr>
            </a:effectRef>
            <a:fontRef idx="minor">
              <a:schemeClr val="dk1"/>
            </a:fontRef>
          </p:style>
        </p:sp>
        <p:sp>
          <p:nvSpPr>
            <p:cNvPr id="8" name="山形 4"/>
            <p:cNvSpPr/>
            <p:nvPr/>
          </p:nvSpPr>
          <p:spPr>
            <a:xfrm>
              <a:off x="1" y="1530493"/>
              <a:ext cx="867844" cy="371933"/>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kumimoji="1" lang="en-US" altLang="ja-JP" sz="2500" kern="1200" dirty="0" smtClean="0"/>
                <a:t>2</a:t>
              </a:r>
              <a:endParaRPr kumimoji="1" lang="ja-JP" altLang="en-US" sz="2500" kern="1200" dirty="0"/>
            </a:p>
          </p:txBody>
        </p:sp>
      </p:grpSp>
      <p:grpSp>
        <p:nvGrpSpPr>
          <p:cNvPr id="4" name="グループ化 3"/>
          <p:cNvGrpSpPr/>
          <p:nvPr/>
        </p:nvGrpSpPr>
        <p:grpSpPr>
          <a:xfrm>
            <a:off x="1706044" y="2809112"/>
            <a:ext cx="6599755" cy="805855"/>
            <a:chOff x="867844" y="1096572"/>
            <a:chExt cx="6599755" cy="805855"/>
          </a:xfrm>
        </p:grpSpPr>
        <p:sp>
          <p:nvSpPr>
            <p:cNvPr id="5" name="片側の 2 つの角を丸めた四角形 4"/>
            <p:cNvSpPr/>
            <p:nvPr/>
          </p:nvSpPr>
          <p:spPr>
            <a:xfrm rot="5400000">
              <a:off x="3764794" y="-1800378"/>
              <a:ext cx="805855" cy="6599755"/>
            </a:xfrm>
            <a:prstGeom prst="round2SameRect">
              <a:avLst/>
            </a:prstGeom>
          </p:spPr>
          <p:style>
            <a:lnRef idx="1">
              <a:schemeClr val="accent2">
                <a:hueOff val="3957205"/>
                <a:satOff val="-25907"/>
                <a:lumOff val="568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片側の 2 つの角を丸めた四角形 6"/>
            <p:cNvSpPr/>
            <p:nvPr/>
          </p:nvSpPr>
          <p:spPr>
            <a:xfrm>
              <a:off x="867845" y="1135910"/>
              <a:ext cx="6560416" cy="72717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kumimoji="1" lang="ja-JP" altLang="en-US" sz="3100" kern="1200" dirty="0" smtClean="0"/>
                <a:t>高分子偏極陽子標的の開発の現状</a:t>
              </a:r>
              <a:endParaRPr kumimoji="1" lang="ja-JP" altLang="en-US" sz="3100" kern="120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p:cNvSpPr>
            <a:spLocks noGrp="1"/>
          </p:cNvSpPr>
          <p:nvPr>
            <p:ph type="title"/>
          </p:nvPr>
        </p:nvSpPr>
        <p:spPr/>
        <p:txBody>
          <a:bodyPr>
            <a:normAutofit/>
          </a:bodyPr>
          <a:lstStyle/>
          <a:p>
            <a:endParaRPr kumimoji="1" lang="ja-JP" altLang="en-US"/>
          </a:p>
        </p:txBody>
      </p:sp>
      <p:sp>
        <p:nvSpPr>
          <p:cNvPr id="9" name="コンテンツ プレースホルダ 8"/>
          <p:cNvSpPr>
            <a:spLocks noGrp="1"/>
          </p:cNvSpPr>
          <p:nvPr>
            <p:ph idx="1"/>
          </p:nvPr>
        </p:nvSpPr>
        <p:spPr>
          <a:xfrm>
            <a:off x="514336" y="857232"/>
            <a:ext cx="8115328" cy="6000768"/>
          </a:xfrm>
        </p:spPr>
        <p:txBody>
          <a:bodyPr>
            <a:normAutofit/>
          </a:bodyPr>
          <a:lstStyle/>
          <a:p>
            <a:r>
              <a:rPr lang="en-US" altLang="ja-JP" dirty="0" smtClean="0"/>
              <a:t>polyethylene DNP</a:t>
            </a:r>
            <a:r>
              <a:rPr lang="ja-JP" altLang="en-US" dirty="0" smtClean="0"/>
              <a:t>偏極度</a:t>
            </a:r>
            <a:endParaRPr lang="en-US" altLang="ja-JP" dirty="0" smtClean="0"/>
          </a:p>
          <a:p>
            <a:pPr lvl="1"/>
            <a:r>
              <a:rPr lang="en-US" altLang="ja-JP" u="sng" dirty="0" smtClean="0"/>
              <a:t>-66.6%</a:t>
            </a:r>
            <a:r>
              <a:rPr lang="en-US" altLang="ja-JP" sz="1800" dirty="0" smtClean="0"/>
              <a:t>(@0.3K, 2.5T)</a:t>
            </a:r>
            <a:r>
              <a:rPr lang="en-US" altLang="ja-JP" sz="1300" dirty="0" smtClean="0"/>
              <a:t>: Y. Miyachi et al., 8</a:t>
            </a:r>
            <a:r>
              <a:rPr lang="en-US" altLang="ja-JP" sz="1300" baseline="30000" dirty="0" smtClean="0"/>
              <a:t>th</a:t>
            </a:r>
            <a:r>
              <a:rPr lang="en-US" altLang="ja-JP" sz="1300" dirty="0" smtClean="0"/>
              <a:t> Int. Workshop on Polarized Materials and Techniques PTWS96; T. Kageya et al., Proceedings of Spin96, 12</a:t>
            </a:r>
            <a:r>
              <a:rPr lang="en-US" altLang="ja-JP" sz="1300" baseline="30000" dirty="0" smtClean="0"/>
              <a:t>th</a:t>
            </a:r>
            <a:r>
              <a:rPr lang="en-US" altLang="ja-JP" sz="1300" dirty="0" smtClean="0"/>
              <a:t> International Symposium on High-Energy Spin Physics, Sept. 10-14, 1996, Amsterdam, world Scientific, Singapore p.380</a:t>
            </a:r>
            <a:endParaRPr lang="en-US" altLang="ja-JP" sz="1800" dirty="0" smtClean="0"/>
          </a:p>
          <a:p>
            <a:pPr lvl="1"/>
            <a:r>
              <a:rPr lang="en-US" altLang="ja-JP" u="sng" dirty="0" smtClean="0"/>
              <a:t>64%</a:t>
            </a:r>
            <a:r>
              <a:rPr lang="en-US" altLang="ja-JP" sz="1600" dirty="0" smtClean="0"/>
              <a:t>(@0.3K, 2.5T)</a:t>
            </a:r>
            <a:r>
              <a:rPr lang="en-US" altLang="ja-JP" sz="1300" dirty="0" smtClean="0"/>
              <a:t>: B. Van den Brandt et al. Nucl. Instr. And Meth.  A356 (1995) 36.</a:t>
            </a:r>
            <a:endParaRPr lang="en-US" altLang="ja-JP" dirty="0" smtClean="0"/>
          </a:p>
          <a:p>
            <a:pPr lvl="1"/>
            <a:r>
              <a:rPr lang="en-US" altLang="ja-JP" u="sng" dirty="0" smtClean="0"/>
              <a:t>32%</a:t>
            </a:r>
            <a:r>
              <a:rPr lang="en-US" altLang="ja-JP" sz="1600" dirty="0" smtClean="0"/>
              <a:t>(@1.4K, 3.35T): </a:t>
            </a:r>
            <a:r>
              <a:rPr lang="en-US" altLang="ja-JP" sz="1300" dirty="0" smtClean="0"/>
              <a:t>T. Kumada et al., (private communication)</a:t>
            </a:r>
          </a:p>
          <a:p>
            <a:endParaRPr lang="en-US" altLang="ja-JP" dirty="0" smtClean="0"/>
          </a:p>
          <a:p>
            <a:r>
              <a:rPr lang="ja-JP" altLang="en-US" dirty="0" smtClean="0"/>
              <a:t>なぜ山形大学では偏極度が低いのか？</a:t>
            </a:r>
            <a:endParaRPr kumimoji="1" lang="en-US" altLang="ja-JP" dirty="0" smtClean="0"/>
          </a:p>
          <a:p>
            <a:pPr marL="962406" lvl="1" indent="-514350">
              <a:buFont typeface="+mj-lt"/>
              <a:buAutoNum type="alphaUcParenR"/>
            </a:pPr>
            <a:r>
              <a:rPr kumimoji="1" lang="ja-JP" altLang="en-US" dirty="0" smtClean="0"/>
              <a:t>装置が不適切</a:t>
            </a:r>
            <a:r>
              <a:rPr kumimoji="1" lang="en-US" altLang="ja-JP" dirty="0" smtClean="0"/>
              <a:t>?</a:t>
            </a:r>
          </a:p>
          <a:p>
            <a:pPr marL="962406" lvl="1" indent="-514350">
              <a:buFont typeface="+mj-lt"/>
              <a:buAutoNum type="alphaUcParenR"/>
            </a:pPr>
            <a:r>
              <a:rPr lang="ja-JP" altLang="en-US" dirty="0" smtClean="0"/>
              <a:t>標的が</a:t>
            </a:r>
            <a:r>
              <a:rPr lang="en-US" altLang="ja-JP" dirty="0" smtClean="0"/>
              <a:t>EPM</a:t>
            </a:r>
            <a:r>
              <a:rPr lang="ja-JP" altLang="en-US" dirty="0" smtClean="0"/>
              <a:t>だからか</a:t>
            </a:r>
            <a:r>
              <a:rPr lang="en-US" altLang="ja-JP" dirty="0" smtClean="0"/>
              <a:t>?</a:t>
            </a:r>
          </a:p>
          <a:p>
            <a:pPr marL="962406" lvl="1" indent="-514350">
              <a:buFont typeface="+mj-lt"/>
              <a:buAutoNum type="alphaUcParenR"/>
            </a:pPr>
            <a:r>
              <a:rPr lang="ja-JP" altLang="en-US" dirty="0" smtClean="0"/>
              <a:t>不対電子の濃度が適切か</a:t>
            </a:r>
            <a:r>
              <a:rPr lang="en-US" altLang="ja-JP" dirty="0" smtClean="0"/>
              <a:t>?</a:t>
            </a:r>
          </a:p>
          <a:p>
            <a:pPr marL="962406" lvl="1" indent="-514350">
              <a:buFont typeface="+mj-lt"/>
              <a:buAutoNum type="alphaUcParenR"/>
            </a:pPr>
            <a:endParaRPr lang="en-US" altLang="ja-JP" dirty="0" smtClean="0"/>
          </a:p>
          <a:p>
            <a:pPr marL="962406" lvl="1" indent="-514350">
              <a:buFont typeface="+mj-lt"/>
              <a:buAutoNum type="alphaUcParenR"/>
            </a:pPr>
            <a:endParaRPr kumimoji="1" lang="en-US" altLang="ja-JP" dirty="0" smtClean="0"/>
          </a:p>
          <a:p>
            <a:pPr lvl="1"/>
            <a:endParaRPr kumimoji="1" lang="en-US" altLang="ja-JP" dirty="0" smtClean="0"/>
          </a:p>
        </p:txBody>
      </p:sp>
      <p:grpSp>
        <p:nvGrpSpPr>
          <p:cNvPr id="13" name="グループ化 12"/>
          <p:cNvGrpSpPr/>
          <p:nvPr/>
        </p:nvGrpSpPr>
        <p:grpSpPr>
          <a:xfrm>
            <a:off x="785786" y="2357430"/>
            <a:ext cx="7467598" cy="1239777"/>
            <a:chOff x="857224" y="4714884"/>
            <a:chExt cx="7467598" cy="1239777"/>
          </a:xfrm>
        </p:grpSpPr>
        <p:grpSp>
          <p:nvGrpSpPr>
            <p:cNvPr id="5" name="グループ化 4"/>
            <p:cNvGrpSpPr/>
            <p:nvPr/>
          </p:nvGrpSpPr>
          <p:grpSpPr>
            <a:xfrm>
              <a:off x="857224" y="4714884"/>
              <a:ext cx="867844" cy="1239777"/>
              <a:chOff x="1" y="2189612"/>
              <a:chExt cx="867844" cy="1239777"/>
            </a:xfrm>
          </p:grpSpPr>
          <p:sp>
            <p:nvSpPr>
              <p:cNvPr id="11" name="山形 10"/>
              <p:cNvSpPr/>
              <p:nvPr/>
            </p:nvSpPr>
            <p:spPr>
              <a:xfrm rot="5400000">
                <a:off x="-185966" y="2375579"/>
                <a:ext cx="1239777" cy="867844"/>
              </a:xfrm>
              <a:prstGeom prst="chevron">
                <a:avLst/>
              </a:prstGeom>
            </p:spPr>
            <p:style>
              <a:lnRef idx="1">
                <a:schemeClr val="accent2">
                  <a:hueOff val="7914410"/>
                  <a:satOff val="-51814"/>
                  <a:lumOff val="11371"/>
                  <a:alphaOff val="0"/>
                </a:schemeClr>
              </a:lnRef>
              <a:fillRef idx="2">
                <a:schemeClr val="accent2">
                  <a:hueOff val="7914410"/>
                  <a:satOff val="-51814"/>
                  <a:lumOff val="11371"/>
                  <a:alphaOff val="0"/>
                </a:schemeClr>
              </a:fillRef>
              <a:effectRef idx="1">
                <a:schemeClr val="accent2">
                  <a:hueOff val="7914410"/>
                  <a:satOff val="-51814"/>
                  <a:lumOff val="11371"/>
                  <a:alphaOff val="0"/>
                </a:schemeClr>
              </a:effectRef>
              <a:fontRef idx="minor">
                <a:schemeClr val="dk1"/>
              </a:fontRef>
            </p:style>
          </p:sp>
          <p:sp>
            <p:nvSpPr>
              <p:cNvPr id="12" name="山形 4"/>
              <p:cNvSpPr/>
              <p:nvPr/>
            </p:nvSpPr>
            <p:spPr>
              <a:xfrm>
                <a:off x="1" y="2623534"/>
                <a:ext cx="867844" cy="371933"/>
              </a:xfrm>
              <a:prstGeom prst="rect">
                <a:avLst/>
              </a:prstGeom>
            </p:spPr>
            <p:style>
              <a:lnRef idx="0">
                <a:scrgbClr r="0" g="0" b="0"/>
              </a:lnRef>
              <a:fillRef idx="0">
                <a:scrgbClr r="0" g="0" b="0"/>
              </a:fillRef>
              <a:effectRef idx="0">
                <a:scrgbClr r="0" g="0" b="0"/>
              </a:effectRef>
              <a:fontRef idx="minor">
                <a:schemeClr val="dk1"/>
              </a:fontRef>
            </p:style>
            <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kumimoji="1" lang="en-US" altLang="ja-JP" sz="2500" kern="1200" dirty="0" smtClean="0"/>
                  <a:t>3</a:t>
                </a:r>
                <a:endParaRPr kumimoji="1" lang="ja-JP" altLang="en-US" sz="2500" kern="1200" dirty="0"/>
              </a:p>
            </p:txBody>
          </p:sp>
        </p:grpSp>
        <p:grpSp>
          <p:nvGrpSpPr>
            <p:cNvPr id="6" name="グループ化 5"/>
            <p:cNvGrpSpPr/>
            <p:nvPr/>
          </p:nvGrpSpPr>
          <p:grpSpPr>
            <a:xfrm>
              <a:off x="1725067" y="4714886"/>
              <a:ext cx="6599755" cy="805855"/>
              <a:chOff x="867844" y="2189614"/>
              <a:chExt cx="6599755" cy="805855"/>
            </a:xfrm>
          </p:grpSpPr>
          <p:sp>
            <p:nvSpPr>
              <p:cNvPr id="7" name="片側の 2 つの角を丸めた四角形 6"/>
              <p:cNvSpPr/>
              <p:nvPr/>
            </p:nvSpPr>
            <p:spPr>
              <a:xfrm rot="5400000">
                <a:off x="3764794" y="-707336"/>
                <a:ext cx="805855" cy="6599755"/>
              </a:xfrm>
              <a:prstGeom prst="round2SameRect">
                <a:avLst/>
              </a:prstGeom>
              <a:solidFill>
                <a:schemeClr val="lt1">
                  <a:hueOff val="0"/>
                  <a:satOff val="0"/>
                  <a:lumOff val="0"/>
                </a:schemeClr>
              </a:solidFill>
            </p:spPr>
            <p:style>
              <a:lnRef idx="1">
                <a:schemeClr val="accent2">
                  <a:hueOff val="7914410"/>
                  <a:satOff val="-51814"/>
                  <a:lumOff val="11371"/>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片側の 2 つの角を丸めた四角形 6"/>
              <p:cNvSpPr/>
              <p:nvPr/>
            </p:nvSpPr>
            <p:spPr>
              <a:xfrm>
                <a:off x="867845" y="2228952"/>
                <a:ext cx="6560416" cy="72717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77368" tIns="24765" rIns="24765" bIns="24765" numCol="1" spcCol="1270" anchor="ctr" anchorCtr="0">
                <a:noAutofit/>
              </a:bodyPr>
              <a:lstStyle/>
              <a:p>
                <a:pPr marL="285750" lvl="1" indent="-285750" algn="l" defTabSz="1733550">
                  <a:lnSpc>
                    <a:spcPct val="90000"/>
                  </a:lnSpc>
                  <a:spcBef>
                    <a:spcPct val="0"/>
                  </a:spcBef>
                  <a:spcAft>
                    <a:spcPct val="15000"/>
                  </a:spcAft>
                  <a:buChar char="••"/>
                </a:pPr>
                <a:r>
                  <a:rPr kumimoji="1" lang="ja-JP" altLang="en-US" sz="3900" kern="1200" dirty="0" smtClean="0"/>
                  <a:t>山形の偏極システムの検証</a:t>
                </a:r>
                <a:endParaRPr kumimoji="1" lang="ja-JP" altLang="en-US" sz="3900" kern="1200" dirty="0"/>
              </a:p>
            </p:txBody>
          </p:sp>
        </p:gr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xit" presetSubtype="0" decel="100000" fill="hold" nodeType="clickEffect">
                                  <p:stCondLst>
                                    <p:cond delay="0"/>
                                  </p:stCondLst>
                                  <p:childTnLst>
                                    <p:anim calcmode="lin" valueType="num">
                                      <p:cBhvr>
                                        <p:cTn id="6" dur="500"/>
                                        <p:tgtEl>
                                          <p:spTgt spid="9">
                                            <p:txEl>
                                              <p:pRg st="0" end="0"/>
                                            </p:txEl>
                                          </p:spTgt>
                                        </p:tgtEl>
                                        <p:attrNameLst>
                                          <p:attrName>ppt_w</p:attrName>
                                        </p:attrNameLst>
                                      </p:cBhvr>
                                      <p:tavLst>
                                        <p:tav tm="0">
                                          <p:val>
                                            <p:strVal val="ppt_w"/>
                                          </p:val>
                                        </p:tav>
                                        <p:tav tm="100000">
                                          <p:val>
                                            <p:strVal val="ppt_w*0.05"/>
                                          </p:val>
                                        </p:tav>
                                      </p:tavLst>
                                    </p:anim>
                                    <p:anim calcmode="lin" valueType="num">
                                      <p:cBhvr>
                                        <p:cTn id="7" dur="500"/>
                                        <p:tgtEl>
                                          <p:spTgt spid="9">
                                            <p:txEl>
                                              <p:pRg st="0" end="0"/>
                                            </p:txEl>
                                          </p:spTgt>
                                        </p:tgtEl>
                                        <p:attrNameLst>
                                          <p:attrName>ppt_h</p:attrName>
                                        </p:attrNameLst>
                                      </p:cBhvr>
                                      <p:tavLst>
                                        <p:tav tm="0">
                                          <p:val>
                                            <p:strVal val="ppt_h"/>
                                          </p:val>
                                        </p:tav>
                                        <p:tav tm="100000">
                                          <p:val>
                                            <p:strVal val="ppt_h"/>
                                          </p:val>
                                        </p:tav>
                                      </p:tavLst>
                                    </p:anim>
                                    <p:anim calcmode="lin" valueType="num">
                                      <p:cBhvr>
                                        <p:cTn id="8" dur="500"/>
                                        <p:tgtEl>
                                          <p:spTgt spid="9">
                                            <p:txEl>
                                              <p:pRg st="0" end="0"/>
                                            </p:txEl>
                                          </p:spTgt>
                                        </p:tgtEl>
                                        <p:attrNameLst>
                                          <p:attrName>ppt_x</p:attrName>
                                        </p:attrNameLst>
                                      </p:cBhvr>
                                      <p:tavLst>
                                        <p:tav tm="0">
                                          <p:val>
                                            <p:strVal val="ppt_x"/>
                                          </p:val>
                                        </p:tav>
                                        <p:tav tm="100000">
                                          <p:val>
                                            <p:strVal val="ppt_x-.2"/>
                                          </p:val>
                                        </p:tav>
                                      </p:tavLst>
                                    </p:anim>
                                    <p:anim calcmode="lin" valueType="num">
                                      <p:cBhvr>
                                        <p:cTn id="9" dur="500"/>
                                        <p:tgtEl>
                                          <p:spTgt spid="9">
                                            <p:txEl>
                                              <p:pRg st="0" end="0"/>
                                            </p:txEl>
                                          </p:spTgt>
                                        </p:tgtEl>
                                        <p:attrNameLst>
                                          <p:attrName>ppt_y</p:attrName>
                                        </p:attrNameLst>
                                      </p:cBhvr>
                                      <p:tavLst>
                                        <p:tav tm="0">
                                          <p:val>
                                            <p:strVal val="ppt_y"/>
                                          </p:val>
                                        </p:tav>
                                        <p:tav tm="100000">
                                          <p:val>
                                            <p:strVal val="ppt_y"/>
                                          </p:val>
                                        </p:tav>
                                      </p:tavLst>
                                    </p:anim>
                                    <p:animEffect transition="out" filter="fade">
                                      <p:cBhvr>
                                        <p:cTn id="10" dur="500"/>
                                        <p:tgtEl>
                                          <p:spTgt spid="9">
                                            <p:txEl>
                                              <p:pRg st="0" end="0"/>
                                            </p:txEl>
                                          </p:spTgt>
                                        </p:tgtEl>
                                      </p:cBhvr>
                                    </p:animEffect>
                                    <p:set>
                                      <p:cBhvr>
                                        <p:cTn id="11" dur="1" fill="hold">
                                          <p:stCondLst>
                                            <p:cond delay="499"/>
                                          </p:stCondLst>
                                        </p:cTn>
                                        <p:tgtEl>
                                          <p:spTgt spid="9">
                                            <p:txEl>
                                              <p:pRg st="0" end="0"/>
                                            </p:txEl>
                                          </p:spTgt>
                                        </p:tgtEl>
                                        <p:attrNameLst>
                                          <p:attrName>style.visibility</p:attrName>
                                        </p:attrNameLst>
                                      </p:cBhvr>
                                      <p:to>
                                        <p:strVal val="hidden"/>
                                      </p:to>
                                    </p:set>
                                  </p:childTnLst>
                                </p:cTn>
                              </p:par>
                              <p:par>
                                <p:cTn id="12" presetID="54" presetClass="exit" presetSubtype="0" decel="100000" fill="hold" nodeType="withEffect">
                                  <p:stCondLst>
                                    <p:cond delay="0"/>
                                  </p:stCondLst>
                                  <p:childTnLst>
                                    <p:anim calcmode="lin" valueType="num">
                                      <p:cBhvr>
                                        <p:cTn id="13" dur="500"/>
                                        <p:tgtEl>
                                          <p:spTgt spid="9">
                                            <p:txEl>
                                              <p:pRg st="1" end="1"/>
                                            </p:txEl>
                                          </p:spTgt>
                                        </p:tgtEl>
                                        <p:attrNameLst>
                                          <p:attrName>ppt_w</p:attrName>
                                        </p:attrNameLst>
                                      </p:cBhvr>
                                      <p:tavLst>
                                        <p:tav tm="0">
                                          <p:val>
                                            <p:strVal val="ppt_w"/>
                                          </p:val>
                                        </p:tav>
                                        <p:tav tm="100000">
                                          <p:val>
                                            <p:strVal val="ppt_w*0.05"/>
                                          </p:val>
                                        </p:tav>
                                      </p:tavLst>
                                    </p:anim>
                                    <p:anim calcmode="lin" valueType="num">
                                      <p:cBhvr>
                                        <p:cTn id="14" dur="500"/>
                                        <p:tgtEl>
                                          <p:spTgt spid="9">
                                            <p:txEl>
                                              <p:pRg st="1" end="1"/>
                                            </p:txEl>
                                          </p:spTgt>
                                        </p:tgtEl>
                                        <p:attrNameLst>
                                          <p:attrName>ppt_h</p:attrName>
                                        </p:attrNameLst>
                                      </p:cBhvr>
                                      <p:tavLst>
                                        <p:tav tm="0">
                                          <p:val>
                                            <p:strVal val="ppt_h"/>
                                          </p:val>
                                        </p:tav>
                                        <p:tav tm="100000">
                                          <p:val>
                                            <p:strVal val="ppt_h"/>
                                          </p:val>
                                        </p:tav>
                                      </p:tavLst>
                                    </p:anim>
                                    <p:anim calcmode="lin" valueType="num">
                                      <p:cBhvr>
                                        <p:cTn id="15" dur="500"/>
                                        <p:tgtEl>
                                          <p:spTgt spid="9">
                                            <p:txEl>
                                              <p:pRg st="1" end="1"/>
                                            </p:txEl>
                                          </p:spTgt>
                                        </p:tgtEl>
                                        <p:attrNameLst>
                                          <p:attrName>ppt_x</p:attrName>
                                        </p:attrNameLst>
                                      </p:cBhvr>
                                      <p:tavLst>
                                        <p:tav tm="0">
                                          <p:val>
                                            <p:strVal val="ppt_x"/>
                                          </p:val>
                                        </p:tav>
                                        <p:tav tm="100000">
                                          <p:val>
                                            <p:strVal val="ppt_x-.2"/>
                                          </p:val>
                                        </p:tav>
                                      </p:tavLst>
                                    </p:anim>
                                    <p:anim calcmode="lin" valueType="num">
                                      <p:cBhvr>
                                        <p:cTn id="16" dur="500"/>
                                        <p:tgtEl>
                                          <p:spTgt spid="9">
                                            <p:txEl>
                                              <p:pRg st="1" end="1"/>
                                            </p:txEl>
                                          </p:spTgt>
                                        </p:tgtEl>
                                        <p:attrNameLst>
                                          <p:attrName>ppt_y</p:attrName>
                                        </p:attrNameLst>
                                      </p:cBhvr>
                                      <p:tavLst>
                                        <p:tav tm="0">
                                          <p:val>
                                            <p:strVal val="ppt_y"/>
                                          </p:val>
                                        </p:tav>
                                        <p:tav tm="100000">
                                          <p:val>
                                            <p:strVal val="ppt_y"/>
                                          </p:val>
                                        </p:tav>
                                      </p:tavLst>
                                    </p:anim>
                                    <p:animEffect transition="out" filter="fade">
                                      <p:cBhvr>
                                        <p:cTn id="17" dur="500"/>
                                        <p:tgtEl>
                                          <p:spTgt spid="9">
                                            <p:txEl>
                                              <p:pRg st="1" end="1"/>
                                            </p:txEl>
                                          </p:spTgt>
                                        </p:tgtEl>
                                      </p:cBhvr>
                                    </p:animEffect>
                                    <p:set>
                                      <p:cBhvr>
                                        <p:cTn id="18" dur="1" fill="hold">
                                          <p:stCondLst>
                                            <p:cond delay="499"/>
                                          </p:stCondLst>
                                        </p:cTn>
                                        <p:tgtEl>
                                          <p:spTgt spid="9">
                                            <p:txEl>
                                              <p:pRg st="1" end="1"/>
                                            </p:txEl>
                                          </p:spTgt>
                                        </p:tgtEl>
                                        <p:attrNameLst>
                                          <p:attrName>style.visibility</p:attrName>
                                        </p:attrNameLst>
                                      </p:cBhvr>
                                      <p:to>
                                        <p:strVal val="hidden"/>
                                      </p:to>
                                    </p:set>
                                  </p:childTnLst>
                                </p:cTn>
                              </p:par>
                              <p:par>
                                <p:cTn id="19" presetID="54" presetClass="exit" presetSubtype="0" decel="100000" fill="hold" nodeType="withEffect">
                                  <p:stCondLst>
                                    <p:cond delay="0"/>
                                  </p:stCondLst>
                                  <p:childTnLst>
                                    <p:anim calcmode="lin" valueType="num">
                                      <p:cBhvr>
                                        <p:cTn id="20" dur="500"/>
                                        <p:tgtEl>
                                          <p:spTgt spid="9">
                                            <p:txEl>
                                              <p:pRg st="2" end="2"/>
                                            </p:txEl>
                                          </p:spTgt>
                                        </p:tgtEl>
                                        <p:attrNameLst>
                                          <p:attrName>ppt_w</p:attrName>
                                        </p:attrNameLst>
                                      </p:cBhvr>
                                      <p:tavLst>
                                        <p:tav tm="0">
                                          <p:val>
                                            <p:strVal val="ppt_w"/>
                                          </p:val>
                                        </p:tav>
                                        <p:tav tm="100000">
                                          <p:val>
                                            <p:strVal val="ppt_w*0.05"/>
                                          </p:val>
                                        </p:tav>
                                      </p:tavLst>
                                    </p:anim>
                                    <p:anim calcmode="lin" valueType="num">
                                      <p:cBhvr>
                                        <p:cTn id="21" dur="500"/>
                                        <p:tgtEl>
                                          <p:spTgt spid="9">
                                            <p:txEl>
                                              <p:pRg st="2" end="2"/>
                                            </p:txEl>
                                          </p:spTgt>
                                        </p:tgtEl>
                                        <p:attrNameLst>
                                          <p:attrName>ppt_h</p:attrName>
                                        </p:attrNameLst>
                                      </p:cBhvr>
                                      <p:tavLst>
                                        <p:tav tm="0">
                                          <p:val>
                                            <p:strVal val="ppt_h"/>
                                          </p:val>
                                        </p:tav>
                                        <p:tav tm="100000">
                                          <p:val>
                                            <p:strVal val="ppt_h"/>
                                          </p:val>
                                        </p:tav>
                                      </p:tavLst>
                                    </p:anim>
                                    <p:anim calcmode="lin" valueType="num">
                                      <p:cBhvr>
                                        <p:cTn id="22" dur="500"/>
                                        <p:tgtEl>
                                          <p:spTgt spid="9">
                                            <p:txEl>
                                              <p:pRg st="2" end="2"/>
                                            </p:txEl>
                                          </p:spTgt>
                                        </p:tgtEl>
                                        <p:attrNameLst>
                                          <p:attrName>ppt_x</p:attrName>
                                        </p:attrNameLst>
                                      </p:cBhvr>
                                      <p:tavLst>
                                        <p:tav tm="0">
                                          <p:val>
                                            <p:strVal val="ppt_x"/>
                                          </p:val>
                                        </p:tav>
                                        <p:tav tm="100000">
                                          <p:val>
                                            <p:strVal val="ppt_x-.2"/>
                                          </p:val>
                                        </p:tav>
                                      </p:tavLst>
                                    </p:anim>
                                    <p:anim calcmode="lin" valueType="num">
                                      <p:cBhvr>
                                        <p:cTn id="23" dur="500"/>
                                        <p:tgtEl>
                                          <p:spTgt spid="9">
                                            <p:txEl>
                                              <p:pRg st="2" end="2"/>
                                            </p:txEl>
                                          </p:spTgt>
                                        </p:tgtEl>
                                        <p:attrNameLst>
                                          <p:attrName>ppt_y</p:attrName>
                                        </p:attrNameLst>
                                      </p:cBhvr>
                                      <p:tavLst>
                                        <p:tav tm="0">
                                          <p:val>
                                            <p:strVal val="ppt_y"/>
                                          </p:val>
                                        </p:tav>
                                        <p:tav tm="100000">
                                          <p:val>
                                            <p:strVal val="ppt_y"/>
                                          </p:val>
                                        </p:tav>
                                      </p:tavLst>
                                    </p:anim>
                                    <p:animEffect transition="out" filter="fade">
                                      <p:cBhvr>
                                        <p:cTn id="24" dur="500"/>
                                        <p:tgtEl>
                                          <p:spTgt spid="9">
                                            <p:txEl>
                                              <p:pRg st="2" end="2"/>
                                            </p:txEl>
                                          </p:spTgt>
                                        </p:tgtEl>
                                      </p:cBhvr>
                                    </p:animEffect>
                                    <p:set>
                                      <p:cBhvr>
                                        <p:cTn id="25" dur="1" fill="hold">
                                          <p:stCondLst>
                                            <p:cond delay="499"/>
                                          </p:stCondLst>
                                        </p:cTn>
                                        <p:tgtEl>
                                          <p:spTgt spid="9">
                                            <p:txEl>
                                              <p:pRg st="2" end="2"/>
                                            </p:txEl>
                                          </p:spTgt>
                                        </p:tgtEl>
                                        <p:attrNameLst>
                                          <p:attrName>style.visibility</p:attrName>
                                        </p:attrNameLst>
                                      </p:cBhvr>
                                      <p:to>
                                        <p:strVal val="hidden"/>
                                      </p:to>
                                    </p:set>
                                  </p:childTnLst>
                                </p:cTn>
                              </p:par>
                              <p:par>
                                <p:cTn id="26" presetID="54" presetClass="exit" presetSubtype="0" decel="100000" fill="hold" nodeType="withEffect">
                                  <p:stCondLst>
                                    <p:cond delay="0"/>
                                  </p:stCondLst>
                                  <p:childTnLst>
                                    <p:anim calcmode="lin" valueType="num">
                                      <p:cBhvr>
                                        <p:cTn id="27" dur="500"/>
                                        <p:tgtEl>
                                          <p:spTgt spid="9">
                                            <p:txEl>
                                              <p:pRg st="3" end="3"/>
                                            </p:txEl>
                                          </p:spTgt>
                                        </p:tgtEl>
                                        <p:attrNameLst>
                                          <p:attrName>ppt_w</p:attrName>
                                        </p:attrNameLst>
                                      </p:cBhvr>
                                      <p:tavLst>
                                        <p:tav tm="0">
                                          <p:val>
                                            <p:strVal val="ppt_w"/>
                                          </p:val>
                                        </p:tav>
                                        <p:tav tm="100000">
                                          <p:val>
                                            <p:strVal val="ppt_w*0.05"/>
                                          </p:val>
                                        </p:tav>
                                      </p:tavLst>
                                    </p:anim>
                                    <p:anim calcmode="lin" valueType="num">
                                      <p:cBhvr>
                                        <p:cTn id="28" dur="500"/>
                                        <p:tgtEl>
                                          <p:spTgt spid="9">
                                            <p:txEl>
                                              <p:pRg st="3" end="3"/>
                                            </p:txEl>
                                          </p:spTgt>
                                        </p:tgtEl>
                                        <p:attrNameLst>
                                          <p:attrName>ppt_h</p:attrName>
                                        </p:attrNameLst>
                                      </p:cBhvr>
                                      <p:tavLst>
                                        <p:tav tm="0">
                                          <p:val>
                                            <p:strVal val="ppt_h"/>
                                          </p:val>
                                        </p:tav>
                                        <p:tav tm="100000">
                                          <p:val>
                                            <p:strVal val="ppt_h"/>
                                          </p:val>
                                        </p:tav>
                                      </p:tavLst>
                                    </p:anim>
                                    <p:anim calcmode="lin" valueType="num">
                                      <p:cBhvr>
                                        <p:cTn id="29" dur="500"/>
                                        <p:tgtEl>
                                          <p:spTgt spid="9">
                                            <p:txEl>
                                              <p:pRg st="3" end="3"/>
                                            </p:txEl>
                                          </p:spTgt>
                                        </p:tgtEl>
                                        <p:attrNameLst>
                                          <p:attrName>ppt_x</p:attrName>
                                        </p:attrNameLst>
                                      </p:cBhvr>
                                      <p:tavLst>
                                        <p:tav tm="0">
                                          <p:val>
                                            <p:strVal val="ppt_x"/>
                                          </p:val>
                                        </p:tav>
                                        <p:tav tm="100000">
                                          <p:val>
                                            <p:strVal val="ppt_x-.2"/>
                                          </p:val>
                                        </p:tav>
                                      </p:tavLst>
                                    </p:anim>
                                    <p:anim calcmode="lin" valueType="num">
                                      <p:cBhvr>
                                        <p:cTn id="30" dur="500"/>
                                        <p:tgtEl>
                                          <p:spTgt spid="9">
                                            <p:txEl>
                                              <p:pRg st="3" end="3"/>
                                            </p:txEl>
                                          </p:spTgt>
                                        </p:tgtEl>
                                        <p:attrNameLst>
                                          <p:attrName>ppt_y</p:attrName>
                                        </p:attrNameLst>
                                      </p:cBhvr>
                                      <p:tavLst>
                                        <p:tav tm="0">
                                          <p:val>
                                            <p:strVal val="ppt_y"/>
                                          </p:val>
                                        </p:tav>
                                        <p:tav tm="100000">
                                          <p:val>
                                            <p:strVal val="ppt_y"/>
                                          </p:val>
                                        </p:tav>
                                      </p:tavLst>
                                    </p:anim>
                                    <p:animEffect transition="out" filter="fade">
                                      <p:cBhvr>
                                        <p:cTn id="31" dur="500"/>
                                        <p:tgtEl>
                                          <p:spTgt spid="9">
                                            <p:txEl>
                                              <p:pRg st="3" end="3"/>
                                            </p:txEl>
                                          </p:spTgt>
                                        </p:tgtEl>
                                      </p:cBhvr>
                                    </p:animEffect>
                                    <p:set>
                                      <p:cBhvr>
                                        <p:cTn id="32" dur="1" fill="hold">
                                          <p:stCondLst>
                                            <p:cond delay="499"/>
                                          </p:stCondLst>
                                        </p:cTn>
                                        <p:tgtEl>
                                          <p:spTgt spid="9">
                                            <p:txEl>
                                              <p:pRg st="3" end="3"/>
                                            </p:txEl>
                                          </p:spTgt>
                                        </p:tgtEl>
                                        <p:attrNameLst>
                                          <p:attrName>style.visibility</p:attrName>
                                        </p:attrNameLst>
                                      </p:cBhvr>
                                      <p:to>
                                        <p:strVal val="hidden"/>
                                      </p:to>
                                    </p:set>
                                  </p:childTnLst>
                                </p:cTn>
                              </p:par>
                              <p:par>
                                <p:cTn id="33" presetID="29" presetClass="entr" presetSubtype="0"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1000" fill="hold"/>
                                        <p:tgtEl>
                                          <p:spTgt spid="13"/>
                                        </p:tgtEl>
                                        <p:attrNameLst>
                                          <p:attrName>ppt_x</p:attrName>
                                        </p:attrNameLst>
                                      </p:cBhvr>
                                      <p:tavLst>
                                        <p:tav tm="0">
                                          <p:val>
                                            <p:strVal val="#ppt_x-.2"/>
                                          </p:val>
                                        </p:tav>
                                        <p:tav tm="100000">
                                          <p:val>
                                            <p:strVal val="#ppt_x"/>
                                          </p:val>
                                        </p:tav>
                                      </p:tavLst>
                                    </p:anim>
                                    <p:anim calcmode="lin" valueType="num">
                                      <p:cBhvr>
                                        <p:cTn id="36"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7"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テクノロジー">
  <a:themeElements>
    <a:clrScheme name="テクノロジー">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テクノロジー">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テクノロジー">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11258</TotalTime>
  <Words>1455</Words>
  <Application>Microsoft Office PowerPoint</Application>
  <PresentationFormat>画面に合わせる (4:3)</PresentationFormat>
  <Paragraphs>342</Paragraphs>
  <Slides>33</Slides>
  <Notes>33</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33</vt:i4>
      </vt:variant>
    </vt:vector>
  </HeadingPairs>
  <TitlesOfParts>
    <vt:vector size="36" baseType="lpstr">
      <vt:lpstr>Office テーマ</vt:lpstr>
      <vt:lpstr>テクノロジー</vt:lpstr>
      <vt:lpstr>数式</vt:lpstr>
      <vt:lpstr>高分子偏極陽子標的の 不対電子濃度の最適化の研究</vt:lpstr>
      <vt:lpstr>Talk 内容</vt:lpstr>
      <vt:lpstr>スライド 3</vt:lpstr>
      <vt:lpstr>スライド 4</vt:lpstr>
      <vt:lpstr>高分子標的</vt:lpstr>
      <vt:lpstr>スライド 6</vt:lpstr>
      <vt:lpstr>昨年度、EPM標的に挑戦</vt:lpstr>
      <vt:lpstr>スライド 8</vt:lpstr>
      <vt:lpstr>スライド 9</vt:lpstr>
      <vt:lpstr>A) 装置の性能</vt:lpstr>
      <vt:lpstr>スライド 11</vt:lpstr>
      <vt:lpstr>B) EPM以外の物質なら</vt:lpstr>
      <vt:lpstr>スライド 13</vt:lpstr>
      <vt:lpstr>不対電子数の測定</vt:lpstr>
      <vt:lpstr>溶剤のESR誘電損失比較</vt:lpstr>
      <vt:lpstr>不対電子数の測定</vt:lpstr>
      <vt:lpstr>試料作製</vt:lpstr>
      <vt:lpstr>TEMPO混入後のPE試料の状況</vt:lpstr>
      <vt:lpstr>局在化とＥＳＲ信号スペクトルの関係</vt:lpstr>
      <vt:lpstr>均一な場合のESR信号スペクトル</vt:lpstr>
      <vt:lpstr>不対電子濃度と二次のモーメントの関係</vt:lpstr>
      <vt:lpstr>summary</vt:lpstr>
      <vt:lpstr>スライド 23</vt:lpstr>
      <vt:lpstr>スライド 24</vt:lpstr>
      <vt:lpstr>CRYOSTAT のMC</vt:lpstr>
      <vt:lpstr>到達最低温度08/12</vt:lpstr>
      <vt:lpstr>スライド 27</vt:lpstr>
      <vt:lpstr>スライド 28</vt:lpstr>
      <vt:lpstr>スライド 29</vt:lpstr>
      <vt:lpstr>A) 装置の性能</vt:lpstr>
      <vt:lpstr>A) 装置の性能</vt:lpstr>
      <vt:lpstr>A) 装置の性能</vt:lpstr>
      <vt:lpstr>スライド 33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HIDE</dc:creator>
  <cp:lastModifiedBy>HIDE</cp:lastModifiedBy>
  <cp:revision>681</cp:revision>
  <dcterms:created xsi:type="dcterms:W3CDTF">2008-08-15T05:31:16Z</dcterms:created>
  <dcterms:modified xsi:type="dcterms:W3CDTF">2009-02-12T06:51:08Z</dcterms:modified>
</cp:coreProperties>
</file>