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5" r:id="rId12"/>
    <p:sldId id="277" r:id="rId13"/>
    <p:sldId id="267" r:id="rId14"/>
    <p:sldId id="269" r:id="rId15"/>
    <p:sldId id="270" r:id="rId16"/>
    <p:sldId id="272" r:id="rId17"/>
    <p:sldId id="273" r:id="rId18"/>
    <p:sldId id="274" r:id="rId19"/>
    <p:sldId id="278" r:id="rId20"/>
    <p:sldId id="275" r:id="rId21"/>
    <p:sldId id="276" r:id="rId22"/>
    <p:sldId id="280" r:id="rId23"/>
    <p:sldId id="279" r:id="rId24"/>
    <p:sldId id="268" r:id="rId25"/>
    <p:sldId id="281" r:id="rId26"/>
    <p:sldId id="282" r:id="rId27"/>
    <p:sldId id="293" r:id="rId28"/>
    <p:sldId id="300" r:id="rId29"/>
    <p:sldId id="284" r:id="rId30"/>
    <p:sldId id="285" r:id="rId31"/>
    <p:sldId id="295" r:id="rId32"/>
    <p:sldId id="287" r:id="rId33"/>
    <p:sldId id="288" r:id="rId34"/>
    <p:sldId id="289" r:id="rId35"/>
    <p:sldId id="290" r:id="rId36"/>
    <p:sldId id="291" r:id="rId37"/>
    <p:sldId id="292" r:id="rId38"/>
    <p:sldId id="283" r:id="rId39"/>
    <p:sldId id="299" r:id="rId40"/>
    <p:sldId id="297" r:id="rId41"/>
    <p:sldId id="298" r:id="rId42"/>
    <p:sldId id="27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3656" autoAdjust="0"/>
  </p:normalViewPr>
  <p:slideViewPr>
    <p:cSldViewPr snapToGrid="0">
      <p:cViewPr>
        <p:scale>
          <a:sx n="77" d="100"/>
          <a:sy n="77" d="100"/>
        </p:scale>
        <p:origin x="-954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DE\Desktop\PT&#38306;&#20418;\Q&#31227;&#21205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DE\Desktop\PT&#38306;&#20418;\Q&#31227;&#21205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IDE\Desktop\PT&#38306;&#20418;\Q&#31227;&#2120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1"/>
  <c:chart>
    <c:title>
      <c:tx>
        <c:rich>
          <a:bodyPr/>
          <a:lstStyle/>
          <a:p>
            <a:pPr>
              <a:defRPr/>
            </a:pPr>
            <a:r>
              <a:rPr lang="en-US"/>
              <a:t>Q</a:t>
            </a:r>
            <a:r>
              <a:rPr lang="ja-JP"/>
              <a:t>のシフト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xVal>
            <c:numRef>
              <c:f>Sheet1!$D$79:$D$98</c:f>
              <c:numCache>
                <c:formatCode>General</c:formatCode>
                <c:ptCount val="20"/>
                <c:pt idx="0">
                  <c:v>28.666666666666668</c:v>
                </c:pt>
                <c:pt idx="1">
                  <c:v>30.333333333333115</c:v>
                </c:pt>
                <c:pt idx="2">
                  <c:v>31.666666666666668</c:v>
                </c:pt>
                <c:pt idx="3">
                  <c:v>50.333333333333336</c:v>
                </c:pt>
                <c:pt idx="4">
                  <c:v>78.666666666666671</c:v>
                </c:pt>
                <c:pt idx="5">
                  <c:v>83.666666666666671</c:v>
                </c:pt>
                <c:pt idx="6">
                  <c:v>88</c:v>
                </c:pt>
                <c:pt idx="7">
                  <c:v>91.666666666666671</c:v>
                </c:pt>
                <c:pt idx="8">
                  <c:v>106.16666666666667</c:v>
                </c:pt>
                <c:pt idx="9">
                  <c:v>123.66666666666667</c:v>
                </c:pt>
                <c:pt idx="10">
                  <c:v>146.66666666666652</c:v>
                </c:pt>
                <c:pt idx="11">
                  <c:v>165.66666666666652</c:v>
                </c:pt>
                <c:pt idx="12">
                  <c:v>186.66666666666652</c:v>
                </c:pt>
                <c:pt idx="13">
                  <c:v>205.66666666666652</c:v>
                </c:pt>
                <c:pt idx="14">
                  <c:v>225</c:v>
                </c:pt>
                <c:pt idx="15">
                  <c:v>247.33333333333437</c:v>
                </c:pt>
                <c:pt idx="16">
                  <c:v>272</c:v>
                </c:pt>
                <c:pt idx="17">
                  <c:v>284</c:v>
                </c:pt>
                <c:pt idx="18">
                  <c:v>292.66666666666708</c:v>
                </c:pt>
                <c:pt idx="19">
                  <c:v>301.66666666666708</c:v>
                </c:pt>
              </c:numCache>
            </c:numRef>
          </c:xVal>
          <c:yVal>
            <c:numRef>
              <c:f>Sheet1!$E$79:$E$98</c:f>
              <c:numCache>
                <c:formatCode>General</c:formatCode>
                <c:ptCount val="20"/>
                <c:pt idx="0">
                  <c:v>106.39</c:v>
                </c:pt>
                <c:pt idx="1">
                  <c:v>106.38</c:v>
                </c:pt>
                <c:pt idx="2">
                  <c:v>106.36999999999999</c:v>
                </c:pt>
                <c:pt idx="3">
                  <c:v>106.34</c:v>
                </c:pt>
                <c:pt idx="4">
                  <c:v>106.36999999999999</c:v>
                </c:pt>
                <c:pt idx="5">
                  <c:v>106.35</c:v>
                </c:pt>
                <c:pt idx="6">
                  <c:v>106.33</c:v>
                </c:pt>
                <c:pt idx="7">
                  <c:v>106.3</c:v>
                </c:pt>
                <c:pt idx="8">
                  <c:v>106.19</c:v>
                </c:pt>
                <c:pt idx="9">
                  <c:v>106.13</c:v>
                </c:pt>
                <c:pt idx="10">
                  <c:v>106.2</c:v>
                </c:pt>
                <c:pt idx="11">
                  <c:v>106.01</c:v>
                </c:pt>
                <c:pt idx="12">
                  <c:v>105.99000000000002</c:v>
                </c:pt>
                <c:pt idx="13">
                  <c:v>105.97</c:v>
                </c:pt>
                <c:pt idx="14">
                  <c:v>105.93</c:v>
                </c:pt>
                <c:pt idx="15">
                  <c:v>105.89</c:v>
                </c:pt>
                <c:pt idx="16">
                  <c:v>105.83</c:v>
                </c:pt>
                <c:pt idx="17">
                  <c:v>105.79</c:v>
                </c:pt>
                <c:pt idx="18">
                  <c:v>105.79</c:v>
                </c:pt>
                <c:pt idx="19">
                  <c:v>105.78</c:v>
                </c:pt>
              </c:numCache>
            </c:numRef>
          </c:yVal>
        </c:ser>
        <c:axId val="120580736"/>
        <c:axId val="125010688"/>
      </c:scatterChart>
      <c:valAx>
        <c:axId val="120580736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CRYOSTAT</a:t>
                </a:r>
                <a:r>
                  <a:rPr lang="ja-JP"/>
                  <a:t>平均温度</a:t>
                </a:r>
                <a:r>
                  <a:rPr lang="en-US"/>
                  <a:t>(K)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nextTo"/>
        <c:crossAx val="125010688"/>
        <c:crosses val="autoZero"/>
        <c:crossBetween val="midCat"/>
      </c:valAx>
      <c:valAx>
        <c:axId val="125010688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中心周波数</a:t>
                </a:r>
                <a:r>
                  <a:rPr lang="en-US"/>
                  <a:t>(MHz)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nextTo"/>
        <c:crossAx val="12058073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26"/>
  <c:chart>
    <c:title>
      <c:tx>
        <c:rich>
          <a:bodyPr/>
          <a:lstStyle/>
          <a:p>
            <a:pPr>
              <a:defRPr/>
            </a:pPr>
            <a:r>
              <a:rPr lang="ja-JP"/>
              <a:t>インピーダンス変化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66675">
              <a:noFill/>
            </a:ln>
          </c:spPr>
          <c:xVal>
            <c:numRef>
              <c:f>Sheet1!$B$51:$B$55</c:f>
              <c:numCache>
                <c:formatCode>General</c:formatCode>
                <c:ptCount val="5"/>
                <c:pt idx="0">
                  <c:v>295.47000000000003</c:v>
                </c:pt>
                <c:pt idx="1">
                  <c:v>291</c:v>
                </c:pt>
                <c:pt idx="2">
                  <c:v>272.10000000000002</c:v>
                </c:pt>
                <c:pt idx="3">
                  <c:v>174.8</c:v>
                </c:pt>
                <c:pt idx="4">
                  <c:v>80.2</c:v>
                </c:pt>
              </c:numCache>
            </c:numRef>
          </c:xVal>
          <c:yVal>
            <c:numRef>
              <c:f>Sheet1!$C$51:$C$55</c:f>
              <c:numCache>
                <c:formatCode>General</c:formatCode>
                <c:ptCount val="5"/>
                <c:pt idx="0">
                  <c:v>232.4</c:v>
                </c:pt>
                <c:pt idx="1">
                  <c:v>230</c:v>
                </c:pt>
                <c:pt idx="2">
                  <c:v>228</c:v>
                </c:pt>
                <c:pt idx="3">
                  <c:v>221.4</c:v>
                </c:pt>
                <c:pt idx="4">
                  <c:v>194.14</c:v>
                </c:pt>
              </c:numCache>
            </c:numRef>
          </c:yVal>
        </c:ser>
        <c:axId val="171508480"/>
        <c:axId val="171510400"/>
      </c:scatterChart>
      <c:valAx>
        <c:axId val="171508480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平均温度</a:t>
                </a:r>
                <a:r>
                  <a:rPr lang="en-US"/>
                  <a:t>(K)</a:t>
                </a:r>
                <a:endParaRPr lang="ja-JP"/>
              </a:p>
            </c:rich>
          </c:tx>
          <c:layout/>
        </c:title>
        <c:numFmt formatCode="General" sourceLinked="1"/>
        <c:majorTickMark val="in"/>
        <c:tickLblPos val="low"/>
        <c:crossAx val="171510400"/>
        <c:crosses val="autoZero"/>
        <c:crossBetween val="midCat"/>
      </c:valAx>
      <c:valAx>
        <c:axId val="171510400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インピーダンス</a:t>
                </a:r>
                <a:r>
                  <a:rPr lang="en-US"/>
                  <a:t>(Ω)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low"/>
        <c:crossAx val="17150848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ja-JP"/>
  <c:style val="11"/>
  <c:chart>
    <c:title>
      <c:tx>
        <c:rich>
          <a:bodyPr/>
          <a:lstStyle/>
          <a:p>
            <a:pPr>
              <a:defRPr/>
            </a:pPr>
            <a:r>
              <a:rPr lang="en-US"/>
              <a:t>Q</a:t>
            </a:r>
            <a:r>
              <a:rPr lang="ja-JP"/>
              <a:t>シフト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47625">
              <a:noFill/>
            </a:ln>
          </c:spPr>
          <c:xVal>
            <c:numRef>
              <c:f>Sheet1!$D$79:$D$98</c:f>
              <c:numCache>
                <c:formatCode>General</c:formatCode>
                <c:ptCount val="20"/>
                <c:pt idx="0">
                  <c:v>28.666666666666668</c:v>
                </c:pt>
                <c:pt idx="1">
                  <c:v>30.333333333333115</c:v>
                </c:pt>
                <c:pt idx="2">
                  <c:v>31.666666666666668</c:v>
                </c:pt>
                <c:pt idx="3">
                  <c:v>50.333333333333336</c:v>
                </c:pt>
                <c:pt idx="4">
                  <c:v>78.666666666666671</c:v>
                </c:pt>
                <c:pt idx="5">
                  <c:v>83.666666666666671</c:v>
                </c:pt>
                <c:pt idx="6">
                  <c:v>88</c:v>
                </c:pt>
                <c:pt idx="7">
                  <c:v>91.666666666666671</c:v>
                </c:pt>
                <c:pt idx="8">
                  <c:v>106.16666666666667</c:v>
                </c:pt>
                <c:pt idx="9">
                  <c:v>123.66666666666667</c:v>
                </c:pt>
                <c:pt idx="10">
                  <c:v>146.66666666666652</c:v>
                </c:pt>
                <c:pt idx="11">
                  <c:v>165.66666666666652</c:v>
                </c:pt>
                <c:pt idx="12">
                  <c:v>186.66666666666652</c:v>
                </c:pt>
                <c:pt idx="13">
                  <c:v>205.66666666666652</c:v>
                </c:pt>
                <c:pt idx="14">
                  <c:v>225</c:v>
                </c:pt>
                <c:pt idx="15">
                  <c:v>247.33333333333437</c:v>
                </c:pt>
                <c:pt idx="16">
                  <c:v>272</c:v>
                </c:pt>
                <c:pt idx="17">
                  <c:v>284</c:v>
                </c:pt>
                <c:pt idx="18">
                  <c:v>292.66666666666708</c:v>
                </c:pt>
                <c:pt idx="19">
                  <c:v>301.66666666666708</c:v>
                </c:pt>
              </c:numCache>
            </c:numRef>
          </c:xVal>
          <c:yVal>
            <c:numRef>
              <c:f>Sheet1!$E$79:$E$98</c:f>
              <c:numCache>
                <c:formatCode>General</c:formatCode>
                <c:ptCount val="20"/>
                <c:pt idx="0">
                  <c:v>106.39</c:v>
                </c:pt>
                <c:pt idx="1">
                  <c:v>106.38</c:v>
                </c:pt>
                <c:pt idx="2">
                  <c:v>106.36999999999999</c:v>
                </c:pt>
                <c:pt idx="3">
                  <c:v>106.34</c:v>
                </c:pt>
                <c:pt idx="4">
                  <c:v>106.36999999999999</c:v>
                </c:pt>
                <c:pt idx="5">
                  <c:v>106.35</c:v>
                </c:pt>
                <c:pt idx="6">
                  <c:v>106.33</c:v>
                </c:pt>
                <c:pt idx="7">
                  <c:v>106.3</c:v>
                </c:pt>
                <c:pt idx="8">
                  <c:v>106.19</c:v>
                </c:pt>
                <c:pt idx="9">
                  <c:v>106.13</c:v>
                </c:pt>
                <c:pt idx="10">
                  <c:v>106.2</c:v>
                </c:pt>
                <c:pt idx="11">
                  <c:v>106.01</c:v>
                </c:pt>
                <c:pt idx="12">
                  <c:v>105.99000000000002</c:v>
                </c:pt>
                <c:pt idx="13">
                  <c:v>105.97</c:v>
                </c:pt>
                <c:pt idx="14">
                  <c:v>105.93</c:v>
                </c:pt>
                <c:pt idx="15">
                  <c:v>105.89</c:v>
                </c:pt>
                <c:pt idx="16">
                  <c:v>105.83</c:v>
                </c:pt>
                <c:pt idx="17">
                  <c:v>105.79</c:v>
                </c:pt>
                <c:pt idx="18">
                  <c:v>105.79</c:v>
                </c:pt>
                <c:pt idx="19">
                  <c:v>105.78</c:v>
                </c:pt>
              </c:numCache>
            </c:numRef>
          </c:yVal>
        </c:ser>
        <c:axId val="171559552"/>
        <c:axId val="171561728"/>
      </c:scatterChart>
      <c:valAx>
        <c:axId val="171559552"/>
        <c:scaling>
          <c:orientation val="maxMin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CRYOSTAT</a:t>
                </a:r>
                <a:r>
                  <a:rPr lang="ja-JP"/>
                  <a:t>平均温度</a:t>
                </a:r>
                <a:r>
                  <a:rPr lang="en-US"/>
                  <a:t>(K)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nextTo"/>
        <c:crossAx val="171561728"/>
        <c:crosses val="autoZero"/>
        <c:crossBetween val="midCat"/>
      </c:valAx>
      <c:valAx>
        <c:axId val="171561728"/>
        <c:scaling>
          <c:orientation val="minMax"/>
        </c:scaling>
        <c:axPos val="r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ja-JP"/>
                  <a:t>中心周波数</a:t>
                </a:r>
                <a:r>
                  <a:rPr lang="en-US"/>
                  <a:t>(MHz)</a:t>
                </a:r>
                <a:endParaRPr lang="ja-JP"/>
              </a:p>
            </c:rich>
          </c:tx>
          <c:layout/>
        </c:title>
        <c:numFmt formatCode="General" sourceLinked="1"/>
        <c:majorTickMark val="none"/>
        <c:tickLblPos val="nextTo"/>
        <c:crossAx val="171559552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ja-JP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54BDF9-8515-4677-9942-0171F000F8EB}" type="doc">
      <dgm:prSet loTypeId="urn:microsoft.com/office/officeart/2005/8/layout/list1#1" loCatId="list" qsTypeId="urn:microsoft.com/office/officeart/2005/8/quickstyle/simple2#1" qsCatId="simple" csTypeId="urn:microsoft.com/office/officeart/2005/8/colors/colorful1" csCatId="colorful" phldr="1"/>
      <dgm:spPr/>
      <dgm:t>
        <a:bodyPr/>
        <a:lstStyle>
          <a:extLst/>
        </a:lstStyle>
        <a:p>
          <a:endParaRPr kumimoji="1" lang="ja-JP"/>
        </a:p>
      </dgm:t>
    </dgm:pt>
    <dgm:pt modelId="{787546C1-DD5C-4D6E-BFDD-D95A52E781AD}">
      <dgm:prSet phldrT="[Text]"/>
      <dgm:spPr/>
      <dgm:t>
        <a:bodyPr/>
        <a:lstStyle>
          <a:extLst/>
        </a:lstStyle>
        <a:p>
          <a:r>
            <a:rPr kumimoji="1" lang="ja-JP" altLang="en-US" dirty="0" smtClean="0"/>
            <a:t>偏極標的とは</a:t>
          </a:r>
          <a:endParaRPr kumimoji="1" lang="ja-JP" dirty="0"/>
        </a:p>
      </dgm:t>
    </dgm:pt>
    <dgm:pt modelId="{88942913-D2BB-4DEB-B0E7-EA2B7A6CD360}" type="parTrans" cxnId="{DFAEFA4C-B3B0-4C4E-BCD8-BFB53D07C5D0}">
      <dgm:prSet/>
      <dgm:spPr/>
      <dgm:t>
        <a:bodyPr/>
        <a:lstStyle>
          <a:extLst/>
        </a:lstStyle>
        <a:p>
          <a:endParaRPr kumimoji="1" lang="ja-JP"/>
        </a:p>
      </dgm:t>
    </dgm:pt>
    <dgm:pt modelId="{579A9A07-8770-4AC1-9705-76E19F87D269}" type="sibTrans" cxnId="{DFAEFA4C-B3B0-4C4E-BCD8-BFB53D07C5D0}">
      <dgm:prSet/>
      <dgm:spPr/>
      <dgm:t>
        <a:bodyPr/>
        <a:lstStyle>
          <a:extLst/>
        </a:lstStyle>
        <a:p>
          <a:endParaRPr kumimoji="1" lang="ja-JP"/>
        </a:p>
      </dgm:t>
    </dgm:pt>
    <dgm:pt modelId="{AC5265C1-0BAB-4984-A634-E4518A8EC253}">
      <dgm:prSet phldrT="[Text]"/>
      <dgm:spPr/>
      <dgm:t>
        <a:bodyPr/>
        <a:lstStyle>
          <a:extLst/>
        </a:lstStyle>
        <a:p>
          <a:r>
            <a:rPr kumimoji="1" lang="ja-JP" altLang="en-US" dirty="0" smtClean="0"/>
            <a:t>高分子偏極陽子標的開発の現状</a:t>
          </a:r>
          <a:endParaRPr kumimoji="1" lang="ja-JP" dirty="0"/>
        </a:p>
      </dgm:t>
    </dgm:pt>
    <dgm:pt modelId="{26A0947C-B518-417C-9D68-EC422DC1E3A5}" type="parTrans" cxnId="{579A338B-B5D8-4240-8867-8564B0DC96F3}">
      <dgm:prSet/>
      <dgm:spPr/>
      <dgm:t>
        <a:bodyPr/>
        <a:lstStyle>
          <a:extLst/>
        </a:lstStyle>
        <a:p>
          <a:endParaRPr kumimoji="1" lang="ja-JP"/>
        </a:p>
      </dgm:t>
    </dgm:pt>
    <dgm:pt modelId="{E68E8117-B3CB-464C-9711-4DBE8BF88216}" type="sibTrans" cxnId="{579A338B-B5D8-4240-8867-8564B0DC96F3}">
      <dgm:prSet/>
      <dgm:spPr/>
      <dgm:t>
        <a:bodyPr/>
        <a:lstStyle>
          <a:extLst/>
        </a:lstStyle>
        <a:p>
          <a:endParaRPr kumimoji="1" lang="ja-JP"/>
        </a:p>
      </dgm:t>
    </dgm:pt>
    <dgm:pt modelId="{F50BDB3E-817D-4A89-9D71-D9E0B029567B}">
      <dgm:prSet phldrT="[Text]"/>
      <dgm:spPr/>
      <dgm:t>
        <a:bodyPr/>
        <a:lstStyle>
          <a:extLst/>
        </a:lstStyle>
        <a:p>
          <a:r>
            <a:rPr kumimoji="1" lang="ja-JP" altLang="en-US" dirty="0" smtClean="0"/>
            <a:t>不対電子濃度の評価</a:t>
          </a:r>
          <a:endParaRPr kumimoji="1" lang="ja-JP" dirty="0"/>
        </a:p>
      </dgm:t>
    </dgm:pt>
    <dgm:pt modelId="{DE0B39BA-A6F3-455E-8022-365CCF701DB7}" type="parTrans" cxnId="{E8EF61B1-515C-44F0-9393-3A960B69FA7A}">
      <dgm:prSet/>
      <dgm:spPr/>
      <dgm:t>
        <a:bodyPr/>
        <a:lstStyle>
          <a:extLst/>
        </a:lstStyle>
        <a:p>
          <a:endParaRPr kumimoji="1" lang="ja-JP"/>
        </a:p>
      </dgm:t>
    </dgm:pt>
    <dgm:pt modelId="{25F4C625-3E51-442C-BBB8-3FA715271B27}" type="sibTrans" cxnId="{E8EF61B1-515C-44F0-9393-3A960B69FA7A}">
      <dgm:prSet/>
      <dgm:spPr/>
      <dgm:t>
        <a:bodyPr/>
        <a:lstStyle>
          <a:extLst/>
        </a:lstStyle>
        <a:p>
          <a:endParaRPr kumimoji="1" lang="ja-JP"/>
        </a:p>
      </dgm:t>
    </dgm:pt>
    <dgm:pt modelId="{ECBD6B98-1CBE-4BAA-AB77-4873C9DB1799}">
      <dgm:prSet phldrT="[Text]"/>
      <dgm:spPr>
        <a:solidFill>
          <a:schemeClr val="accent6"/>
        </a:solidFill>
      </dgm:spPr>
      <dgm:t>
        <a:bodyPr/>
        <a:lstStyle>
          <a:extLst/>
        </a:lstStyle>
        <a:p>
          <a:r>
            <a:rPr kumimoji="1" lang="ja-JP" altLang="en-US" dirty="0" smtClean="0"/>
            <a:t>濃度の異なる試料の実験結果</a:t>
          </a:r>
          <a:endParaRPr kumimoji="1" lang="ja-JP" dirty="0"/>
        </a:p>
      </dgm:t>
    </dgm:pt>
    <dgm:pt modelId="{A8E7F406-AFD8-48D2-8D82-E8A1F17391BF}" type="parTrans" cxnId="{7BE48F06-505A-4F51-BA61-409D1FF34502}">
      <dgm:prSet/>
      <dgm:spPr/>
      <dgm:t>
        <a:bodyPr/>
        <a:lstStyle>
          <a:extLst/>
        </a:lstStyle>
        <a:p>
          <a:endParaRPr kumimoji="1" lang="ja-JP"/>
        </a:p>
      </dgm:t>
    </dgm:pt>
    <dgm:pt modelId="{CF18F627-55D0-4D75-84BC-9F6776290819}" type="sibTrans" cxnId="{7BE48F06-505A-4F51-BA61-409D1FF34502}">
      <dgm:prSet/>
      <dgm:spPr/>
      <dgm:t>
        <a:bodyPr/>
        <a:lstStyle>
          <a:extLst/>
        </a:lstStyle>
        <a:p>
          <a:endParaRPr kumimoji="1" lang="ja-JP"/>
        </a:p>
      </dgm:t>
    </dgm:pt>
    <dgm:pt modelId="{1CBE4729-78CF-4D82-ABAE-56D794759979}">
      <dgm:prSet/>
      <dgm:spPr/>
      <dgm:t>
        <a:bodyPr/>
        <a:lstStyle/>
        <a:p>
          <a:r>
            <a:rPr kumimoji="1" lang="ja-JP" altLang="en-US" dirty="0" smtClean="0"/>
            <a:t>まとめと今後の課題</a:t>
          </a:r>
          <a:endParaRPr kumimoji="1" lang="ja-JP" altLang="en-US" dirty="0"/>
        </a:p>
      </dgm:t>
    </dgm:pt>
    <dgm:pt modelId="{65AA1FA8-24B9-4A11-8E54-2FFBE93D339D}" type="parTrans" cxnId="{6080FC77-CB50-4A9B-9CAC-EF36C16641D8}">
      <dgm:prSet/>
      <dgm:spPr/>
      <dgm:t>
        <a:bodyPr/>
        <a:lstStyle/>
        <a:p>
          <a:endParaRPr kumimoji="1" lang="ja-JP" altLang="en-US"/>
        </a:p>
      </dgm:t>
    </dgm:pt>
    <dgm:pt modelId="{913B0052-1C6D-4EDA-962A-C341C399BC87}" type="sibTrans" cxnId="{6080FC77-CB50-4A9B-9CAC-EF36C16641D8}">
      <dgm:prSet/>
      <dgm:spPr/>
      <dgm:t>
        <a:bodyPr/>
        <a:lstStyle/>
        <a:p>
          <a:endParaRPr kumimoji="1" lang="ja-JP" altLang="en-US"/>
        </a:p>
      </dgm:t>
    </dgm:pt>
    <dgm:pt modelId="{370C65F5-C91D-491E-BCAE-2C1F879D02FA}">
      <dgm:prSet/>
      <dgm:spPr/>
      <dgm:t>
        <a:bodyPr/>
        <a:lstStyle/>
        <a:p>
          <a:r>
            <a:rPr kumimoji="1" lang="ja-JP" altLang="en-US" dirty="0" smtClean="0"/>
            <a:t>山形大学の偏極システムの検証</a:t>
          </a:r>
          <a:endParaRPr kumimoji="1" lang="ja-JP" altLang="en-US" dirty="0"/>
        </a:p>
      </dgm:t>
    </dgm:pt>
    <dgm:pt modelId="{FEA208E8-E6F3-410A-BA8E-5D063D2F17BB}" type="parTrans" cxnId="{BAC62715-8C15-438C-97A0-78271479FB89}">
      <dgm:prSet/>
      <dgm:spPr/>
      <dgm:t>
        <a:bodyPr/>
        <a:lstStyle/>
        <a:p>
          <a:endParaRPr kumimoji="1" lang="ja-JP" altLang="en-US"/>
        </a:p>
      </dgm:t>
    </dgm:pt>
    <dgm:pt modelId="{AF3C5B09-2141-4F83-BF01-16731EB99964}" type="sibTrans" cxnId="{BAC62715-8C15-438C-97A0-78271479FB89}">
      <dgm:prSet/>
      <dgm:spPr/>
      <dgm:t>
        <a:bodyPr/>
        <a:lstStyle/>
        <a:p>
          <a:endParaRPr kumimoji="1" lang="ja-JP" altLang="en-US"/>
        </a:p>
      </dgm:t>
    </dgm:pt>
    <dgm:pt modelId="{9D58511D-D18C-46E6-ADFB-6CDE1389D37F}" type="pres">
      <dgm:prSet presAssocID="{8554BDF9-8515-4677-9942-0171F000F8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>
          <a:extLst/>
        </a:lstStyle>
        <a:p>
          <a:endParaRPr kumimoji="1" lang="ja-JP"/>
        </a:p>
      </dgm:t>
    </dgm:pt>
    <dgm:pt modelId="{29EC7F92-6143-4EC7-AD17-ECAF75C06DC8}" type="pres">
      <dgm:prSet presAssocID="{787546C1-DD5C-4D6E-BFDD-D95A52E781AD}" presName="parentLin" presStyleCnt="0"/>
      <dgm:spPr/>
      <dgm:t>
        <a:bodyPr/>
        <a:lstStyle>
          <a:extLst/>
        </a:lstStyle>
        <a:p>
          <a:endParaRPr kumimoji="1" lang="ja-JP"/>
        </a:p>
      </dgm:t>
    </dgm:pt>
    <dgm:pt modelId="{F4F466C7-208D-4B4A-A865-9D82D8E9F892}" type="pres">
      <dgm:prSet presAssocID="{787546C1-DD5C-4D6E-BFDD-D95A52E781AD}" presName="parentLeftMargin" presStyleLbl="node1" presStyleIdx="0" presStyleCnt="6"/>
      <dgm:spPr/>
      <dgm:t>
        <a:bodyPr/>
        <a:lstStyle>
          <a:extLst/>
        </a:lstStyle>
        <a:p>
          <a:endParaRPr kumimoji="1" lang="ja-JP"/>
        </a:p>
      </dgm:t>
    </dgm:pt>
    <dgm:pt modelId="{8BC4E78D-0D98-4ED2-B23A-71FEC19A6436}" type="pres">
      <dgm:prSet presAssocID="{787546C1-DD5C-4D6E-BFDD-D95A52E781AD}" presName="parentText" presStyleLbl="node1" presStyleIdx="0" presStyleCnt="6" custScaleX="115633" custLinFactNeighborX="9276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kumimoji="1" lang="ja-JP"/>
        </a:p>
      </dgm:t>
    </dgm:pt>
    <dgm:pt modelId="{129CDA7D-4C80-4698-AFD0-7208B5D9749E}" type="pres">
      <dgm:prSet presAssocID="{787546C1-DD5C-4D6E-BFDD-D95A52E781AD}" presName="negativeSpace" presStyleCnt="0"/>
      <dgm:spPr/>
      <dgm:t>
        <a:bodyPr/>
        <a:lstStyle>
          <a:extLst/>
        </a:lstStyle>
        <a:p>
          <a:endParaRPr kumimoji="1" lang="ja-JP"/>
        </a:p>
      </dgm:t>
    </dgm:pt>
    <dgm:pt modelId="{EBA8CF1F-3B4A-4B6A-8877-CB03CDDAB1E9}" type="pres">
      <dgm:prSet presAssocID="{787546C1-DD5C-4D6E-BFDD-D95A52E781AD}" presName="childText" presStyleLbl="alignAcc1" presStyleIdx="0" presStyleCnt="6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kumimoji="1" lang="ja-JP"/>
        </a:p>
      </dgm:t>
    </dgm:pt>
    <dgm:pt modelId="{8BC0D01A-9D98-495C-93AA-A7D9631CDDAD}" type="pres">
      <dgm:prSet presAssocID="{579A9A07-8770-4AC1-9705-76E19F87D269}" presName="spaceBetweenRectangles" presStyleCnt="0"/>
      <dgm:spPr/>
      <dgm:t>
        <a:bodyPr/>
        <a:lstStyle>
          <a:extLst/>
        </a:lstStyle>
        <a:p>
          <a:endParaRPr kumimoji="1" lang="ja-JP"/>
        </a:p>
      </dgm:t>
    </dgm:pt>
    <dgm:pt modelId="{D4434ECF-2146-46AC-B62E-87AB389C995A}" type="pres">
      <dgm:prSet presAssocID="{AC5265C1-0BAB-4984-A634-E4518A8EC253}" presName="parentLin" presStyleCnt="0"/>
      <dgm:spPr/>
      <dgm:t>
        <a:bodyPr/>
        <a:lstStyle>
          <a:extLst/>
        </a:lstStyle>
        <a:p>
          <a:endParaRPr kumimoji="1" lang="ja-JP"/>
        </a:p>
      </dgm:t>
    </dgm:pt>
    <dgm:pt modelId="{06B5F591-72E0-4CFF-9799-36D4050BD51D}" type="pres">
      <dgm:prSet presAssocID="{AC5265C1-0BAB-4984-A634-E4518A8EC253}" presName="parentLeftMargin" presStyleLbl="node1" presStyleIdx="0" presStyleCnt="6"/>
      <dgm:spPr/>
      <dgm:t>
        <a:bodyPr/>
        <a:lstStyle>
          <a:extLst/>
        </a:lstStyle>
        <a:p>
          <a:endParaRPr kumimoji="1" lang="ja-JP"/>
        </a:p>
      </dgm:t>
    </dgm:pt>
    <dgm:pt modelId="{12E5634D-BCAA-48AB-BADB-754A15E9B7AC}" type="pres">
      <dgm:prSet presAssocID="{AC5265C1-0BAB-4984-A634-E4518A8EC253}" presName="parentText" presStyleLbl="node1" presStyleIdx="1" presStyleCnt="6" custScaleX="115980" custLinFactNeighborX="9276" custLinFactNeighborY="-2742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kumimoji="1" lang="ja-JP"/>
        </a:p>
      </dgm:t>
    </dgm:pt>
    <dgm:pt modelId="{3DAA9763-50F6-4CC4-B6DA-0A4C45FFB361}" type="pres">
      <dgm:prSet presAssocID="{AC5265C1-0BAB-4984-A634-E4518A8EC253}" presName="negativeSpace" presStyleCnt="0"/>
      <dgm:spPr/>
      <dgm:t>
        <a:bodyPr/>
        <a:lstStyle>
          <a:extLst/>
        </a:lstStyle>
        <a:p>
          <a:endParaRPr kumimoji="1" lang="ja-JP"/>
        </a:p>
      </dgm:t>
    </dgm:pt>
    <dgm:pt modelId="{51228DB3-E7D4-486B-A0C1-9A59D129891F}" type="pres">
      <dgm:prSet presAssocID="{AC5265C1-0BAB-4984-A634-E4518A8EC253}" presName="childText" presStyleLbl="alignAcc1" presStyleIdx="1" presStyleCnt="6" custLinFactNeighborX="0" custLinFactNeighborY="21802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kumimoji="1" lang="ja-JP"/>
        </a:p>
      </dgm:t>
    </dgm:pt>
    <dgm:pt modelId="{ECC02425-44D1-4F4C-B5D6-13442CA71F2A}" type="pres">
      <dgm:prSet presAssocID="{E68E8117-B3CB-464C-9711-4DBE8BF88216}" presName="spaceBetweenRectangles" presStyleCnt="0"/>
      <dgm:spPr/>
      <dgm:t>
        <a:bodyPr/>
        <a:lstStyle>
          <a:extLst/>
        </a:lstStyle>
        <a:p>
          <a:endParaRPr kumimoji="1" lang="ja-JP"/>
        </a:p>
      </dgm:t>
    </dgm:pt>
    <dgm:pt modelId="{F6F531DA-DFC8-44AF-A7EC-63944D26FEB1}" type="pres">
      <dgm:prSet presAssocID="{370C65F5-C91D-491E-BCAE-2C1F879D02FA}" presName="parentLin" presStyleCnt="0"/>
      <dgm:spPr/>
    </dgm:pt>
    <dgm:pt modelId="{C068A973-5B16-4170-B76C-5A7E58D9EB4D}" type="pres">
      <dgm:prSet presAssocID="{370C65F5-C91D-491E-BCAE-2C1F879D02FA}" presName="parentLeftMargin" presStyleLbl="node1" presStyleIdx="1" presStyleCnt="6"/>
      <dgm:spPr/>
      <dgm:t>
        <a:bodyPr/>
        <a:lstStyle/>
        <a:p>
          <a:endParaRPr kumimoji="1" lang="ja-JP" altLang="en-US"/>
        </a:p>
      </dgm:t>
    </dgm:pt>
    <dgm:pt modelId="{4BCC8C19-61FD-4849-A1D4-80757B51923D}" type="pres">
      <dgm:prSet presAssocID="{370C65F5-C91D-491E-BCAE-2C1F879D02FA}" presName="parentText" presStyleLbl="node1" presStyleIdx="2" presStyleCnt="6" custScaleX="117008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29BA9B7-4F48-4ED2-A6CA-96CD256D95DD}" type="pres">
      <dgm:prSet presAssocID="{370C65F5-C91D-491E-BCAE-2C1F879D02FA}" presName="negativeSpace" presStyleCnt="0"/>
      <dgm:spPr/>
    </dgm:pt>
    <dgm:pt modelId="{474ECE9D-BA79-46D7-B25B-04A2202627B9}" type="pres">
      <dgm:prSet presAssocID="{370C65F5-C91D-491E-BCAE-2C1F879D02FA}" presName="childText" presStyleLbl="alignAcc1" presStyleIdx="2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kumimoji="1" lang="ja-JP" altLang="en-US"/>
        </a:p>
      </dgm:t>
    </dgm:pt>
    <dgm:pt modelId="{4574653D-8591-42E9-A7ED-D76151D1B6CE}" type="pres">
      <dgm:prSet presAssocID="{AF3C5B09-2141-4F83-BF01-16731EB99964}" presName="spaceBetweenRectangles" presStyleCnt="0"/>
      <dgm:spPr/>
    </dgm:pt>
    <dgm:pt modelId="{98CD7476-6A48-4BD0-A0B1-E79081300878}" type="pres">
      <dgm:prSet presAssocID="{F50BDB3E-817D-4A89-9D71-D9E0B029567B}" presName="parentLin" presStyleCnt="0"/>
      <dgm:spPr/>
      <dgm:t>
        <a:bodyPr/>
        <a:lstStyle>
          <a:extLst/>
        </a:lstStyle>
        <a:p>
          <a:endParaRPr kumimoji="1" lang="ja-JP"/>
        </a:p>
      </dgm:t>
    </dgm:pt>
    <dgm:pt modelId="{63AA2D3F-331D-492F-82D5-8A2B6C78BAAD}" type="pres">
      <dgm:prSet presAssocID="{F50BDB3E-817D-4A89-9D71-D9E0B029567B}" presName="parentLeftMargin" presStyleLbl="node1" presStyleIdx="2" presStyleCnt="6"/>
      <dgm:spPr/>
      <dgm:t>
        <a:bodyPr/>
        <a:lstStyle>
          <a:extLst/>
        </a:lstStyle>
        <a:p>
          <a:endParaRPr kumimoji="1" lang="ja-JP"/>
        </a:p>
      </dgm:t>
    </dgm:pt>
    <dgm:pt modelId="{2CFD44AC-C5B0-407B-B2EE-07415AFE4DC4}" type="pres">
      <dgm:prSet presAssocID="{F50BDB3E-817D-4A89-9D71-D9E0B029567B}" presName="parentText" presStyleLbl="node1" presStyleIdx="3" presStyleCnt="6" custScaleX="116959" custLinFactNeighborY="-4638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kumimoji="1" lang="ja-JP"/>
        </a:p>
      </dgm:t>
    </dgm:pt>
    <dgm:pt modelId="{E27A153A-8ADD-4646-B3A3-509A74CD0695}" type="pres">
      <dgm:prSet presAssocID="{F50BDB3E-817D-4A89-9D71-D9E0B029567B}" presName="negativeSpace" presStyleCnt="0"/>
      <dgm:spPr/>
      <dgm:t>
        <a:bodyPr/>
        <a:lstStyle>
          <a:extLst/>
        </a:lstStyle>
        <a:p>
          <a:endParaRPr kumimoji="1" lang="ja-JP"/>
        </a:p>
      </dgm:t>
    </dgm:pt>
    <dgm:pt modelId="{2DB5D132-AB90-49A4-A479-F0988A86E33E}" type="pres">
      <dgm:prSet presAssocID="{F50BDB3E-817D-4A89-9D71-D9E0B029567B}" presName="childText" presStyleLbl="alignAcc1" presStyleIdx="3" presStyleCnt="6" custLinFactNeighborX="-197" custLinFactNeighborY="-16464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kumimoji="1" lang="ja-JP"/>
        </a:p>
      </dgm:t>
    </dgm:pt>
    <dgm:pt modelId="{A5E75685-2820-438A-88AF-159553A570AE}" type="pres">
      <dgm:prSet presAssocID="{25F4C625-3E51-442C-BBB8-3FA715271B27}" presName="spaceBetweenRectangles" presStyleCnt="0"/>
      <dgm:spPr/>
      <dgm:t>
        <a:bodyPr/>
        <a:lstStyle>
          <a:extLst/>
        </a:lstStyle>
        <a:p>
          <a:endParaRPr kumimoji="1" lang="ja-JP"/>
        </a:p>
      </dgm:t>
    </dgm:pt>
    <dgm:pt modelId="{3936D63D-3BB5-4099-A097-CE176EB2ABE2}" type="pres">
      <dgm:prSet presAssocID="{ECBD6B98-1CBE-4BAA-AB77-4873C9DB1799}" presName="parentLin" presStyleCnt="0"/>
      <dgm:spPr/>
      <dgm:t>
        <a:bodyPr/>
        <a:lstStyle>
          <a:extLst/>
        </a:lstStyle>
        <a:p>
          <a:endParaRPr kumimoji="1" lang="ja-JP"/>
        </a:p>
      </dgm:t>
    </dgm:pt>
    <dgm:pt modelId="{CA895514-6C23-43E3-A15C-728A9EC10843}" type="pres">
      <dgm:prSet presAssocID="{ECBD6B98-1CBE-4BAA-AB77-4873C9DB1799}" presName="parentLeftMargin" presStyleLbl="node1" presStyleIdx="3" presStyleCnt="6"/>
      <dgm:spPr/>
      <dgm:t>
        <a:bodyPr/>
        <a:lstStyle>
          <a:extLst/>
        </a:lstStyle>
        <a:p>
          <a:endParaRPr kumimoji="1" lang="ja-JP"/>
        </a:p>
      </dgm:t>
    </dgm:pt>
    <dgm:pt modelId="{D2A5797B-20EE-4298-BA50-C968CEE241D4}" type="pres">
      <dgm:prSet presAssocID="{ECBD6B98-1CBE-4BAA-AB77-4873C9DB1799}" presName="parentText" presStyleLbl="node1" presStyleIdx="4" presStyleCnt="6" custScaleX="116173">
        <dgm:presLayoutVars>
          <dgm:chMax val="0"/>
          <dgm:bulletEnabled val="1"/>
        </dgm:presLayoutVars>
      </dgm:prSet>
      <dgm:spPr/>
      <dgm:t>
        <a:bodyPr/>
        <a:lstStyle>
          <a:extLst/>
        </a:lstStyle>
        <a:p>
          <a:endParaRPr kumimoji="1" lang="ja-JP"/>
        </a:p>
      </dgm:t>
    </dgm:pt>
    <dgm:pt modelId="{AEA9E5FD-8F48-4CA8-8487-C530B0C74333}" type="pres">
      <dgm:prSet presAssocID="{ECBD6B98-1CBE-4BAA-AB77-4873C9DB1799}" presName="negativeSpace" presStyleCnt="0"/>
      <dgm:spPr/>
      <dgm:t>
        <a:bodyPr/>
        <a:lstStyle>
          <a:extLst/>
        </a:lstStyle>
        <a:p>
          <a:endParaRPr kumimoji="1" lang="ja-JP"/>
        </a:p>
      </dgm:t>
    </dgm:pt>
    <dgm:pt modelId="{56015E43-931D-4CAD-85C0-E9EB84437182}" type="pres">
      <dgm:prSet presAssocID="{ECBD6B98-1CBE-4BAA-AB77-4873C9DB1799}" presName="childText" presStyleLbl="alignAcc1" presStyleIdx="4" presStyleCnt="6">
        <dgm:presLayoutVars>
          <dgm:bulletEnabled val="1"/>
        </dgm:presLayoutVars>
      </dgm:prSet>
      <dgm:spPr>
        <a:ln>
          <a:noFill/>
        </a:ln>
      </dgm:spPr>
      <dgm:t>
        <a:bodyPr/>
        <a:lstStyle>
          <a:extLst/>
        </a:lstStyle>
        <a:p>
          <a:endParaRPr kumimoji="1" lang="ja-JP"/>
        </a:p>
      </dgm:t>
    </dgm:pt>
    <dgm:pt modelId="{A752021B-CBAD-4E8A-8201-609E86ADCCBE}" type="pres">
      <dgm:prSet presAssocID="{CF18F627-55D0-4D75-84BC-9F6776290819}" presName="spaceBetweenRectangles" presStyleCnt="0"/>
      <dgm:spPr/>
    </dgm:pt>
    <dgm:pt modelId="{FE0F6A84-2627-44E0-8BE9-655ACD117AAA}" type="pres">
      <dgm:prSet presAssocID="{1CBE4729-78CF-4D82-ABAE-56D794759979}" presName="parentLin" presStyleCnt="0"/>
      <dgm:spPr/>
    </dgm:pt>
    <dgm:pt modelId="{1C5B3850-9F6C-4F45-A9B5-3EBC76B55CFF}" type="pres">
      <dgm:prSet presAssocID="{1CBE4729-78CF-4D82-ABAE-56D794759979}" presName="parentLeftMargin" presStyleLbl="node1" presStyleIdx="4" presStyleCnt="6"/>
      <dgm:spPr/>
      <dgm:t>
        <a:bodyPr/>
        <a:lstStyle/>
        <a:p>
          <a:endParaRPr kumimoji="1" lang="ja-JP" altLang="en-US"/>
        </a:p>
      </dgm:t>
    </dgm:pt>
    <dgm:pt modelId="{96731D04-3A70-49A6-81E6-BC48CCA0F994}" type="pres">
      <dgm:prSet presAssocID="{1CBE4729-78CF-4D82-ABAE-56D794759979}" presName="parentText" presStyleLbl="node1" presStyleIdx="5" presStyleCnt="6" custScaleX="117008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6D8CD8B5-6368-4864-A53E-C5A4BEEE61F4}" type="pres">
      <dgm:prSet presAssocID="{1CBE4729-78CF-4D82-ABAE-56D794759979}" presName="negativeSpace" presStyleCnt="0"/>
      <dgm:spPr/>
    </dgm:pt>
    <dgm:pt modelId="{B1CFBE10-CE17-4090-AEC4-DFD5FF62D0CD}" type="pres">
      <dgm:prSet presAssocID="{1CBE4729-78CF-4D82-ABAE-56D794759979}" presName="childText" presStyleLbl="alignAcc1" presStyleIdx="5" presStyleCnt="6">
        <dgm:presLayoutVars>
          <dgm:bulletEnabled val="1"/>
        </dgm:presLayoutVars>
      </dgm:prSet>
      <dgm:spPr>
        <a:ln>
          <a:noFill/>
        </a:ln>
      </dgm:spPr>
      <dgm:t>
        <a:bodyPr/>
        <a:lstStyle/>
        <a:p>
          <a:endParaRPr kumimoji="1" lang="ja-JP" altLang="en-US"/>
        </a:p>
      </dgm:t>
    </dgm:pt>
  </dgm:ptLst>
  <dgm:cxnLst>
    <dgm:cxn modelId="{EE922980-0EB6-471B-9E10-E763CD5C8839}" type="presOf" srcId="{AC5265C1-0BAB-4984-A634-E4518A8EC253}" destId="{06B5F591-72E0-4CFF-9799-36D4050BD51D}" srcOrd="0" destOrd="0" presId="urn:microsoft.com/office/officeart/2005/8/layout/list1#1"/>
    <dgm:cxn modelId="{6080FC77-CB50-4A9B-9CAC-EF36C16641D8}" srcId="{8554BDF9-8515-4677-9942-0171F000F8EB}" destId="{1CBE4729-78CF-4D82-ABAE-56D794759979}" srcOrd="5" destOrd="0" parTransId="{65AA1FA8-24B9-4A11-8E54-2FFBE93D339D}" sibTransId="{913B0052-1C6D-4EDA-962A-C341C399BC87}"/>
    <dgm:cxn modelId="{2AAA7717-7F76-46E5-B92D-9466D4B2B59F}" type="presOf" srcId="{ECBD6B98-1CBE-4BAA-AB77-4873C9DB1799}" destId="{D2A5797B-20EE-4298-BA50-C968CEE241D4}" srcOrd="1" destOrd="0" presId="urn:microsoft.com/office/officeart/2005/8/layout/list1#1"/>
    <dgm:cxn modelId="{D29946D7-09A5-473F-BAED-CACD28523BBA}" type="presOf" srcId="{787546C1-DD5C-4D6E-BFDD-D95A52E781AD}" destId="{8BC4E78D-0D98-4ED2-B23A-71FEC19A6436}" srcOrd="1" destOrd="0" presId="urn:microsoft.com/office/officeart/2005/8/layout/list1#1"/>
    <dgm:cxn modelId="{BAC62715-8C15-438C-97A0-78271479FB89}" srcId="{8554BDF9-8515-4677-9942-0171F000F8EB}" destId="{370C65F5-C91D-491E-BCAE-2C1F879D02FA}" srcOrd="2" destOrd="0" parTransId="{FEA208E8-E6F3-410A-BA8E-5D063D2F17BB}" sibTransId="{AF3C5B09-2141-4F83-BF01-16731EB99964}"/>
    <dgm:cxn modelId="{7BE48F06-505A-4F51-BA61-409D1FF34502}" srcId="{8554BDF9-8515-4677-9942-0171F000F8EB}" destId="{ECBD6B98-1CBE-4BAA-AB77-4873C9DB1799}" srcOrd="4" destOrd="0" parTransId="{A8E7F406-AFD8-48D2-8D82-E8A1F17391BF}" sibTransId="{CF18F627-55D0-4D75-84BC-9F6776290819}"/>
    <dgm:cxn modelId="{579A338B-B5D8-4240-8867-8564B0DC96F3}" srcId="{8554BDF9-8515-4677-9942-0171F000F8EB}" destId="{AC5265C1-0BAB-4984-A634-E4518A8EC253}" srcOrd="1" destOrd="0" parTransId="{26A0947C-B518-417C-9D68-EC422DC1E3A5}" sibTransId="{E68E8117-B3CB-464C-9711-4DBE8BF88216}"/>
    <dgm:cxn modelId="{36A4E4C0-CA0D-400B-90CF-4496960F74D0}" type="presOf" srcId="{1CBE4729-78CF-4D82-ABAE-56D794759979}" destId="{96731D04-3A70-49A6-81E6-BC48CCA0F994}" srcOrd="1" destOrd="0" presId="urn:microsoft.com/office/officeart/2005/8/layout/list1#1"/>
    <dgm:cxn modelId="{E0B5AC7E-B745-45AA-9942-42B0E3A5C010}" type="presOf" srcId="{AC5265C1-0BAB-4984-A634-E4518A8EC253}" destId="{12E5634D-BCAA-48AB-BADB-754A15E9B7AC}" srcOrd="1" destOrd="0" presId="urn:microsoft.com/office/officeart/2005/8/layout/list1#1"/>
    <dgm:cxn modelId="{41AD4700-532B-4E6E-AB56-E6C22F976252}" type="presOf" srcId="{1CBE4729-78CF-4D82-ABAE-56D794759979}" destId="{1C5B3850-9F6C-4F45-A9B5-3EBC76B55CFF}" srcOrd="0" destOrd="0" presId="urn:microsoft.com/office/officeart/2005/8/layout/list1#1"/>
    <dgm:cxn modelId="{81A3CB43-8FB2-4CB9-843F-717F9AD7F769}" type="presOf" srcId="{F50BDB3E-817D-4A89-9D71-D9E0B029567B}" destId="{63AA2D3F-331D-492F-82D5-8A2B6C78BAAD}" srcOrd="0" destOrd="0" presId="urn:microsoft.com/office/officeart/2005/8/layout/list1#1"/>
    <dgm:cxn modelId="{30620365-68DC-40BC-B204-E8D6964B0D33}" type="presOf" srcId="{370C65F5-C91D-491E-BCAE-2C1F879D02FA}" destId="{C068A973-5B16-4170-B76C-5A7E58D9EB4D}" srcOrd="0" destOrd="0" presId="urn:microsoft.com/office/officeart/2005/8/layout/list1#1"/>
    <dgm:cxn modelId="{22E548D2-96E1-41F6-9191-ED9D50ACECC5}" type="presOf" srcId="{370C65F5-C91D-491E-BCAE-2C1F879D02FA}" destId="{4BCC8C19-61FD-4849-A1D4-80757B51923D}" srcOrd="1" destOrd="0" presId="urn:microsoft.com/office/officeart/2005/8/layout/list1#1"/>
    <dgm:cxn modelId="{DD6FBFFD-06DE-4E9C-97C4-1D126DF7E4B6}" type="presOf" srcId="{8554BDF9-8515-4677-9942-0171F000F8EB}" destId="{9D58511D-D18C-46E6-ADFB-6CDE1389D37F}" srcOrd="0" destOrd="0" presId="urn:microsoft.com/office/officeart/2005/8/layout/list1#1"/>
    <dgm:cxn modelId="{B8AC1D5F-ACFC-42C0-9DDF-2379C9F4CB54}" type="presOf" srcId="{F50BDB3E-817D-4A89-9D71-D9E0B029567B}" destId="{2CFD44AC-C5B0-407B-B2EE-07415AFE4DC4}" srcOrd="1" destOrd="0" presId="urn:microsoft.com/office/officeart/2005/8/layout/list1#1"/>
    <dgm:cxn modelId="{D056CAE1-BB81-4DA6-B7F5-F230381E1D9A}" type="presOf" srcId="{787546C1-DD5C-4D6E-BFDD-D95A52E781AD}" destId="{F4F466C7-208D-4B4A-A865-9D82D8E9F892}" srcOrd="0" destOrd="0" presId="urn:microsoft.com/office/officeart/2005/8/layout/list1#1"/>
    <dgm:cxn modelId="{E1C40D3E-638B-4314-AA76-CD0F0CBD21A6}" type="presOf" srcId="{ECBD6B98-1CBE-4BAA-AB77-4873C9DB1799}" destId="{CA895514-6C23-43E3-A15C-728A9EC10843}" srcOrd="0" destOrd="0" presId="urn:microsoft.com/office/officeart/2005/8/layout/list1#1"/>
    <dgm:cxn modelId="{E8EF61B1-515C-44F0-9393-3A960B69FA7A}" srcId="{8554BDF9-8515-4677-9942-0171F000F8EB}" destId="{F50BDB3E-817D-4A89-9D71-D9E0B029567B}" srcOrd="3" destOrd="0" parTransId="{DE0B39BA-A6F3-455E-8022-365CCF701DB7}" sibTransId="{25F4C625-3E51-442C-BBB8-3FA715271B27}"/>
    <dgm:cxn modelId="{DFAEFA4C-B3B0-4C4E-BCD8-BFB53D07C5D0}" srcId="{8554BDF9-8515-4677-9942-0171F000F8EB}" destId="{787546C1-DD5C-4D6E-BFDD-D95A52E781AD}" srcOrd="0" destOrd="0" parTransId="{88942913-D2BB-4DEB-B0E7-EA2B7A6CD360}" sibTransId="{579A9A07-8770-4AC1-9705-76E19F87D269}"/>
    <dgm:cxn modelId="{686D3A5F-3070-4B80-8473-4E58B035B69C}" type="presParOf" srcId="{9D58511D-D18C-46E6-ADFB-6CDE1389D37F}" destId="{29EC7F92-6143-4EC7-AD17-ECAF75C06DC8}" srcOrd="0" destOrd="0" presId="urn:microsoft.com/office/officeart/2005/8/layout/list1#1"/>
    <dgm:cxn modelId="{D946AE0A-758D-4B54-B6C8-E01648BC2019}" type="presParOf" srcId="{29EC7F92-6143-4EC7-AD17-ECAF75C06DC8}" destId="{F4F466C7-208D-4B4A-A865-9D82D8E9F892}" srcOrd="0" destOrd="0" presId="urn:microsoft.com/office/officeart/2005/8/layout/list1#1"/>
    <dgm:cxn modelId="{B81FDACD-75EF-47A3-A5B3-D5B75E3785F9}" type="presParOf" srcId="{29EC7F92-6143-4EC7-AD17-ECAF75C06DC8}" destId="{8BC4E78D-0D98-4ED2-B23A-71FEC19A6436}" srcOrd="1" destOrd="0" presId="urn:microsoft.com/office/officeart/2005/8/layout/list1#1"/>
    <dgm:cxn modelId="{6D81B26C-90AB-44E6-B48C-977D13971574}" type="presParOf" srcId="{9D58511D-D18C-46E6-ADFB-6CDE1389D37F}" destId="{129CDA7D-4C80-4698-AFD0-7208B5D9749E}" srcOrd="1" destOrd="0" presId="urn:microsoft.com/office/officeart/2005/8/layout/list1#1"/>
    <dgm:cxn modelId="{A3BA0326-092E-4ADB-8E53-18CDE2C3A789}" type="presParOf" srcId="{9D58511D-D18C-46E6-ADFB-6CDE1389D37F}" destId="{EBA8CF1F-3B4A-4B6A-8877-CB03CDDAB1E9}" srcOrd="2" destOrd="0" presId="urn:microsoft.com/office/officeart/2005/8/layout/list1#1"/>
    <dgm:cxn modelId="{9CC6DCB4-A8D0-402F-BC8F-92C73D50CE2B}" type="presParOf" srcId="{9D58511D-D18C-46E6-ADFB-6CDE1389D37F}" destId="{8BC0D01A-9D98-495C-93AA-A7D9631CDDAD}" srcOrd="3" destOrd="0" presId="urn:microsoft.com/office/officeart/2005/8/layout/list1#1"/>
    <dgm:cxn modelId="{CA6CA640-0698-4975-8E60-759224EA8B2B}" type="presParOf" srcId="{9D58511D-D18C-46E6-ADFB-6CDE1389D37F}" destId="{D4434ECF-2146-46AC-B62E-87AB389C995A}" srcOrd="4" destOrd="0" presId="urn:microsoft.com/office/officeart/2005/8/layout/list1#1"/>
    <dgm:cxn modelId="{10ABC1B3-ADC0-4410-9C04-C2E3ABDE6E3A}" type="presParOf" srcId="{D4434ECF-2146-46AC-B62E-87AB389C995A}" destId="{06B5F591-72E0-4CFF-9799-36D4050BD51D}" srcOrd="0" destOrd="0" presId="urn:microsoft.com/office/officeart/2005/8/layout/list1#1"/>
    <dgm:cxn modelId="{FEF2112A-E3AD-45CF-B864-9F7EA76FCE63}" type="presParOf" srcId="{D4434ECF-2146-46AC-B62E-87AB389C995A}" destId="{12E5634D-BCAA-48AB-BADB-754A15E9B7AC}" srcOrd="1" destOrd="0" presId="urn:microsoft.com/office/officeart/2005/8/layout/list1#1"/>
    <dgm:cxn modelId="{65C93B68-BDAF-45E0-B908-7A4327485B4E}" type="presParOf" srcId="{9D58511D-D18C-46E6-ADFB-6CDE1389D37F}" destId="{3DAA9763-50F6-4CC4-B6DA-0A4C45FFB361}" srcOrd="5" destOrd="0" presId="urn:microsoft.com/office/officeart/2005/8/layout/list1#1"/>
    <dgm:cxn modelId="{2B4F7681-117F-475B-B156-6B46DD1FFF14}" type="presParOf" srcId="{9D58511D-D18C-46E6-ADFB-6CDE1389D37F}" destId="{51228DB3-E7D4-486B-A0C1-9A59D129891F}" srcOrd="6" destOrd="0" presId="urn:microsoft.com/office/officeart/2005/8/layout/list1#1"/>
    <dgm:cxn modelId="{5A46D4C4-3910-4566-B050-E56FEB30C69D}" type="presParOf" srcId="{9D58511D-D18C-46E6-ADFB-6CDE1389D37F}" destId="{ECC02425-44D1-4F4C-B5D6-13442CA71F2A}" srcOrd="7" destOrd="0" presId="urn:microsoft.com/office/officeart/2005/8/layout/list1#1"/>
    <dgm:cxn modelId="{5328CF69-5917-4430-B19D-2FA8A4FBE7A2}" type="presParOf" srcId="{9D58511D-D18C-46E6-ADFB-6CDE1389D37F}" destId="{F6F531DA-DFC8-44AF-A7EC-63944D26FEB1}" srcOrd="8" destOrd="0" presId="urn:microsoft.com/office/officeart/2005/8/layout/list1#1"/>
    <dgm:cxn modelId="{085EC200-2003-459F-AAA9-6DE841E8C256}" type="presParOf" srcId="{F6F531DA-DFC8-44AF-A7EC-63944D26FEB1}" destId="{C068A973-5B16-4170-B76C-5A7E58D9EB4D}" srcOrd="0" destOrd="0" presId="urn:microsoft.com/office/officeart/2005/8/layout/list1#1"/>
    <dgm:cxn modelId="{749B8606-05C4-4F2C-8266-C1BC62CCEBBE}" type="presParOf" srcId="{F6F531DA-DFC8-44AF-A7EC-63944D26FEB1}" destId="{4BCC8C19-61FD-4849-A1D4-80757B51923D}" srcOrd="1" destOrd="0" presId="urn:microsoft.com/office/officeart/2005/8/layout/list1#1"/>
    <dgm:cxn modelId="{4C63ACB8-D2A7-4796-A992-BD9147151FFF}" type="presParOf" srcId="{9D58511D-D18C-46E6-ADFB-6CDE1389D37F}" destId="{929BA9B7-4F48-4ED2-A6CA-96CD256D95DD}" srcOrd="9" destOrd="0" presId="urn:microsoft.com/office/officeart/2005/8/layout/list1#1"/>
    <dgm:cxn modelId="{C2721652-3165-4866-9BEE-84224480A24F}" type="presParOf" srcId="{9D58511D-D18C-46E6-ADFB-6CDE1389D37F}" destId="{474ECE9D-BA79-46D7-B25B-04A2202627B9}" srcOrd="10" destOrd="0" presId="urn:microsoft.com/office/officeart/2005/8/layout/list1#1"/>
    <dgm:cxn modelId="{701A6136-64FE-4923-A95F-11B9FA66B21F}" type="presParOf" srcId="{9D58511D-D18C-46E6-ADFB-6CDE1389D37F}" destId="{4574653D-8591-42E9-A7ED-D76151D1B6CE}" srcOrd="11" destOrd="0" presId="urn:microsoft.com/office/officeart/2005/8/layout/list1#1"/>
    <dgm:cxn modelId="{32CCD068-EAFE-45F0-8FA2-ABFF5E41728E}" type="presParOf" srcId="{9D58511D-D18C-46E6-ADFB-6CDE1389D37F}" destId="{98CD7476-6A48-4BD0-A0B1-E79081300878}" srcOrd="12" destOrd="0" presId="urn:microsoft.com/office/officeart/2005/8/layout/list1#1"/>
    <dgm:cxn modelId="{6DC7ABF7-F0AD-4349-B215-3B23611D2829}" type="presParOf" srcId="{98CD7476-6A48-4BD0-A0B1-E79081300878}" destId="{63AA2D3F-331D-492F-82D5-8A2B6C78BAAD}" srcOrd="0" destOrd="0" presId="urn:microsoft.com/office/officeart/2005/8/layout/list1#1"/>
    <dgm:cxn modelId="{67143206-8C12-493B-B889-C5F4E02A0BF3}" type="presParOf" srcId="{98CD7476-6A48-4BD0-A0B1-E79081300878}" destId="{2CFD44AC-C5B0-407B-B2EE-07415AFE4DC4}" srcOrd="1" destOrd="0" presId="urn:microsoft.com/office/officeart/2005/8/layout/list1#1"/>
    <dgm:cxn modelId="{9446E42D-B274-4446-B2E1-BA6FA6076FA3}" type="presParOf" srcId="{9D58511D-D18C-46E6-ADFB-6CDE1389D37F}" destId="{E27A153A-8ADD-4646-B3A3-509A74CD0695}" srcOrd="13" destOrd="0" presId="urn:microsoft.com/office/officeart/2005/8/layout/list1#1"/>
    <dgm:cxn modelId="{545A76E8-D0A6-4CB4-9FED-F1526071A7DE}" type="presParOf" srcId="{9D58511D-D18C-46E6-ADFB-6CDE1389D37F}" destId="{2DB5D132-AB90-49A4-A479-F0988A86E33E}" srcOrd="14" destOrd="0" presId="urn:microsoft.com/office/officeart/2005/8/layout/list1#1"/>
    <dgm:cxn modelId="{B1B4E5A6-FA20-4E86-841B-FEF4FAB9D920}" type="presParOf" srcId="{9D58511D-D18C-46E6-ADFB-6CDE1389D37F}" destId="{A5E75685-2820-438A-88AF-159553A570AE}" srcOrd="15" destOrd="0" presId="urn:microsoft.com/office/officeart/2005/8/layout/list1#1"/>
    <dgm:cxn modelId="{7F79E18E-D330-4C3A-A38C-43D4C3AA4039}" type="presParOf" srcId="{9D58511D-D18C-46E6-ADFB-6CDE1389D37F}" destId="{3936D63D-3BB5-4099-A097-CE176EB2ABE2}" srcOrd="16" destOrd="0" presId="urn:microsoft.com/office/officeart/2005/8/layout/list1#1"/>
    <dgm:cxn modelId="{3093208F-43D1-4458-B2D8-15EA5340CACC}" type="presParOf" srcId="{3936D63D-3BB5-4099-A097-CE176EB2ABE2}" destId="{CA895514-6C23-43E3-A15C-728A9EC10843}" srcOrd="0" destOrd="0" presId="urn:microsoft.com/office/officeart/2005/8/layout/list1#1"/>
    <dgm:cxn modelId="{56C12CA8-0055-4698-A0D1-77AD96039721}" type="presParOf" srcId="{3936D63D-3BB5-4099-A097-CE176EB2ABE2}" destId="{D2A5797B-20EE-4298-BA50-C968CEE241D4}" srcOrd="1" destOrd="0" presId="urn:microsoft.com/office/officeart/2005/8/layout/list1#1"/>
    <dgm:cxn modelId="{A91285D8-110C-4BE3-8F3C-452EC5D0DD2B}" type="presParOf" srcId="{9D58511D-D18C-46E6-ADFB-6CDE1389D37F}" destId="{AEA9E5FD-8F48-4CA8-8487-C530B0C74333}" srcOrd="17" destOrd="0" presId="urn:microsoft.com/office/officeart/2005/8/layout/list1#1"/>
    <dgm:cxn modelId="{1ADBAF33-D1D3-4D2A-97D5-C9F2A893F832}" type="presParOf" srcId="{9D58511D-D18C-46E6-ADFB-6CDE1389D37F}" destId="{56015E43-931D-4CAD-85C0-E9EB84437182}" srcOrd="18" destOrd="0" presId="urn:microsoft.com/office/officeart/2005/8/layout/list1#1"/>
    <dgm:cxn modelId="{0F6F57A9-6778-4F7D-AFFE-8D30AE076657}" type="presParOf" srcId="{9D58511D-D18C-46E6-ADFB-6CDE1389D37F}" destId="{A752021B-CBAD-4E8A-8201-609E86ADCCBE}" srcOrd="19" destOrd="0" presId="urn:microsoft.com/office/officeart/2005/8/layout/list1#1"/>
    <dgm:cxn modelId="{C793D9AC-7D02-424E-8A5C-9D6B384CE92A}" type="presParOf" srcId="{9D58511D-D18C-46E6-ADFB-6CDE1389D37F}" destId="{FE0F6A84-2627-44E0-8BE9-655ACD117AAA}" srcOrd="20" destOrd="0" presId="urn:microsoft.com/office/officeart/2005/8/layout/list1#1"/>
    <dgm:cxn modelId="{10C9C4A5-3AF8-4122-895D-4A72E59DD2F2}" type="presParOf" srcId="{FE0F6A84-2627-44E0-8BE9-655ACD117AAA}" destId="{1C5B3850-9F6C-4F45-A9B5-3EBC76B55CFF}" srcOrd="0" destOrd="0" presId="urn:microsoft.com/office/officeart/2005/8/layout/list1#1"/>
    <dgm:cxn modelId="{23119200-3DDF-4A58-88B3-30905C55D86D}" type="presParOf" srcId="{FE0F6A84-2627-44E0-8BE9-655ACD117AAA}" destId="{96731D04-3A70-49A6-81E6-BC48CCA0F994}" srcOrd="1" destOrd="0" presId="urn:microsoft.com/office/officeart/2005/8/layout/list1#1"/>
    <dgm:cxn modelId="{F2363755-87D1-492D-90ED-57B001995BE0}" type="presParOf" srcId="{9D58511D-D18C-46E6-ADFB-6CDE1389D37F}" destId="{6D8CD8B5-6368-4864-A53E-C5A4BEEE61F4}" srcOrd="21" destOrd="0" presId="urn:microsoft.com/office/officeart/2005/8/layout/list1#1"/>
    <dgm:cxn modelId="{DDF8049B-A45D-4479-B347-FC4E5BDDD351}" type="presParOf" srcId="{9D58511D-D18C-46E6-ADFB-6CDE1389D37F}" destId="{B1CFBE10-CE17-4090-AEC4-DFD5FF62D0CD}" srcOrd="22" destOrd="0" presId="urn:microsoft.com/office/officeart/2005/8/layout/list1#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1A8EA-4C9C-4070-845E-0DBFB3F61DD3}" type="doc">
      <dgm:prSet loTypeId="urn:microsoft.com/office/officeart/2005/8/layout/hProcess10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kumimoji="1" lang="ja-JP" altLang="en-US"/>
        </a:p>
      </dgm:t>
    </dgm:pt>
    <dgm:pt modelId="{424F7429-AC85-4571-895A-BB21A27929E7}">
      <dgm:prSet phldrT="[テキスト]"/>
      <dgm:spPr/>
      <dgm:t>
        <a:bodyPr/>
        <a:lstStyle/>
        <a:p>
          <a:r>
            <a:rPr kumimoji="1" lang="ja-JP" altLang="en-US" dirty="0" smtClean="0"/>
            <a:t>質量計算</a:t>
          </a:r>
          <a:endParaRPr kumimoji="1" lang="ja-JP" altLang="en-US" dirty="0"/>
        </a:p>
      </dgm:t>
    </dgm:pt>
    <dgm:pt modelId="{E517813A-D46E-42AF-8980-787BEE97BEBD}" type="parTrans" cxnId="{B31D8E55-4628-4DF6-8EE8-6A9061F8471C}">
      <dgm:prSet/>
      <dgm:spPr/>
      <dgm:t>
        <a:bodyPr/>
        <a:lstStyle/>
        <a:p>
          <a:endParaRPr kumimoji="1" lang="ja-JP" altLang="en-US"/>
        </a:p>
      </dgm:t>
    </dgm:pt>
    <dgm:pt modelId="{6B3C15E1-CF84-4BB9-B354-EA7594CAF697}" type="sibTrans" cxnId="{B31D8E55-4628-4DF6-8EE8-6A9061F8471C}">
      <dgm:prSet/>
      <dgm:spPr/>
      <dgm:t>
        <a:bodyPr/>
        <a:lstStyle/>
        <a:p>
          <a:endParaRPr kumimoji="1" lang="ja-JP" altLang="en-US"/>
        </a:p>
      </dgm:t>
    </dgm:pt>
    <dgm:pt modelId="{BA0EE1FD-C478-4153-BCCB-D6724A3370B8}">
      <dgm:prSet phldrT="[テキスト]"/>
      <dgm:spPr/>
      <dgm:t>
        <a:bodyPr/>
        <a:lstStyle/>
        <a:p>
          <a:r>
            <a:rPr kumimoji="1" lang="en-US" altLang="ja-JP" dirty="0" smtClean="0">
              <a:latin typeface="Calibri" pitchFamily="34" charset="0"/>
            </a:rPr>
            <a:t>Polyethylene</a:t>
          </a:r>
          <a:endParaRPr kumimoji="1" lang="ja-JP" altLang="en-US" dirty="0">
            <a:latin typeface="Calibri" pitchFamily="34" charset="0"/>
          </a:endParaRPr>
        </a:p>
      </dgm:t>
    </dgm:pt>
    <dgm:pt modelId="{A45C5A79-81F7-422E-A7E3-FA39B2FE8D62}" type="parTrans" cxnId="{A3ABDF05-3C7F-4B1C-9458-568EB8867671}">
      <dgm:prSet/>
      <dgm:spPr/>
      <dgm:t>
        <a:bodyPr/>
        <a:lstStyle/>
        <a:p>
          <a:endParaRPr kumimoji="1" lang="ja-JP" altLang="en-US"/>
        </a:p>
      </dgm:t>
    </dgm:pt>
    <dgm:pt modelId="{883BF46D-5171-4785-9B03-79E7A026E650}" type="sibTrans" cxnId="{A3ABDF05-3C7F-4B1C-9458-568EB8867671}">
      <dgm:prSet/>
      <dgm:spPr/>
      <dgm:t>
        <a:bodyPr/>
        <a:lstStyle/>
        <a:p>
          <a:endParaRPr kumimoji="1" lang="ja-JP" altLang="en-US"/>
        </a:p>
      </dgm:t>
    </dgm:pt>
    <dgm:pt modelId="{F1BBD4D2-4732-467B-92A8-2D194E1B58C0}">
      <dgm:prSet phldrT="[テキスト]"/>
      <dgm:spPr/>
      <dgm:t>
        <a:bodyPr/>
        <a:lstStyle/>
        <a:p>
          <a:r>
            <a:rPr kumimoji="1" lang="en-US" altLang="ja-JP" dirty="0" smtClean="0">
              <a:latin typeface="Calibri" pitchFamily="34" charset="0"/>
            </a:rPr>
            <a:t>TEMPO</a:t>
          </a:r>
          <a:endParaRPr kumimoji="1" lang="ja-JP" altLang="en-US" dirty="0">
            <a:latin typeface="Calibri" pitchFamily="34" charset="0"/>
          </a:endParaRPr>
        </a:p>
      </dgm:t>
    </dgm:pt>
    <dgm:pt modelId="{8A409AF1-18F6-4913-B7A8-983A42229FE1}" type="parTrans" cxnId="{65C5FA4E-E510-4016-98E8-89750B946693}">
      <dgm:prSet/>
      <dgm:spPr/>
      <dgm:t>
        <a:bodyPr/>
        <a:lstStyle/>
        <a:p>
          <a:endParaRPr kumimoji="1" lang="ja-JP" altLang="en-US"/>
        </a:p>
      </dgm:t>
    </dgm:pt>
    <dgm:pt modelId="{E829D5AB-97EF-44ED-84E6-1071F40CDB91}" type="sibTrans" cxnId="{65C5FA4E-E510-4016-98E8-89750B946693}">
      <dgm:prSet/>
      <dgm:spPr/>
      <dgm:t>
        <a:bodyPr/>
        <a:lstStyle/>
        <a:p>
          <a:endParaRPr kumimoji="1" lang="ja-JP" altLang="en-US"/>
        </a:p>
      </dgm:t>
    </dgm:pt>
    <dgm:pt modelId="{2707E3AF-2E14-4CFD-BBF0-7546C4B88BFE}">
      <dgm:prSet phldrT="[テキスト]"/>
      <dgm:spPr/>
      <dgm:t>
        <a:bodyPr/>
        <a:lstStyle/>
        <a:p>
          <a:r>
            <a:rPr kumimoji="1" lang="ja-JP" altLang="en-US" dirty="0" smtClean="0"/>
            <a:t>容器封入</a:t>
          </a:r>
          <a:endParaRPr kumimoji="1" lang="ja-JP" altLang="en-US" dirty="0"/>
        </a:p>
      </dgm:t>
    </dgm:pt>
    <dgm:pt modelId="{14385E54-041F-4E07-8B1D-A62710C3958E}" type="parTrans" cxnId="{C340A056-6E73-4B10-9BA4-13B364BC8081}">
      <dgm:prSet/>
      <dgm:spPr/>
      <dgm:t>
        <a:bodyPr/>
        <a:lstStyle/>
        <a:p>
          <a:endParaRPr kumimoji="1" lang="ja-JP" altLang="en-US"/>
        </a:p>
      </dgm:t>
    </dgm:pt>
    <dgm:pt modelId="{DFA57592-A55B-44EA-8C47-0103EF0A7A25}" type="sibTrans" cxnId="{C340A056-6E73-4B10-9BA4-13B364BC8081}">
      <dgm:prSet/>
      <dgm:spPr/>
      <dgm:t>
        <a:bodyPr/>
        <a:lstStyle/>
        <a:p>
          <a:endParaRPr kumimoji="1" lang="ja-JP" altLang="en-US"/>
        </a:p>
      </dgm:t>
    </dgm:pt>
    <dgm:pt modelId="{4BAE4F31-865E-469D-9E5C-018385DC7BB4}">
      <dgm:prSet phldrT="[テキスト]"/>
      <dgm:spPr/>
      <dgm:t>
        <a:bodyPr/>
        <a:lstStyle/>
        <a:p>
          <a:r>
            <a:rPr kumimoji="1" lang="en-US" altLang="ja-JP" dirty="0" smtClean="0"/>
            <a:t>polyethylene</a:t>
          </a:r>
          <a:r>
            <a:rPr kumimoji="1" lang="ja-JP" altLang="en-US" dirty="0" smtClean="0"/>
            <a:t>真空引き後、窒素で置換</a:t>
          </a:r>
          <a:endParaRPr kumimoji="1" lang="ja-JP" altLang="en-US" dirty="0"/>
        </a:p>
      </dgm:t>
    </dgm:pt>
    <dgm:pt modelId="{1C881A3C-BFCE-4B89-85B3-E05596B378D0}" type="parTrans" cxnId="{02C1A958-9A8F-42FC-9CBA-50A2BC114C6A}">
      <dgm:prSet/>
      <dgm:spPr/>
      <dgm:t>
        <a:bodyPr/>
        <a:lstStyle/>
        <a:p>
          <a:endParaRPr kumimoji="1" lang="ja-JP" altLang="en-US"/>
        </a:p>
      </dgm:t>
    </dgm:pt>
    <dgm:pt modelId="{02F9DFB2-673F-4E39-ADE3-8A8AA2B4C617}" type="sibTrans" cxnId="{02C1A958-9A8F-42FC-9CBA-50A2BC114C6A}">
      <dgm:prSet/>
      <dgm:spPr/>
      <dgm:t>
        <a:bodyPr/>
        <a:lstStyle/>
        <a:p>
          <a:endParaRPr kumimoji="1" lang="ja-JP" altLang="en-US"/>
        </a:p>
      </dgm:t>
    </dgm:pt>
    <dgm:pt modelId="{83ED68D1-607A-4CC5-AA14-B6A3BF471A1F}">
      <dgm:prSet phldrT="[テキスト]"/>
      <dgm:spPr/>
      <dgm:t>
        <a:bodyPr/>
        <a:lstStyle/>
        <a:p>
          <a:r>
            <a:rPr kumimoji="1" lang="ja-JP" altLang="en-US" dirty="0" smtClean="0"/>
            <a:t>加熱</a:t>
          </a:r>
          <a:endParaRPr kumimoji="1" lang="ja-JP" altLang="en-US" dirty="0"/>
        </a:p>
      </dgm:t>
    </dgm:pt>
    <dgm:pt modelId="{1E6E8DC0-80FF-4119-8739-7EE0D6601336}" type="parTrans" cxnId="{0E277635-3957-4908-B8F5-8A64C1A9D1EA}">
      <dgm:prSet/>
      <dgm:spPr/>
      <dgm:t>
        <a:bodyPr/>
        <a:lstStyle/>
        <a:p>
          <a:endParaRPr kumimoji="1" lang="ja-JP" altLang="en-US"/>
        </a:p>
      </dgm:t>
    </dgm:pt>
    <dgm:pt modelId="{ED3A30AD-9D08-414B-B652-F77A07186A9E}" type="sibTrans" cxnId="{0E277635-3957-4908-B8F5-8A64C1A9D1EA}">
      <dgm:prSet/>
      <dgm:spPr/>
      <dgm:t>
        <a:bodyPr/>
        <a:lstStyle/>
        <a:p>
          <a:endParaRPr kumimoji="1" lang="ja-JP" altLang="en-US"/>
        </a:p>
      </dgm:t>
    </dgm:pt>
    <dgm:pt modelId="{FF3D9DA3-C8D3-4A5F-B3E6-A48502B66D48}">
      <dgm:prSet phldrT="[テキスト]"/>
      <dgm:spPr/>
      <dgm:t>
        <a:bodyPr/>
        <a:lstStyle/>
        <a:p>
          <a:r>
            <a:rPr kumimoji="1" lang="en-US" altLang="ja-JP" dirty="0" smtClean="0">
              <a:latin typeface="Calibri" pitchFamily="34" charset="0"/>
            </a:rPr>
            <a:t>80</a:t>
          </a:r>
          <a:r>
            <a:rPr kumimoji="1" lang="ja-JP" altLang="en-US" dirty="0" smtClean="0">
              <a:latin typeface="Calibri" pitchFamily="34" charset="0"/>
            </a:rPr>
            <a:t>℃</a:t>
          </a:r>
          <a:endParaRPr kumimoji="1" lang="ja-JP" altLang="en-US" dirty="0">
            <a:latin typeface="Calibri" pitchFamily="34" charset="0"/>
          </a:endParaRPr>
        </a:p>
      </dgm:t>
    </dgm:pt>
    <dgm:pt modelId="{512CFCA1-D0FD-48AE-A011-735501D8AF68}" type="parTrans" cxnId="{C7F4ED72-3038-486B-8525-FF92B42E6E05}">
      <dgm:prSet/>
      <dgm:spPr/>
      <dgm:t>
        <a:bodyPr/>
        <a:lstStyle/>
        <a:p>
          <a:endParaRPr kumimoji="1" lang="ja-JP" altLang="en-US"/>
        </a:p>
      </dgm:t>
    </dgm:pt>
    <dgm:pt modelId="{E6EE2132-3DA3-4BFA-976A-9CFBDF6810DB}" type="sibTrans" cxnId="{C7F4ED72-3038-486B-8525-FF92B42E6E05}">
      <dgm:prSet/>
      <dgm:spPr/>
      <dgm:t>
        <a:bodyPr/>
        <a:lstStyle/>
        <a:p>
          <a:endParaRPr kumimoji="1" lang="ja-JP" altLang="en-US"/>
        </a:p>
      </dgm:t>
    </dgm:pt>
    <dgm:pt modelId="{91CCCC16-E550-4AA3-89E2-6EFAA7829C0B}">
      <dgm:prSet phldrT="[テキスト]"/>
      <dgm:spPr/>
      <dgm:t>
        <a:bodyPr/>
        <a:lstStyle/>
        <a:p>
          <a:r>
            <a:rPr kumimoji="1" lang="en-US" altLang="ja-JP" dirty="0" smtClean="0">
              <a:latin typeface="Calibri" pitchFamily="34" charset="0"/>
            </a:rPr>
            <a:t>20</a:t>
          </a:r>
          <a:r>
            <a:rPr kumimoji="1" lang="ja-JP" altLang="en-US" dirty="0" smtClean="0"/>
            <a:t>時間</a:t>
          </a:r>
          <a:endParaRPr kumimoji="1" lang="ja-JP" altLang="en-US" dirty="0"/>
        </a:p>
      </dgm:t>
    </dgm:pt>
    <dgm:pt modelId="{E1D63A86-9A96-422E-994B-F07AAA48BA3F}" type="parTrans" cxnId="{ED494ECA-4F21-409A-A53C-A3E6B9B83F64}">
      <dgm:prSet/>
      <dgm:spPr/>
      <dgm:t>
        <a:bodyPr/>
        <a:lstStyle/>
        <a:p>
          <a:endParaRPr kumimoji="1" lang="ja-JP" altLang="en-US"/>
        </a:p>
      </dgm:t>
    </dgm:pt>
    <dgm:pt modelId="{1154613C-F61B-47F2-B24C-447EF3BAEE3E}" type="sibTrans" cxnId="{ED494ECA-4F21-409A-A53C-A3E6B9B83F64}">
      <dgm:prSet/>
      <dgm:spPr/>
      <dgm:t>
        <a:bodyPr/>
        <a:lstStyle/>
        <a:p>
          <a:endParaRPr kumimoji="1" lang="ja-JP" altLang="en-US"/>
        </a:p>
      </dgm:t>
    </dgm:pt>
    <dgm:pt modelId="{07A36C47-1388-427F-9E43-4368CAF7B38A}">
      <dgm:prSet phldrT="[テキスト]"/>
      <dgm:spPr/>
      <dgm:t>
        <a:bodyPr/>
        <a:lstStyle/>
        <a:p>
          <a:r>
            <a:rPr kumimoji="1" lang="en-US" altLang="ja-JP" dirty="0" smtClean="0">
              <a:solidFill>
                <a:srgbClr val="FFC000"/>
              </a:solidFill>
              <a:latin typeface="Calibri" pitchFamily="34" charset="0"/>
            </a:rPr>
            <a:t>1.65g</a:t>
          </a:r>
          <a:endParaRPr kumimoji="1" lang="ja-JP" altLang="en-US" dirty="0">
            <a:solidFill>
              <a:srgbClr val="FFC000"/>
            </a:solidFill>
            <a:latin typeface="Calibri" pitchFamily="34" charset="0"/>
          </a:endParaRPr>
        </a:p>
      </dgm:t>
    </dgm:pt>
    <dgm:pt modelId="{1C75A671-3F85-4A6C-AD53-1225F133BBA7}" type="parTrans" cxnId="{DD8701F9-E313-4E91-BE80-38DF561AF523}">
      <dgm:prSet/>
      <dgm:spPr/>
      <dgm:t>
        <a:bodyPr/>
        <a:lstStyle/>
        <a:p>
          <a:endParaRPr kumimoji="1" lang="ja-JP" altLang="en-US"/>
        </a:p>
      </dgm:t>
    </dgm:pt>
    <dgm:pt modelId="{F7D38628-B67E-4C08-9415-2781C69B469D}" type="sibTrans" cxnId="{DD8701F9-E313-4E91-BE80-38DF561AF523}">
      <dgm:prSet/>
      <dgm:spPr/>
      <dgm:t>
        <a:bodyPr/>
        <a:lstStyle/>
        <a:p>
          <a:endParaRPr kumimoji="1" lang="ja-JP" altLang="en-US"/>
        </a:p>
      </dgm:t>
    </dgm:pt>
    <dgm:pt modelId="{BAF98130-E7AA-4545-A2F4-8BF08758557C}">
      <dgm:prSet phldrT="[テキスト]"/>
      <dgm:spPr/>
      <dgm:t>
        <a:bodyPr/>
        <a:lstStyle/>
        <a:p>
          <a:r>
            <a:rPr kumimoji="1" lang="en-US" altLang="ja-JP" dirty="0" smtClean="0">
              <a:latin typeface="Calibri" pitchFamily="34" charset="0"/>
            </a:rPr>
            <a:t>14mg</a:t>
          </a:r>
          <a:r>
            <a:rPr kumimoji="1" lang="en-US" altLang="ja-JP" dirty="0" smtClean="0"/>
            <a:t>		</a:t>
          </a:r>
          <a:endParaRPr kumimoji="1" lang="ja-JP" altLang="en-US" dirty="0">
            <a:latin typeface="Calibri" pitchFamily="34" charset="0"/>
          </a:endParaRPr>
        </a:p>
      </dgm:t>
    </dgm:pt>
    <dgm:pt modelId="{C38BE96E-43D6-4A29-AAC7-FEE33F6C7DB2}" type="parTrans" cxnId="{EAEA44E5-B0DB-4903-BDA9-3F1433339630}">
      <dgm:prSet/>
      <dgm:spPr/>
      <dgm:t>
        <a:bodyPr/>
        <a:lstStyle/>
        <a:p>
          <a:endParaRPr kumimoji="1" lang="ja-JP" altLang="en-US"/>
        </a:p>
      </dgm:t>
    </dgm:pt>
    <dgm:pt modelId="{BB53F484-EB06-42C3-A0AA-2520C4D37952}" type="sibTrans" cxnId="{EAEA44E5-B0DB-4903-BDA9-3F1433339630}">
      <dgm:prSet/>
      <dgm:spPr/>
      <dgm:t>
        <a:bodyPr/>
        <a:lstStyle/>
        <a:p>
          <a:endParaRPr kumimoji="1" lang="ja-JP" altLang="en-US"/>
        </a:p>
      </dgm:t>
    </dgm:pt>
    <dgm:pt modelId="{95A7EF3D-7100-4D7A-BC4E-96F627DE3462}">
      <dgm:prSet phldrT="[テキスト]"/>
      <dgm:spPr/>
      <dgm:t>
        <a:bodyPr/>
        <a:lstStyle/>
        <a:p>
          <a:r>
            <a:rPr kumimoji="1" lang="ja-JP" altLang="en-US" dirty="0" smtClean="0"/>
            <a:t>互いに接触しないように</a:t>
          </a:r>
          <a:r>
            <a:rPr kumimoji="1" lang="en-US" altLang="ja-JP" dirty="0" smtClean="0"/>
            <a:t>TEMPO</a:t>
          </a:r>
          <a:r>
            <a:rPr kumimoji="1" lang="ja-JP" altLang="en-US" dirty="0" smtClean="0"/>
            <a:t>封入</a:t>
          </a:r>
          <a:endParaRPr kumimoji="1" lang="ja-JP" altLang="en-US" dirty="0"/>
        </a:p>
      </dgm:t>
    </dgm:pt>
    <dgm:pt modelId="{025FD297-DD12-47DE-A8D1-08EAC5819F23}" type="parTrans" cxnId="{B8281064-4235-48B1-9195-BF635150C627}">
      <dgm:prSet/>
      <dgm:spPr/>
      <dgm:t>
        <a:bodyPr/>
        <a:lstStyle/>
        <a:p>
          <a:endParaRPr kumimoji="1" lang="ja-JP" altLang="en-US"/>
        </a:p>
      </dgm:t>
    </dgm:pt>
    <dgm:pt modelId="{22289C81-25C6-4193-8507-0D1B25A6B9B0}" type="sibTrans" cxnId="{B8281064-4235-48B1-9195-BF635150C627}">
      <dgm:prSet/>
      <dgm:spPr/>
      <dgm:t>
        <a:bodyPr/>
        <a:lstStyle/>
        <a:p>
          <a:endParaRPr kumimoji="1" lang="ja-JP" altLang="en-US"/>
        </a:p>
      </dgm:t>
    </dgm:pt>
    <dgm:pt modelId="{EEA46AAB-B8AC-42F8-9D8F-D00660181AEB}" type="pres">
      <dgm:prSet presAssocID="{94B1A8EA-4C9C-4070-845E-0DBFB3F61D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E89A7B92-EBEB-48A4-82D8-D15E3805BE19}" type="pres">
      <dgm:prSet presAssocID="{424F7429-AC85-4571-895A-BB21A27929E7}" presName="composite" presStyleCnt="0"/>
      <dgm:spPr/>
    </dgm:pt>
    <dgm:pt modelId="{B079A254-2FAE-4604-B97B-408310640A9C}" type="pres">
      <dgm:prSet presAssocID="{424F7429-AC85-4571-895A-BB21A27929E7}" presName="imagSh" presStyleLbl="b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EADC129-697A-4A6D-88DC-5690A920FC83}" type="pres">
      <dgm:prSet presAssocID="{424F7429-AC85-4571-895A-BB21A27929E7}" presName="txNode" presStyleLbl="node1" presStyleIdx="0" presStyleCnt="3" custLinFactNeighborX="10916" custLinFactNeighborY="3000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C6C4CC5-E9D9-452E-B1D8-BA37F8482150}" type="pres">
      <dgm:prSet presAssocID="{6B3C15E1-CF84-4BB9-B354-EA7594CAF697}" presName="sibTrans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AD6137C8-F3CC-41F5-86BC-08F74062EA0C}" type="pres">
      <dgm:prSet presAssocID="{6B3C15E1-CF84-4BB9-B354-EA7594CAF697}" presName="connTx" presStyleLbl="sibTrans2D1" presStyleIdx="0" presStyleCnt="2"/>
      <dgm:spPr/>
      <dgm:t>
        <a:bodyPr/>
        <a:lstStyle/>
        <a:p>
          <a:endParaRPr kumimoji="1" lang="ja-JP" altLang="en-US"/>
        </a:p>
      </dgm:t>
    </dgm:pt>
    <dgm:pt modelId="{8357E0B3-ED4C-4B7C-9A33-8BAA80187305}" type="pres">
      <dgm:prSet presAssocID="{2707E3AF-2E14-4CFD-BBF0-7546C4B88BFE}" presName="composite" presStyleCnt="0"/>
      <dgm:spPr/>
    </dgm:pt>
    <dgm:pt modelId="{5C860D85-FA25-48B8-B66E-1AF75B48CFC3}" type="pres">
      <dgm:prSet presAssocID="{2707E3AF-2E14-4CFD-BBF0-7546C4B88BFE}" presName="imagSh" presStyleLbl="b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1271C5C-85F3-4CCD-94D6-443A6FAC47DB}" type="pres">
      <dgm:prSet presAssocID="{2707E3AF-2E14-4CFD-BBF0-7546C4B88BFE}" presName="txNode" presStyleLbl="node1" presStyleIdx="1" presStyleCnt="3" custLinFactNeighborX="4665" custLinFactNeighborY="3392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ABED60F-03B0-4FA8-84D4-43013C148E05}" type="pres">
      <dgm:prSet presAssocID="{DFA57592-A55B-44EA-8C47-0103EF0A7A25}" presName="sibTrans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B19CC2FE-46C1-4CFF-835E-BED89294AD22}" type="pres">
      <dgm:prSet presAssocID="{DFA57592-A55B-44EA-8C47-0103EF0A7A25}" presName="connTx" presStyleLbl="sibTrans2D1" presStyleIdx="1" presStyleCnt="2"/>
      <dgm:spPr/>
      <dgm:t>
        <a:bodyPr/>
        <a:lstStyle/>
        <a:p>
          <a:endParaRPr kumimoji="1" lang="ja-JP" altLang="en-US"/>
        </a:p>
      </dgm:t>
    </dgm:pt>
    <dgm:pt modelId="{65280585-19A2-4F26-93C0-95A4EB47712C}" type="pres">
      <dgm:prSet presAssocID="{83ED68D1-607A-4CC5-AA14-B6A3BF471A1F}" presName="composite" presStyleCnt="0"/>
      <dgm:spPr/>
    </dgm:pt>
    <dgm:pt modelId="{8FB7E347-36D2-4628-9E5F-C628B1FEE52D}" type="pres">
      <dgm:prSet presAssocID="{83ED68D1-607A-4CC5-AA14-B6A3BF471A1F}" presName="imagSh" presStyleLbl="b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25D192-06A5-4C3B-A898-D66F6B39EBA5}" type="pres">
      <dgm:prSet presAssocID="{83ED68D1-607A-4CC5-AA14-B6A3BF471A1F}" presName="txNode" presStyleLbl="node1" presStyleIdx="2" presStyleCnt="3" custLinFactNeighborX="-1587" custLinFactNeighborY="3000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118CC7B5-FF47-4473-AD3B-E2B0F918CDB7}" type="presOf" srcId="{DFA57592-A55B-44EA-8C47-0103EF0A7A25}" destId="{B19CC2FE-46C1-4CFF-835E-BED89294AD22}" srcOrd="1" destOrd="0" presId="urn:microsoft.com/office/officeart/2005/8/layout/hProcess10"/>
    <dgm:cxn modelId="{7DB1F54B-263D-4875-B6B6-7C1C5B370349}" type="presOf" srcId="{07A36C47-1388-427F-9E43-4368CAF7B38A}" destId="{5EADC129-697A-4A6D-88DC-5690A920FC83}" srcOrd="0" destOrd="2" presId="urn:microsoft.com/office/officeart/2005/8/layout/hProcess10"/>
    <dgm:cxn modelId="{8A29C6F5-B399-4DA8-B1CD-D17633BE9D36}" type="presOf" srcId="{F1BBD4D2-4732-467B-92A8-2D194E1B58C0}" destId="{5EADC129-697A-4A6D-88DC-5690A920FC83}" srcOrd="0" destOrd="3" presId="urn:microsoft.com/office/officeart/2005/8/layout/hProcess10"/>
    <dgm:cxn modelId="{A3ABDF05-3C7F-4B1C-9458-568EB8867671}" srcId="{424F7429-AC85-4571-895A-BB21A27929E7}" destId="{BA0EE1FD-C478-4153-BCCB-D6724A3370B8}" srcOrd="0" destOrd="0" parTransId="{A45C5A79-81F7-422E-A7E3-FA39B2FE8D62}" sibTransId="{883BF46D-5171-4785-9B03-79E7A026E650}"/>
    <dgm:cxn modelId="{EAEA44E5-B0DB-4903-BDA9-3F1433339630}" srcId="{F1BBD4D2-4732-467B-92A8-2D194E1B58C0}" destId="{BAF98130-E7AA-4545-A2F4-8BF08758557C}" srcOrd="0" destOrd="0" parTransId="{C38BE96E-43D6-4A29-AAC7-FEE33F6C7DB2}" sibTransId="{BB53F484-EB06-42C3-A0AA-2520C4D37952}"/>
    <dgm:cxn modelId="{CA661BCF-D73D-4FF4-B610-A21B2AA1BE98}" type="presOf" srcId="{94B1A8EA-4C9C-4070-845E-0DBFB3F61DD3}" destId="{EEA46AAB-B8AC-42F8-9D8F-D00660181AEB}" srcOrd="0" destOrd="0" presId="urn:microsoft.com/office/officeart/2005/8/layout/hProcess10"/>
    <dgm:cxn modelId="{BA2D5D34-610A-4C0C-A252-764E942251AF}" type="presOf" srcId="{DFA57592-A55B-44EA-8C47-0103EF0A7A25}" destId="{0ABED60F-03B0-4FA8-84D4-43013C148E05}" srcOrd="0" destOrd="0" presId="urn:microsoft.com/office/officeart/2005/8/layout/hProcess10"/>
    <dgm:cxn modelId="{B31D8E55-4628-4DF6-8EE8-6A9061F8471C}" srcId="{94B1A8EA-4C9C-4070-845E-0DBFB3F61DD3}" destId="{424F7429-AC85-4571-895A-BB21A27929E7}" srcOrd="0" destOrd="0" parTransId="{E517813A-D46E-42AF-8980-787BEE97BEBD}" sibTransId="{6B3C15E1-CF84-4BB9-B354-EA7594CAF697}"/>
    <dgm:cxn modelId="{C340A056-6E73-4B10-9BA4-13B364BC8081}" srcId="{94B1A8EA-4C9C-4070-845E-0DBFB3F61DD3}" destId="{2707E3AF-2E14-4CFD-BBF0-7546C4B88BFE}" srcOrd="1" destOrd="0" parTransId="{14385E54-041F-4E07-8B1D-A62710C3958E}" sibTransId="{DFA57592-A55B-44EA-8C47-0103EF0A7A25}"/>
    <dgm:cxn modelId="{CA3F0DC0-1380-4C08-815F-25336D04F310}" type="presOf" srcId="{91CCCC16-E550-4AA3-89E2-6EFAA7829C0B}" destId="{5D25D192-06A5-4C3B-A898-D66F6B39EBA5}" srcOrd="0" destOrd="2" presId="urn:microsoft.com/office/officeart/2005/8/layout/hProcess10"/>
    <dgm:cxn modelId="{670B6212-FFBD-43C3-A61F-BF76CFCD946A}" type="presOf" srcId="{83ED68D1-607A-4CC5-AA14-B6A3BF471A1F}" destId="{5D25D192-06A5-4C3B-A898-D66F6B39EBA5}" srcOrd="0" destOrd="0" presId="urn:microsoft.com/office/officeart/2005/8/layout/hProcess10"/>
    <dgm:cxn modelId="{C7F4ED72-3038-486B-8525-FF92B42E6E05}" srcId="{83ED68D1-607A-4CC5-AA14-B6A3BF471A1F}" destId="{FF3D9DA3-C8D3-4A5F-B3E6-A48502B66D48}" srcOrd="0" destOrd="0" parTransId="{512CFCA1-D0FD-48AE-A011-735501D8AF68}" sibTransId="{E6EE2132-3DA3-4BFA-976A-9CFBDF6810DB}"/>
    <dgm:cxn modelId="{7672C186-E1F2-4DED-B86D-169DE89F3B16}" type="presOf" srcId="{2707E3AF-2E14-4CFD-BBF0-7546C4B88BFE}" destId="{51271C5C-85F3-4CCD-94D6-443A6FAC47DB}" srcOrd="0" destOrd="0" presId="urn:microsoft.com/office/officeart/2005/8/layout/hProcess10"/>
    <dgm:cxn modelId="{142AC7BF-53E9-4730-AF9C-AEF403528D01}" type="presOf" srcId="{4BAE4F31-865E-469D-9E5C-018385DC7BB4}" destId="{51271C5C-85F3-4CCD-94D6-443A6FAC47DB}" srcOrd="0" destOrd="1" presId="urn:microsoft.com/office/officeart/2005/8/layout/hProcess10"/>
    <dgm:cxn modelId="{E748E694-0B6B-44E8-9BE9-AEA221CD241E}" type="presOf" srcId="{424F7429-AC85-4571-895A-BB21A27929E7}" destId="{5EADC129-697A-4A6D-88DC-5690A920FC83}" srcOrd="0" destOrd="0" presId="urn:microsoft.com/office/officeart/2005/8/layout/hProcess10"/>
    <dgm:cxn modelId="{C22127ED-E511-4181-A24F-2F96BBAF1845}" type="presOf" srcId="{6B3C15E1-CF84-4BB9-B354-EA7594CAF697}" destId="{2C6C4CC5-E9D9-452E-B1D8-BA37F8482150}" srcOrd="0" destOrd="0" presId="urn:microsoft.com/office/officeart/2005/8/layout/hProcess10"/>
    <dgm:cxn modelId="{ED494ECA-4F21-409A-A53C-A3E6B9B83F64}" srcId="{83ED68D1-607A-4CC5-AA14-B6A3BF471A1F}" destId="{91CCCC16-E550-4AA3-89E2-6EFAA7829C0B}" srcOrd="1" destOrd="0" parTransId="{E1D63A86-9A96-422E-994B-F07AAA48BA3F}" sibTransId="{1154613C-F61B-47F2-B24C-447EF3BAEE3E}"/>
    <dgm:cxn modelId="{4531F1DC-C5D5-47E5-8631-CEAC2493BF2C}" type="presOf" srcId="{FF3D9DA3-C8D3-4A5F-B3E6-A48502B66D48}" destId="{5D25D192-06A5-4C3B-A898-D66F6B39EBA5}" srcOrd="0" destOrd="1" presId="urn:microsoft.com/office/officeart/2005/8/layout/hProcess10"/>
    <dgm:cxn modelId="{675DF07E-55CC-4E52-9BDD-D73045B45530}" type="presOf" srcId="{BAF98130-E7AA-4545-A2F4-8BF08758557C}" destId="{5EADC129-697A-4A6D-88DC-5690A920FC83}" srcOrd="0" destOrd="4" presId="urn:microsoft.com/office/officeart/2005/8/layout/hProcess10"/>
    <dgm:cxn modelId="{0E277635-3957-4908-B8F5-8A64C1A9D1EA}" srcId="{94B1A8EA-4C9C-4070-845E-0DBFB3F61DD3}" destId="{83ED68D1-607A-4CC5-AA14-B6A3BF471A1F}" srcOrd="2" destOrd="0" parTransId="{1E6E8DC0-80FF-4119-8739-7EE0D6601336}" sibTransId="{ED3A30AD-9D08-414B-B652-F77A07186A9E}"/>
    <dgm:cxn modelId="{B8281064-4235-48B1-9195-BF635150C627}" srcId="{2707E3AF-2E14-4CFD-BBF0-7546C4B88BFE}" destId="{95A7EF3D-7100-4D7A-BC4E-96F627DE3462}" srcOrd="1" destOrd="0" parTransId="{025FD297-DD12-47DE-A8D1-08EAC5819F23}" sibTransId="{22289C81-25C6-4193-8507-0D1B25A6B9B0}"/>
    <dgm:cxn modelId="{CFCDF4DE-7865-43FA-95E6-C48B9D3EC083}" type="presOf" srcId="{6B3C15E1-CF84-4BB9-B354-EA7594CAF697}" destId="{AD6137C8-F3CC-41F5-86BC-08F74062EA0C}" srcOrd="1" destOrd="0" presId="urn:microsoft.com/office/officeart/2005/8/layout/hProcess10"/>
    <dgm:cxn modelId="{65C5FA4E-E510-4016-98E8-89750B946693}" srcId="{424F7429-AC85-4571-895A-BB21A27929E7}" destId="{F1BBD4D2-4732-467B-92A8-2D194E1B58C0}" srcOrd="1" destOrd="0" parTransId="{8A409AF1-18F6-4913-B7A8-983A42229FE1}" sibTransId="{E829D5AB-97EF-44ED-84E6-1071F40CDB91}"/>
    <dgm:cxn modelId="{DD8701F9-E313-4E91-BE80-38DF561AF523}" srcId="{BA0EE1FD-C478-4153-BCCB-D6724A3370B8}" destId="{07A36C47-1388-427F-9E43-4368CAF7B38A}" srcOrd="0" destOrd="0" parTransId="{1C75A671-3F85-4A6C-AD53-1225F133BBA7}" sibTransId="{F7D38628-B67E-4C08-9415-2781C69B469D}"/>
    <dgm:cxn modelId="{02C1A958-9A8F-42FC-9CBA-50A2BC114C6A}" srcId="{2707E3AF-2E14-4CFD-BBF0-7546C4B88BFE}" destId="{4BAE4F31-865E-469D-9E5C-018385DC7BB4}" srcOrd="0" destOrd="0" parTransId="{1C881A3C-BFCE-4B89-85B3-E05596B378D0}" sibTransId="{02F9DFB2-673F-4E39-ADE3-8A8AA2B4C617}"/>
    <dgm:cxn modelId="{3718FFC1-B6CD-4D65-AF19-A8A66BCD88A7}" type="presOf" srcId="{BA0EE1FD-C478-4153-BCCB-D6724A3370B8}" destId="{5EADC129-697A-4A6D-88DC-5690A920FC83}" srcOrd="0" destOrd="1" presId="urn:microsoft.com/office/officeart/2005/8/layout/hProcess10"/>
    <dgm:cxn modelId="{7752D7FA-D4D9-482C-ADBF-8BA8C8270A57}" type="presOf" srcId="{95A7EF3D-7100-4D7A-BC4E-96F627DE3462}" destId="{51271C5C-85F3-4CCD-94D6-443A6FAC47DB}" srcOrd="0" destOrd="2" presId="urn:microsoft.com/office/officeart/2005/8/layout/hProcess10"/>
    <dgm:cxn modelId="{A385C1C2-C770-4C6C-A25F-3E8D1C1C2D07}" type="presParOf" srcId="{EEA46AAB-B8AC-42F8-9D8F-D00660181AEB}" destId="{E89A7B92-EBEB-48A4-82D8-D15E3805BE19}" srcOrd="0" destOrd="0" presId="urn:microsoft.com/office/officeart/2005/8/layout/hProcess10"/>
    <dgm:cxn modelId="{B1150A1C-10C7-446B-AF1E-9D9C491BD540}" type="presParOf" srcId="{E89A7B92-EBEB-48A4-82D8-D15E3805BE19}" destId="{B079A254-2FAE-4604-B97B-408310640A9C}" srcOrd="0" destOrd="0" presId="urn:microsoft.com/office/officeart/2005/8/layout/hProcess10"/>
    <dgm:cxn modelId="{3E372B66-B6C5-437F-BB13-A2DCD656AC2B}" type="presParOf" srcId="{E89A7B92-EBEB-48A4-82D8-D15E3805BE19}" destId="{5EADC129-697A-4A6D-88DC-5690A920FC83}" srcOrd="1" destOrd="0" presId="urn:microsoft.com/office/officeart/2005/8/layout/hProcess10"/>
    <dgm:cxn modelId="{7A334AB6-625D-47F8-8FE3-9DA2AA379C67}" type="presParOf" srcId="{EEA46AAB-B8AC-42F8-9D8F-D00660181AEB}" destId="{2C6C4CC5-E9D9-452E-B1D8-BA37F8482150}" srcOrd="1" destOrd="0" presId="urn:microsoft.com/office/officeart/2005/8/layout/hProcess10"/>
    <dgm:cxn modelId="{D7CE4A6B-FF03-425B-AFD6-47E1507637B7}" type="presParOf" srcId="{2C6C4CC5-E9D9-452E-B1D8-BA37F8482150}" destId="{AD6137C8-F3CC-41F5-86BC-08F74062EA0C}" srcOrd="0" destOrd="0" presId="urn:microsoft.com/office/officeart/2005/8/layout/hProcess10"/>
    <dgm:cxn modelId="{98CF8EB8-CAC8-4AF1-8BAA-2D9CC4B31BEA}" type="presParOf" srcId="{EEA46AAB-B8AC-42F8-9D8F-D00660181AEB}" destId="{8357E0B3-ED4C-4B7C-9A33-8BAA80187305}" srcOrd="2" destOrd="0" presId="urn:microsoft.com/office/officeart/2005/8/layout/hProcess10"/>
    <dgm:cxn modelId="{82D71C08-5D49-4C46-A9B0-16B822DE6733}" type="presParOf" srcId="{8357E0B3-ED4C-4B7C-9A33-8BAA80187305}" destId="{5C860D85-FA25-48B8-B66E-1AF75B48CFC3}" srcOrd="0" destOrd="0" presId="urn:microsoft.com/office/officeart/2005/8/layout/hProcess10"/>
    <dgm:cxn modelId="{662F44D2-A204-43FA-AD3E-924FA336B30D}" type="presParOf" srcId="{8357E0B3-ED4C-4B7C-9A33-8BAA80187305}" destId="{51271C5C-85F3-4CCD-94D6-443A6FAC47DB}" srcOrd="1" destOrd="0" presId="urn:microsoft.com/office/officeart/2005/8/layout/hProcess10"/>
    <dgm:cxn modelId="{E46989ED-2DAA-44F0-91EB-169DF408767C}" type="presParOf" srcId="{EEA46AAB-B8AC-42F8-9D8F-D00660181AEB}" destId="{0ABED60F-03B0-4FA8-84D4-43013C148E05}" srcOrd="3" destOrd="0" presId="urn:microsoft.com/office/officeart/2005/8/layout/hProcess10"/>
    <dgm:cxn modelId="{DB62E89F-AB39-4701-8BAC-62007C3C58A5}" type="presParOf" srcId="{0ABED60F-03B0-4FA8-84D4-43013C148E05}" destId="{B19CC2FE-46C1-4CFF-835E-BED89294AD22}" srcOrd="0" destOrd="0" presId="urn:microsoft.com/office/officeart/2005/8/layout/hProcess10"/>
    <dgm:cxn modelId="{42E9B95C-A638-4496-BA7A-BA10B229A7A9}" type="presParOf" srcId="{EEA46AAB-B8AC-42F8-9D8F-D00660181AEB}" destId="{65280585-19A2-4F26-93C0-95A4EB47712C}" srcOrd="4" destOrd="0" presId="urn:microsoft.com/office/officeart/2005/8/layout/hProcess10"/>
    <dgm:cxn modelId="{C4F3BD1C-D096-44DB-AED9-B8D48D633C2C}" type="presParOf" srcId="{65280585-19A2-4F26-93C0-95A4EB47712C}" destId="{8FB7E347-36D2-4628-9E5F-C628B1FEE52D}" srcOrd="0" destOrd="0" presId="urn:microsoft.com/office/officeart/2005/8/layout/hProcess10"/>
    <dgm:cxn modelId="{0AFD4BA9-1D5B-4739-94B8-5E400205C3FB}" type="presParOf" srcId="{65280585-19A2-4F26-93C0-95A4EB47712C}" destId="{5D25D192-06A5-4C3B-A898-D66F6B39EBA5}" srcOrd="1" destOrd="0" presId="urn:microsoft.com/office/officeart/2005/8/layout/hProcess10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5604D9-D75E-4458-82BC-55D74FA50DE4}" type="datetimeFigureOut">
              <a:rPr kumimoji="1" lang="ja-JP" altLang="en-US" smtClean="0"/>
              <a:pPr/>
              <a:t>2009/2/18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89D8-9D6E-4E48-8590-9FB54ABE1C3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A3A11-5DB1-445C-98F0-0EEA74C03B55}" type="datetimeFigureOut">
              <a:rPr kumimoji="1" lang="ja-JP" altLang="en-US" smtClean="0"/>
              <a:pPr/>
              <a:t>2009/2/18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39B9-08CE-4D71-B57D-7F371910808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err="1" smtClean="0"/>
              <a:t>ppm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磁場拡がり　計算方法　</a:t>
            </a:r>
            <a:r>
              <a:rPr kumimoji="1" lang="en-US" altLang="ja-JP" baseline="0" dirty="0" smtClean="0"/>
              <a:t>FWHM/</a:t>
            </a:r>
            <a:r>
              <a:rPr kumimoji="1" lang="ja-JP" altLang="en-US" baseline="0" dirty="0" smtClean="0"/>
              <a:t>中心周波数</a:t>
            </a:r>
            <a:endParaRPr kumimoji="1" lang="en-US" altLang="ja-JP" baseline="0" dirty="0" smtClean="0"/>
          </a:p>
          <a:p>
            <a:r>
              <a:rPr kumimoji="1" lang="en-US" altLang="ja-JP" dirty="0" smtClean="0"/>
              <a:t>(20KHz*2)/(106.38MHz)=3.76*10^-4=376ppm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29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30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32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33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34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温度の変化による</a:t>
            </a:r>
            <a:r>
              <a:rPr kumimoji="1" lang="en-US" altLang="ja-JP" dirty="0" smtClean="0"/>
              <a:t>CWNMR</a:t>
            </a:r>
            <a:r>
              <a:rPr kumimoji="1" lang="ja-JP" altLang="en-US" dirty="0" smtClean="0"/>
              <a:t>システムの</a:t>
            </a:r>
            <a:r>
              <a:rPr kumimoji="1" lang="en-US" altLang="ja-JP" dirty="0" smtClean="0"/>
              <a:t>Q</a:t>
            </a:r>
            <a:r>
              <a:rPr kumimoji="1" lang="ja-JP" altLang="en-US" dirty="0" smtClean="0"/>
              <a:t>の不安定さ。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NMR</a:t>
            </a:r>
            <a:r>
              <a:rPr kumimoji="1" lang="ja-JP" altLang="en-US" dirty="0" smtClean="0"/>
              <a:t>の調整に時間を取られせっかく低温になったのに時間をロス。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シフトの原因はインピーダンスの変化ではないか？</a:t>
            </a:r>
            <a:r>
              <a:rPr kumimoji="1" lang="en-US" altLang="ja-JP" dirty="0" smtClean="0"/>
              <a:t>Z=</a:t>
            </a:r>
            <a:r>
              <a:rPr kumimoji="1" lang="en-US" altLang="ja-JP" dirty="0" err="1" smtClean="0"/>
              <a:t>R+j</a:t>
            </a:r>
            <a:r>
              <a:rPr kumimoji="1" lang="en-US" altLang="ja-JP" dirty="0" smtClean="0"/>
              <a:t>(wL-1/</a:t>
            </a:r>
            <a:r>
              <a:rPr kumimoji="1" lang="en-US" altLang="ja-JP" dirty="0" err="1" smtClean="0"/>
              <a:t>wC</a:t>
            </a:r>
            <a:r>
              <a:rPr kumimoji="1" lang="en-US" altLang="ja-JP" dirty="0" smtClean="0"/>
              <a:t>)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37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38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39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58BF-FF0E-4DFE-A52A-DD71AD9489F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A58BF-FF0E-4DFE-A52A-DD71AD9489F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Dilution factor</a:t>
            </a:r>
            <a:r>
              <a:rPr kumimoji="1" lang="en-US" altLang="ja-JP" baseline="0" dirty="0" smtClean="0"/>
              <a:t> </a:t>
            </a:r>
            <a:r>
              <a:rPr kumimoji="1" lang="ja-JP" altLang="en-US" baseline="0" dirty="0" smtClean="0"/>
              <a:t>偏極可能核子</a:t>
            </a:r>
            <a:r>
              <a:rPr kumimoji="1" lang="en-US" altLang="ja-JP" baseline="0" dirty="0" smtClean="0"/>
              <a:t>/</a:t>
            </a:r>
            <a:r>
              <a:rPr kumimoji="1" lang="ja-JP" altLang="en-US" baseline="0" dirty="0" smtClean="0"/>
              <a:t>全核子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02FBC-DAF9-4873-AC21-A3AE3E53B15F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039B9-08CE-4D71-B57D-7F371910808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正方形/長方形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正方形/長方形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正方形/長方形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56" name="正方形/長方形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正方形/長方形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正方形/長方形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正方形/長方形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フリーフォーム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フリーフォーム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フリーフォーム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フリーフォーム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フリーフォーム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フリーフォーム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フリーフォーム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フリーフォーム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フリーフォーム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フリーフォーム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フリーフォーム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フリーフォーム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フリーフォーム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フリーフォーム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フリーフォーム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正方形/長方形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正方形/長方形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正方形/長方形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正方形/長方形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正方形/長方形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正方形/長方形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正方形/長方形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直線コネクタ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グループ化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直線コネクタ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grpSp>
        <p:nvGrpSpPr>
          <p:cNvPr id="14" name="グループ化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直線コネクタ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直線コネクタ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正方形/長方形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正方形/長方形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正方形/長方形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6BCBE8-30B0-4476-8762-9236B142003A}" type="datetimeFigureOut">
              <a:rPr lang="en-US" smtClean="0"/>
              <a:pPr/>
              <a:t>2/18/2009</a:t>
            </a:fld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&lt;#&gt;</a:t>
            </a:fld>
            <a:endParaRPr kumimoji="0" lang="en-US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chart" Target="../charts/char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8.bin"/><Relationship Id="rId4" Type="http://schemas.openxmlformats.org/officeDocument/2006/relationships/chart" Target="../charts/char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高分子偏極陽子標的の</a:t>
            </a:r>
            <a:br>
              <a:rPr lang="ja-JP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</a:br>
            <a:r>
              <a:rPr lang="ja-JP" altLang="en-US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不対電子濃度の最適化の研究</a:t>
            </a:r>
            <a:endParaRPr kumimoji="1" lang="ja-JP" altLang="en-US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クォーク核物理学研究グループ</a:t>
            </a:r>
          </a:p>
          <a:p>
            <a:r>
              <a:rPr lang="ja-JP" altLang="en-US" dirty="0" smtClean="0"/>
              <a:t>植松秀章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3600" dirty="0" smtClean="0"/>
              <a:t>山形大学の偏極システムの検証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357430"/>
            <a:ext cx="3836385" cy="194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A) 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装置の性能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冷却性能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磁場</a:t>
            </a:r>
            <a:r>
              <a:rPr kumimoji="1" lang="en-US" altLang="ja-JP" dirty="0" smtClean="0">
                <a:solidFill>
                  <a:schemeClr val="bg1"/>
                </a:solidFill>
              </a:rPr>
              <a:t>: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2.5T, (</a:t>
            </a:r>
            <a:r>
              <a:rPr lang="az-Cyrl-AZ" altLang="ja-JP" sz="2400" i="1" dirty="0" smtClean="0">
                <a:solidFill>
                  <a:schemeClr val="bg1"/>
                </a:solidFill>
                <a:latin typeface="Calibri" pitchFamily="34" charset="0"/>
              </a:rPr>
              <a:t>Ф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5cm</a:t>
            </a:r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の範囲で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120ppm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</a:p>
          <a:p>
            <a:r>
              <a:rPr lang="ja-JP" altLang="en-US" dirty="0" smtClean="0">
                <a:solidFill>
                  <a:schemeClr val="bg1"/>
                </a:solidFill>
              </a:rPr>
              <a:t>マイクロ波</a:t>
            </a:r>
            <a:r>
              <a:rPr lang="en-US" altLang="ja-JP" dirty="0" smtClean="0">
                <a:solidFill>
                  <a:schemeClr val="bg1"/>
                </a:solidFill>
              </a:rPr>
              <a:t>: </a:t>
            </a:r>
            <a:r>
              <a:rPr lang="ja-JP" altLang="en-US" dirty="0" smtClean="0">
                <a:solidFill>
                  <a:schemeClr val="bg1"/>
                </a:solidFill>
              </a:rPr>
              <a:t>試料部に到達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grpSp>
        <p:nvGrpSpPr>
          <p:cNvPr id="4" name="グループ化 6"/>
          <p:cNvGrpSpPr/>
          <p:nvPr/>
        </p:nvGrpSpPr>
        <p:grpSpPr>
          <a:xfrm>
            <a:off x="1142976" y="2857497"/>
            <a:ext cx="1383560" cy="1104609"/>
            <a:chOff x="4366118" y="4803561"/>
            <a:chExt cx="1181612" cy="643348"/>
          </a:xfrm>
        </p:grpSpPr>
        <p:sp>
          <p:nvSpPr>
            <p:cNvPr id="8" name="円/楕円 7"/>
            <p:cNvSpPr/>
            <p:nvPr/>
          </p:nvSpPr>
          <p:spPr>
            <a:xfrm>
              <a:off x="4976226" y="4803561"/>
              <a:ext cx="571504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9" name="直線矢印コネクタ 8"/>
            <p:cNvCxnSpPr>
              <a:endCxn id="8" idx="3"/>
            </p:cNvCxnSpPr>
            <p:nvPr/>
          </p:nvCxnSpPr>
          <p:spPr>
            <a:xfrm flipV="1">
              <a:off x="4610161" y="4986489"/>
              <a:ext cx="449759" cy="16579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テキスト ボックス 9"/>
            <p:cNvSpPr txBox="1"/>
            <p:nvPr/>
          </p:nvSpPr>
          <p:spPr>
            <a:xfrm>
              <a:off x="4366118" y="5178025"/>
              <a:ext cx="1070461" cy="268884"/>
            </a:xfrm>
            <a:prstGeom prst="rect">
              <a:avLst/>
            </a:prstGeom>
            <a:solidFill>
              <a:prstClr val="white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solidFill>
                    <a:srgbClr val="FF0000"/>
                  </a:solidFill>
                  <a:latin typeface="Calibri" pitchFamily="34" charset="0"/>
                </a:rPr>
                <a:t>0.58K</a:t>
              </a: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4183987" y="3115793"/>
            <a:ext cx="4329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このシステムで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0.58K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で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1mW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の希釈冷凍法による冷却を実現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14480" y="5572140"/>
            <a:ext cx="6286544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dirty="0" smtClean="0">
                <a:solidFill>
                  <a:schemeClr val="accent1"/>
                </a:solidFill>
              </a:rPr>
              <a:t>装置に問題はない</a:t>
            </a:r>
            <a:endParaRPr kumimoji="1" lang="ja-JP" altLang="en-US" sz="5400" dirty="0">
              <a:solidFill>
                <a:schemeClr val="accent1"/>
              </a:solidFill>
            </a:endParaRPr>
          </a:p>
        </p:txBody>
      </p:sp>
      <p:grpSp>
        <p:nvGrpSpPr>
          <p:cNvPr id="40" name="グループ化 39"/>
          <p:cNvGrpSpPr/>
          <p:nvPr/>
        </p:nvGrpSpPr>
        <p:grpSpPr>
          <a:xfrm>
            <a:off x="4643438" y="1071546"/>
            <a:ext cx="4071966" cy="1428760"/>
            <a:chOff x="4643438" y="1071546"/>
            <a:chExt cx="4071966" cy="1428760"/>
          </a:xfrm>
        </p:grpSpPr>
        <p:grpSp>
          <p:nvGrpSpPr>
            <p:cNvPr id="18" name="グループ化 12"/>
            <p:cNvGrpSpPr/>
            <p:nvPr/>
          </p:nvGrpSpPr>
          <p:grpSpPr>
            <a:xfrm>
              <a:off x="5372749" y="1440545"/>
              <a:ext cx="2628540" cy="722274"/>
              <a:chOff x="4768463" y="2166918"/>
              <a:chExt cx="1822860" cy="1548970"/>
            </a:xfrm>
          </p:grpSpPr>
          <p:cxnSp>
            <p:nvCxnSpPr>
              <p:cNvPr id="32" name="直線コネクタ 29"/>
              <p:cNvCxnSpPr/>
              <p:nvPr/>
            </p:nvCxnSpPr>
            <p:spPr>
              <a:xfrm>
                <a:off x="4769059" y="2166918"/>
                <a:ext cx="589364" cy="2294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>
                <a:off x="5358422" y="2166918"/>
                <a:ext cx="321471" cy="412753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6"/>
              <p:cNvCxnSpPr/>
              <p:nvPr/>
            </p:nvCxnSpPr>
            <p:spPr>
              <a:xfrm>
                <a:off x="5679893" y="2579671"/>
                <a:ext cx="910835" cy="2294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7"/>
              <p:cNvCxnSpPr/>
              <p:nvPr/>
            </p:nvCxnSpPr>
            <p:spPr>
              <a:xfrm rot="16200000" flipH="1">
                <a:off x="3995147" y="2940234"/>
                <a:ext cx="1547823" cy="119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29"/>
              <p:cNvCxnSpPr/>
              <p:nvPr/>
            </p:nvCxnSpPr>
            <p:spPr>
              <a:xfrm flipV="1">
                <a:off x="4769059" y="3713594"/>
                <a:ext cx="589364" cy="2294"/>
              </a:xfrm>
              <a:prstGeom prst="curvedConnector3">
                <a:avLst>
                  <a:gd name="adj1" fmla="val 5000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9"/>
              <p:cNvCxnSpPr/>
              <p:nvPr/>
            </p:nvCxnSpPr>
            <p:spPr>
              <a:xfrm flipV="1">
                <a:off x="5358422" y="3303135"/>
                <a:ext cx="321471" cy="412753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10"/>
              <p:cNvCxnSpPr/>
              <p:nvPr/>
            </p:nvCxnSpPr>
            <p:spPr>
              <a:xfrm flipV="1">
                <a:off x="5679893" y="3300841"/>
                <a:ext cx="910835" cy="2294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11"/>
              <p:cNvCxnSpPr/>
              <p:nvPr/>
            </p:nvCxnSpPr>
            <p:spPr>
              <a:xfrm rot="16200000" flipV="1">
                <a:off x="6229569" y="2940234"/>
                <a:ext cx="722317" cy="1191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正方形/長方形 18"/>
            <p:cNvSpPr/>
            <p:nvPr/>
          </p:nvSpPr>
          <p:spPr>
            <a:xfrm>
              <a:off x="7378341" y="1762881"/>
              <a:ext cx="364654" cy="9217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0" name="グループ化 43"/>
            <p:cNvGrpSpPr/>
            <p:nvPr/>
          </p:nvGrpSpPr>
          <p:grpSpPr>
            <a:xfrm>
              <a:off x="6770585" y="1209813"/>
              <a:ext cx="1580166" cy="1198315"/>
              <a:chOff x="6429388" y="1928802"/>
              <a:chExt cx="1857388" cy="1857388"/>
            </a:xfrm>
          </p:grpSpPr>
          <p:sp>
            <p:nvSpPr>
              <p:cNvPr id="30" name="片側の 2 つの角を切り取った四角形 29"/>
              <p:cNvSpPr/>
              <p:nvPr/>
            </p:nvSpPr>
            <p:spPr>
              <a:xfrm>
                <a:off x="6429388" y="3286124"/>
                <a:ext cx="1857388" cy="500066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chilly" dir="t">
                  <a:rot lat="0" lon="0" rev="13200000"/>
                </a:lightRig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chemeClr val="bg1"/>
                    </a:solidFill>
                    <a:latin typeface="Calibri" pitchFamily="34" charset="0"/>
                  </a:rPr>
                  <a:t>magnet</a:t>
                </a:r>
                <a:endParaRPr kumimoji="1" lang="ja-JP" altLang="en-US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片側の 2 つの角を切り取った四角形 30"/>
              <p:cNvSpPr/>
              <p:nvPr/>
            </p:nvSpPr>
            <p:spPr>
              <a:xfrm flipV="1">
                <a:off x="6429388" y="1928802"/>
                <a:ext cx="1857388" cy="500066"/>
              </a:xfrm>
              <a:prstGeom prst="snip2SameRect">
                <a:avLst>
                  <a:gd name="adj1" fmla="val 50000"/>
                  <a:gd name="adj2" fmla="val 0"/>
                </a:avLst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scene3d>
                <a:camera prst="orthographicFront"/>
                <a:lightRig rig="chilly" dir="t">
                  <a:rot lat="0" lon="0" rev="11400000"/>
                </a:lightRig>
              </a:scene3d>
              <a:sp3d prstMaterial="metal"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</p:grpSp>
        <p:grpSp>
          <p:nvGrpSpPr>
            <p:cNvPr id="21" name="グループ化 53"/>
            <p:cNvGrpSpPr/>
            <p:nvPr/>
          </p:nvGrpSpPr>
          <p:grpSpPr>
            <a:xfrm>
              <a:off x="7469504" y="1716792"/>
              <a:ext cx="182327" cy="184356"/>
              <a:chOff x="3428992" y="2571744"/>
              <a:chExt cx="214314" cy="285752"/>
            </a:xfrm>
          </p:grpSpPr>
          <p:sp>
            <p:nvSpPr>
              <p:cNvPr id="27" name="円/楕円 26"/>
              <p:cNvSpPr/>
              <p:nvPr/>
            </p:nvSpPr>
            <p:spPr>
              <a:xfrm>
                <a:off x="3428992" y="2571744"/>
                <a:ext cx="71438" cy="28575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円/楕円 27"/>
              <p:cNvSpPr/>
              <p:nvPr/>
            </p:nvSpPr>
            <p:spPr>
              <a:xfrm>
                <a:off x="3500430" y="2571744"/>
                <a:ext cx="71438" cy="28575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円/楕円 28"/>
              <p:cNvSpPr/>
              <p:nvPr/>
            </p:nvSpPr>
            <p:spPr>
              <a:xfrm>
                <a:off x="3571868" y="2571744"/>
                <a:ext cx="71438" cy="285752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5357818" y="2071678"/>
              <a:ext cx="9099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  <a:latin typeface="Calibri" pitchFamily="34" charset="0"/>
                </a:rPr>
                <a:t>CRYOSTAT</a:t>
              </a:r>
              <a:endParaRPr kumimoji="1"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右矢印 22"/>
            <p:cNvSpPr/>
            <p:nvPr/>
          </p:nvSpPr>
          <p:spPr>
            <a:xfrm>
              <a:off x="5072066" y="1714488"/>
              <a:ext cx="2309473" cy="213695"/>
            </a:xfrm>
            <a:prstGeom prst="rightArrow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822638" y="1662578"/>
              <a:ext cx="498855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  <a:latin typeface="Calibri" pitchFamily="34" charset="0"/>
                </a:rPr>
                <a:t>MW</a:t>
              </a:r>
              <a:endParaRPr kumimoji="1"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5" name="直線矢印コネクタ 24"/>
            <p:cNvCxnSpPr>
              <a:endCxn id="19" idx="3"/>
            </p:cNvCxnSpPr>
            <p:nvPr/>
          </p:nvCxnSpPr>
          <p:spPr>
            <a:xfrm rot="10800000" flipV="1">
              <a:off x="7742994" y="1716792"/>
              <a:ext cx="486205" cy="9217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8107648" y="1578525"/>
              <a:ext cx="530226" cy="1985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bg1"/>
                  </a:solidFill>
                  <a:latin typeface="Calibri" pitchFamily="34" charset="0"/>
                </a:rPr>
                <a:t>target</a:t>
              </a:r>
              <a:endParaRPr kumimoji="1" lang="ja-JP" altLang="en-US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643438" y="1071546"/>
              <a:ext cx="4071966" cy="14287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41" name="Picture 2" descr="C:\Users\HIDE\Desktop\wave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933" y="1718596"/>
            <a:ext cx="1809755" cy="224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polyethylene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で検証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428596" y="928670"/>
            <a:ext cx="7929618" cy="4000528"/>
            <a:chOff x="214282" y="1000108"/>
            <a:chExt cx="8715436" cy="4857784"/>
          </a:xfrm>
        </p:grpSpPr>
        <p:graphicFrame>
          <p:nvGraphicFramePr>
            <p:cNvPr id="5" name="図表 4"/>
            <p:cNvGraphicFramePr/>
            <p:nvPr/>
          </p:nvGraphicFramePr>
          <p:xfrm>
            <a:off x="214282" y="1000108"/>
            <a:ext cx="8715436" cy="48577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円/楕円 3"/>
            <p:cNvSpPr/>
            <p:nvPr/>
          </p:nvSpPr>
          <p:spPr>
            <a:xfrm>
              <a:off x="3354980" y="1607331"/>
              <a:ext cx="2119971" cy="693969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/>
              <a:lightRig rig="chilly" dir="t"/>
            </a:scene3d>
            <a:sp3d prstMaterial="metal"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214282" y="2000240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</a:rPr>
              <a:t>TEMPO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28662" y="2000240"/>
            <a:ext cx="1133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polyethylene</a:t>
            </a:r>
            <a:endParaRPr kumimoji="1" lang="ja-JP" alt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42910" y="5143512"/>
            <a:ext cx="35612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polyethylene</a:t>
            </a:r>
            <a:r>
              <a:rPr lang="ja-JP" altLang="en-US" sz="1600" dirty="0" smtClean="0">
                <a:solidFill>
                  <a:schemeClr val="bg1"/>
                </a:solidFill>
                <a:latin typeface="Calibri" pitchFamily="34" charset="0"/>
              </a:rPr>
              <a:t>シート</a:t>
            </a:r>
            <a:r>
              <a:rPr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en-US" altLang="ja-JP" sz="1600" dirty="0" smtClean="0">
                <a:solidFill>
                  <a:schemeClr val="bg1"/>
                </a:solidFill>
                <a:latin typeface="Vrinda" pitchFamily="2" charset="0"/>
                <a:cs typeface="Vrinda" pitchFamily="2" charset="0"/>
              </a:rPr>
              <a:t>5cm×5cm×30</a:t>
            </a:r>
            <a:r>
              <a:rPr lang="el-GR" altLang="ja-JP" sz="1600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μ</a:t>
            </a:r>
            <a:r>
              <a:rPr lang="en-US" altLang="ja-JP" sz="1600" dirty="0" smtClean="0">
                <a:solidFill>
                  <a:schemeClr val="bg1"/>
                </a:solidFill>
                <a:latin typeface="Vrinda" pitchFamily="2" charset="0"/>
                <a:cs typeface="Vrinda" pitchFamily="2" charset="0"/>
              </a:rPr>
              <a:t>m</a:t>
            </a:r>
            <a:endParaRPr lang="ja-JP" altLang="en-US" sz="1600" dirty="0">
              <a:latin typeface="Vrinda" pitchFamily="2" charset="0"/>
              <a:cs typeface="Vrinda" pitchFamily="2" charset="0"/>
            </a:endParaRPr>
          </a:p>
        </p:txBody>
      </p:sp>
      <p:pic>
        <p:nvPicPr>
          <p:cNvPr id="105473" name="Picture 1" descr="C:\Users\HIDE\Desktop\修論\eps\TEMPO.ep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5072074"/>
            <a:ext cx="1857388" cy="1632703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4857752" y="607220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TEMPO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polyethylene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で検証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8596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  <a:latin typeface="Calibri" pitchFamily="34" charset="0"/>
              </a:rPr>
              <a:t>12</a:t>
            </a:r>
            <a:r>
              <a:rPr lang="ja-JP" altLang="en-US" sz="2400" dirty="0" smtClean="0">
                <a:solidFill>
                  <a:prstClr val="black"/>
                </a:solidFill>
                <a:latin typeface="Calibri" pitchFamily="34" charset="0"/>
              </a:rPr>
              <a:t>月</a:t>
            </a:r>
            <a:r>
              <a:rPr lang="en-US" altLang="ja-JP" sz="2400" dirty="0" smtClean="0">
                <a:solidFill>
                  <a:prstClr val="black"/>
                </a:solidFill>
                <a:latin typeface="Calibri" pitchFamily="34" charset="0"/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  <a:latin typeface="Calibri" pitchFamily="34" charset="0"/>
              </a:rPr>
              <a:t>日試料</a:t>
            </a:r>
            <a:r>
              <a:rPr lang="en-US" altLang="ja-JP" sz="2400" dirty="0" smtClean="0">
                <a:solidFill>
                  <a:prstClr val="black"/>
                </a:solidFill>
                <a:latin typeface="Century" pitchFamily="18" charset="0"/>
              </a:rPr>
              <a:t>(I)</a:t>
            </a:r>
            <a:endParaRPr lang="en-US" altLang="ja-JP" sz="2400" dirty="0" smtClean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spin</a:t>
            </a:r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濃度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3.2×10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温度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0.85K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磁場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2.5T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中心周波数≃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106.4MHz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偏極度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3%</a:t>
            </a:r>
          </a:p>
        </p:txBody>
      </p:sp>
      <p:grpSp>
        <p:nvGrpSpPr>
          <p:cNvPr id="9" name="グループ化 8"/>
          <p:cNvGrpSpPr/>
          <p:nvPr/>
        </p:nvGrpSpPr>
        <p:grpSpPr>
          <a:xfrm>
            <a:off x="4000496" y="928670"/>
            <a:ext cx="5400675" cy="5400675"/>
            <a:chOff x="4000496" y="928670"/>
            <a:chExt cx="5400675" cy="540067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4000496" y="928670"/>
              <a:ext cx="5400675" cy="5400675"/>
              <a:chOff x="4000496" y="928670"/>
              <a:chExt cx="5400675" cy="5400675"/>
            </a:xfrm>
          </p:grpSpPr>
          <p:pic>
            <p:nvPicPr>
              <p:cNvPr id="21506" name="Picture 2" descr="C:\Users\HIDE\Desktop\修論\eps\08-12-05penh.eps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00496" y="928670"/>
                <a:ext cx="5400675" cy="5400675"/>
              </a:xfrm>
              <a:prstGeom prst="rect">
                <a:avLst/>
              </a:prstGeom>
              <a:noFill/>
            </p:spPr>
          </p:pic>
          <p:sp>
            <p:nvSpPr>
              <p:cNvPr id="5" name="テキスト ボックス 4"/>
              <p:cNvSpPr txBox="1"/>
              <p:nvPr/>
            </p:nvSpPr>
            <p:spPr>
              <a:xfrm>
                <a:off x="7786710" y="6000768"/>
                <a:ext cx="1192506" cy="27699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frequency(MHz)</a:t>
                </a:r>
                <a:endParaRPr kumimoji="1" lang="ja-JP" altLang="en-US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6" name="正方形/長方形 5"/>
              <p:cNvSpPr/>
              <p:nvPr/>
            </p:nvSpPr>
            <p:spPr>
              <a:xfrm>
                <a:off x="5929322" y="6072206"/>
                <a:ext cx="1500198" cy="2143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 rot="16200000">
              <a:off x="3729140" y="1628654"/>
              <a:ext cx="81971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  <a:latin typeface="Calibri" pitchFamily="34" charset="0"/>
                </a:rPr>
                <a:t>voltage(V)</a:t>
              </a:r>
              <a:endParaRPr kumimoji="1" lang="ja-JP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cxnSp>
        <p:nvCxnSpPr>
          <p:cNvPr id="11" name="直線コネクタ 10"/>
          <p:cNvCxnSpPr>
            <a:endCxn id="13" idx="1"/>
          </p:cNvCxnSpPr>
          <p:nvPr/>
        </p:nvCxnSpPr>
        <p:spPr>
          <a:xfrm>
            <a:off x="6858000" y="1964724"/>
            <a:ext cx="593124" cy="32059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451124" y="2100649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TE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libri" pitchFamily="34" charset="0"/>
              </a:rPr>
              <a:t>pol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=0.3%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" name="直線コネクタ 15"/>
          <p:cNvCxnSpPr>
            <a:endCxn id="19" idx="1"/>
          </p:cNvCxnSpPr>
          <p:nvPr/>
        </p:nvCxnSpPr>
        <p:spPr>
          <a:xfrm flipV="1">
            <a:off x="6734432" y="4966731"/>
            <a:ext cx="531341" cy="1242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7265773" y="4782065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libri" pitchFamily="34" charset="0"/>
              </a:rPr>
              <a:t>pol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=3%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polyethylene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で検証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428596" y="23574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ja-JP" sz="2400" dirty="0" smtClean="0">
                <a:solidFill>
                  <a:prstClr val="black"/>
                </a:solidFill>
                <a:latin typeface="Calibri" pitchFamily="34" charset="0"/>
              </a:rPr>
              <a:t>12</a:t>
            </a:r>
            <a:r>
              <a:rPr lang="ja-JP" altLang="en-US" sz="2400" dirty="0" smtClean="0">
                <a:solidFill>
                  <a:prstClr val="black"/>
                </a:solidFill>
                <a:latin typeface="Calibri" pitchFamily="34" charset="0"/>
              </a:rPr>
              <a:t>月</a:t>
            </a:r>
            <a:r>
              <a:rPr lang="en-US" altLang="ja-JP" sz="2400" dirty="0" smtClean="0">
                <a:solidFill>
                  <a:prstClr val="black"/>
                </a:solidFill>
                <a:latin typeface="Calibri" pitchFamily="34" charset="0"/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  <a:latin typeface="Calibri" pitchFamily="34" charset="0"/>
              </a:rPr>
              <a:t>日試料</a:t>
            </a:r>
            <a:r>
              <a:rPr lang="en-US" altLang="ja-JP" sz="2400" dirty="0" smtClean="0">
                <a:solidFill>
                  <a:prstClr val="black"/>
                </a:solidFill>
                <a:latin typeface="Century" pitchFamily="18" charset="0"/>
              </a:rPr>
              <a:t>(I)</a:t>
            </a:r>
            <a:endParaRPr lang="en-US" altLang="ja-JP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spin</a:t>
            </a:r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濃度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3.2×10</a:t>
            </a:r>
            <a:r>
              <a:rPr lang="en-US" altLang="ja-JP" sz="2400" baseline="30000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温度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0.85K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磁場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2.5T</a:t>
            </a:r>
          </a:p>
          <a:p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中心周波数≃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106.4MHz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偏極度</a:t>
            </a:r>
            <a:r>
              <a:rPr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: -1.9%</a:t>
            </a:r>
          </a:p>
        </p:txBody>
      </p:sp>
      <p:grpSp>
        <p:nvGrpSpPr>
          <p:cNvPr id="12" name="グループ化 11"/>
          <p:cNvGrpSpPr/>
          <p:nvPr/>
        </p:nvGrpSpPr>
        <p:grpSpPr>
          <a:xfrm>
            <a:off x="3929058" y="928670"/>
            <a:ext cx="5472113" cy="5400675"/>
            <a:chOff x="3929058" y="928670"/>
            <a:chExt cx="5472113" cy="5400675"/>
          </a:xfrm>
        </p:grpSpPr>
        <p:pic>
          <p:nvPicPr>
            <p:cNvPr id="22531" name="Picture 3" descr="C:\Users\HIDE\Desktop\修論\eps\08-12-05nenh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00496" y="928670"/>
              <a:ext cx="5400675" cy="5400675"/>
            </a:xfrm>
            <a:prstGeom prst="rect">
              <a:avLst/>
            </a:prstGeom>
            <a:noFill/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7786710" y="6000768"/>
              <a:ext cx="119250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  <a:latin typeface="Calibri" pitchFamily="34" charset="0"/>
                </a:rPr>
                <a:t>frequency(MHz)</a:t>
              </a:r>
              <a:endParaRPr kumimoji="1" lang="ja-JP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5929322" y="6072206"/>
              <a:ext cx="1500198" cy="214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16200000">
              <a:off x="3657702" y="1628654"/>
              <a:ext cx="819712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dirty="0" smtClean="0">
                  <a:solidFill>
                    <a:schemeClr val="bg1"/>
                  </a:solidFill>
                  <a:latin typeface="Calibri" pitchFamily="34" charset="0"/>
                </a:rPr>
                <a:t>voltage(V)</a:t>
              </a:r>
              <a:endParaRPr kumimoji="1" lang="ja-JP" altLang="en-US" sz="12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500166" y="4286256"/>
            <a:ext cx="5262979" cy="646331"/>
          </a:xfrm>
          <a:prstGeom prst="rect">
            <a:avLst/>
          </a:prstGeom>
          <a:solidFill>
            <a:schemeClr val="tx1"/>
          </a:solidFill>
          <a:ln w="127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chemeClr val="accent1"/>
                </a:solidFill>
              </a:rPr>
              <a:t>標的物質の所為ではない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42205" y="5288692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TE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libri" pitchFamily="34" charset="0"/>
              </a:rPr>
              <a:t>pol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=0.3%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5" name="直線コネクタ 14"/>
          <p:cNvCxnSpPr>
            <a:endCxn id="13" idx="1"/>
          </p:cNvCxnSpPr>
          <p:nvPr/>
        </p:nvCxnSpPr>
        <p:spPr>
          <a:xfrm>
            <a:off x="6870357" y="5436973"/>
            <a:ext cx="271848" cy="363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16705" y="5412658"/>
            <a:ext cx="6631944" cy="769441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chemeClr val="accent1"/>
                </a:solidFill>
              </a:rPr>
              <a:t>不対電子濃度が不適切か</a:t>
            </a:r>
            <a:r>
              <a:rPr kumimoji="1" lang="en-US" altLang="ja-JP" sz="4400" dirty="0" smtClean="0">
                <a:solidFill>
                  <a:schemeClr val="accent1"/>
                </a:solidFill>
                <a:latin typeface="DFKai-SB" pitchFamily="65" charset="-120"/>
                <a:ea typeface="DFKai-SB" pitchFamily="65" charset="-120"/>
              </a:rPr>
              <a:t>?</a:t>
            </a:r>
            <a:endParaRPr kumimoji="1" lang="ja-JP" altLang="en-US" sz="4400" dirty="0">
              <a:solidFill>
                <a:schemeClr val="accent1"/>
              </a:solidFill>
              <a:latin typeface="DFKai-SB" pitchFamily="65" charset="-120"/>
              <a:ea typeface="DFKai-SB" pitchFamily="65" charset="-120"/>
            </a:endParaRPr>
          </a:p>
        </p:txBody>
      </p:sp>
      <p:cxnSp>
        <p:nvCxnSpPr>
          <p:cNvPr id="17" name="直線コネクタ 16"/>
          <p:cNvCxnSpPr>
            <a:endCxn id="18" idx="1"/>
          </p:cNvCxnSpPr>
          <p:nvPr/>
        </p:nvCxnSpPr>
        <p:spPr>
          <a:xfrm>
            <a:off x="6549081" y="2174789"/>
            <a:ext cx="654908" cy="858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7203989" y="2075935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 </a:t>
            </a:r>
            <a:r>
              <a:rPr kumimoji="1" lang="en-US" altLang="ja-JP" dirty="0" err="1" smtClean="0">
                <a:solidFill>
                  <a:schemeClr val="bg1"/>
                </a:solidFill>
                <a:latin typeface="Calibri" pitchFamily="34" charset="0"/>
              </a:rPr>
              <a:t>pol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=-1.9%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緩和時間測定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42976" y="1500174"/>
            <a:ext cx="484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偏極から熱平衡への緩和を測定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0.9K)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5334000" y="2376488"/>
          <a:ext cx="3151188" cy="1006475"/>
        </p:xfrm>
        <a:graphic>
          <a:graphicData uri="http://schemas.openxmlformats.org/presentationml/2006/ole">
            <p:oleObj spid="_x0000_s22530" name="数式" r:id="rId4" imgW="1511280" imgH="48240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357818" y="3857628"/>
            <a:ext cx="3625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緩和時間</a:t>
            </a:r>
            <a:r>
              <a:rPr kumimoji="1" lang="en-US" altLang="ja-JP" sz="2800" dirty="0" smtClean="0">
                <a:solidFill>
                  <a:schemeClr val="accent1"/>
                </a:solidFill>
                <a:latin typeface="Calibri" pitchFamily="34" charset="0"/>
              </a:rPr>
              <a:t>T</a:t>
            </a:r>
            <a:r>
              <a:rPr kumimoji="1" lang="en-US" altLang="ja-JP" sz="2800" baseline="-25000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kumimoji="1" lang="ja-JP" altLang="en-US" sz="2800" dirty="0" smtClean="0">
                <a:solidFill>
                  <a:schemeClr val="accent1"/>
                </a:solidFill>
                <a:latin typeface="Calibri" pitchFamily="34" charset="0"/>
              </a:rPr>
              <a:t>≈</a:t>
            </a:r>
            <a:r>
              <a:rPr kumimoji="1" lang="en-US" altLang="ja-JP" sz="2800" dirty="0" smtClean="0">
                <a:solidFill>
                  <a:schemeClr val="accent1"/>
                </a:solidFill>
                <a:latin typeface="Calibri" pitchFamily="34" charset="0"/>
              </a:rPr>
              <a:t>50</a:t>
            </a:r>
            <a:r>
              <a:rPr kumimoji="1" lang="ja-JP" altLang="en-US" sz="2800" dirty="0" smtClean="0">
                <a:solidFill>
                  <a:schemeClr val="accent1"/>
                </a:solidFill>
                <a:latin typeface="Calibri" pitchFamily="34" charset="0"/>
              </a:rPr>
              <a:t>秒</a:t>
            </a:r>
            <a:endParaRPr kumimoji="1" lang="en-US" altLang="ja-JP" sz="2800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kumimoji="1" lang="ja-JP" altLang="en-US" u="sng" dirty="0" smtClean="0">
                <a:solidFill>
                  <a:schemeClr val="accent1"/>
                </a:solidFill>
                <a:latin typeface="Calibri" pitchFamily="34" charset="0"/>
              </a:rPr>
              <a:t>報告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では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T</a:t>
            </a:r>
            <a:r>
              <a:rPr kumimoji="1" lang="en-US" altLang="ja-JP" baseline="-25000" dirty="0" smtClean="0">
                <a:solidFill>
                  <a:schemeClr val="accent1"/>
                </a:solidFill>
                <a:latin typeface="Calibri" pitchFamily="34" charset="0"/>
              </a:rPr>
              <a:t>1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≈ 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40</a:t>
            </a:r>
            <a:r>
              <a:rPr kumimoji="1" lang="ja-JP" altLang="en-US" dirty="0" smtClean="0">
                <a:solidFill>
                  <a:schemeClr val="accent1"/>
                </a:solidFill>
                <a:latin typeface="Calibri" pitchFamily="34" charset="0"/>
              </a:rPr>
              <a:t>分</a:t>
            </a:r>
            <a:endParaRPr kumimoji="1" lang="en-US" altLang="ja-JP" dirty="0" smtClean="0">
              <a:solidFill>
                <a:schemeClr val="accent1"/>
              </a:solidFill>
              <a:latin typeface="Calibri" pitchFamily="34" charset="0"/>
            </a:endParaRPr>
          </a:p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	(0.9K, 2×10</a:t>
            </a:r>
            <a:r>
              <a:rPr kumimoji="1" lang="en-US" altLang="ja-JP" baseline="30000" dirty="0" smtClean="0">
                <a:solidFill>
                  <a:schemeClr val="accent1"/>
                </a:solidFill>
                <a:latin typeface="Calibri" pitchFamily="34" charset="0"/>
              </a:rPr>
              <a:t>19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spin/cc)</a:t>
            </a:r>
          </a:p>
          <a:p>
            <a:r>
              <a:rPr kumimoji="1" lang="ja-JP" altLang="en-US" sz="1400" dirty="0" smtClean="0">
                <a:solidFill>
                  <a:schemeClr val="accent1"/>
                </a:solidFill>
                <a:latin typeface="Calibri" pitchFamily="34" charset="0"/>
              </a:rPr>
              <a:t>原子核研究</a:t>
            </a:r>
            <a:r>
              <a:rPr kumimoji="1" lang="en-US" altLang="ja-JP" sz="1400" dirty="0" smtClean="0">
                <a:solidFill>
                  <a:schemeClr val="accent1"/>
                </a:solidFill>
                <a:latin typeface="Calibri" pitchFamily="34" charset="0"/>
              </a:rPr>
              <a:t>vol.41 No.6 (1997)</a:t>
            </a:r>
            <a:endParaRPr kumimoji="1" lang="ja-JP" altLang="en-US" sz="1400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71670" y="521495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緩和時間が早い→不対電子濃度が高い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57356" y="5643578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報告と近い濃度のはずなのに→不対電子濃度の評価方法が違う？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4857752" y="3714752"/>
            <a:ext cx="428628" cy="71438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531" name="Picture 3" descr="C:\Users\HIDE\Desktop\修論\修論発表\1205rela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85926"/>
            <a:ext cx="3959282" cy="3357586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4572000" y="2071678"/>
            <a:ext cx="3105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NMR</a:t>
            </a:r>
            <a:r>
              <a:rPr kumimoji="1" lang="ja-JP" altLang="en-US" dirty="0" smtClean="0">
                <a:solidFill>
                  <a:schemeClr val="bg1"/>
                </a:solidFill>
              </a:rPr>
              <a:t>信号部の面積を</a:t>
            </a:r>
            <a:r>
              <a:rPr kumimoji="1" lang="en-US" altLang="ja-JP" dirty="0" smtClean="0">
                <a:solidFill>
                  <a:schemeClr val="bg1"/>
                </a:solidFill>
              </a:rPr>
              <a:t>S</a:t>
            </a:r>
            <a:r>
              <a:rPr kumimoji="1" lang="ja-JP" altLang="en-US" dirty="0" smtClean="0">
                <a:solidFill>
                  <a:schemeClr val="bg1"/>
                </a:solidFill>
              </a:rPr>
              <a:t>として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dirty="0" smtClean="0"/>
              <a:t>不対電子濃度の評価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不対電子濃度の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評価方法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重量測定から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lvl="2"/>
            <a:r>
              <a:rPr kumimoji="1" lang="ja-JP" altLang="en-US" dirty="0" smtClean="0">
                <a:solidFill>
                  <a:schemeClr val="bg1"/>
                </a:solidFill>
              </a:rPr>
              <a:t>混入時の</a:t>
            </a:r>
            <a:r>
              <a:rPr kumimoji="1" lang="en-US" altLang="ja-JP" dirty="0" smtClean="0">
                <a:solidFill>
                  <a:schemeClr val="bg1"/>
                </a:solidFill>
              </a:rPr>
              <a:t>TEMPO</a:t>
            </a:r>
            <a:r>
              <a:rPr kumimoji="1" lang="ja-JP" altLang="en-US" dirty="0" smtClean="0">
                <a:solidFill>
                  <a:schemeClr val="bg1"/>
                </a:solidFill>
              </a:rPr>
              <a:t>重量</a:t>
            </a:r>
            <a:r>
              <a:rPr lang="ja-JP" altLang="en-US" dirty="0" smtClean="0">
                <a:solidFill>
                  <a:schemeClr val="bg1"/>
                </a:solidFill>
              </a:rPr>
              <a:t>と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2">
              <a:buNone/>
            </a:pPr>
            <a:r>
              <a:rPr kumimoji="1" lang="en-US" altLang="ja-JP" dirty="0" smtClean="0">
                <a:solidFill>
                  <a:schemeClr val="bg1"/>
                </a:solidFill>
              </a:rPr>
              <a:t>	</a:t>
            </a:r>
            <a:r>
              <a:rPr lang="en-US" altLang="ja-JP" dirty="0" smtClean="0">
                <a:solidFill>
                  <a:schemeClr val="bg1"/>
                </a:solidFill>
              </a:rPr>
              <a:t>polyethylene</a:t>
            </a:r>
            <a:r>
              <a:rPr kumimoji="1" lang="ja-JP" altLang="en-US" dirty="0" smtClean="0">
                <a:solidFill>
                  <a:schemeClr val="bg1"/>
                </a:solidFill>
              </a:rPr>
              <a:t>の重量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lang="en-US" altLang="ja-JP" dirty="0" smtClean="0">
              <a:solidFill>
                <a:schemeClr val="bg1"/>
              </a:solidFill>
            </a:endParaRPr>
          </a:p>
          <a:p>
            <a:pPr lvl="2">
              <a:buNone/>
            </a:pPr>
            <a:endParaRPr kumimoji="1" lang="en-US" altLang="ja-JP" dirty="0" smtClean="0">
              <a:solidFill>
                <a:schemeClr val="accent1"/>
              </a:solidFill>
            </a:endParaRPr>
          </a:p>
          <a:p>
            <a:r>
              <a:rPr kumimoji="1" lang="en-US" altLang="ja-JP" dirty="0" smtClean="0">
                <a:solidFill>
                  <a:schemeClr val="accent1"/>
                </a:solidFill>
              </a:rPr>
              <a:t>ESR</a:t>
            </a:r>
            <a:r>
              <a:rPr kumimoji="1" lang="ja-JP" altLang="en-US" dirty="0" smtClean="0">
                <a:solidFill>
                  <a:schemeClr val="accent1"/>
                </a:solidFill>
              </a:rPr>
              <a:t>信号強度測定から</a:t>
            </a:r>
            <a:endParaRPr kumimoji="1" lang="en-US" altLang="ja-JP" dirty="0" smtClean="0">
              <a:solidFill>
                <a:schemeClr val="accent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bg1"/>
                </a:solidFill>
              </a:rPr>
              <a:t>既知の濃度の溶液の</a:t>
            </a:r>
            <a:r>
              <a:rPr lang="en-US" altLang="ja-JP" dirty="0" smtClean="0">
                <a:solidFill>
                  <a:schemeClr val="bg1"/>
                </a:solidFill>
              </a:rPr>
              <a:t>ESR</a:t>
            </a:r>
            <a:r>
              <a:rPr lang="ja-JP" altLang="en-US" dirty="0" smtClean="0">
                <a:solidFill>
                  <a:schemeClr val="bg1"/>
                </a:solidFill>
              </a:rPr>
              <a:t>信号面積と</a:t>
            </a:r>
          </a:p>
          <a:p>
            <a:pPr lvl="2">
              <a:buNone/>
            </a:pPr>
            <a:r>
              <a:rPr lang="en-US" altLang="ja-JP" dirty="0" smtClean="0">
                <a:solidFill>
                  <a:schemeClr val="bg1"/>
                </a:solidFill>
              </a:rPr>
              <a:t>	</a:t>
            </a:r>
            <a:r>
              <a:rPr lang="ja-JP" altLang="en-US" dirty="0" smtClean="0">
                <a:solidFill>
                  <a:schemeClr val="bg1"/>
                </a:solidFill>
              </a:rPr>
              <a:t>試料の</a:t>
            </a:r>
            <a:r>
              <a:rPr lang="en-US" altLang="ja-JP" dirty="0" smtClean="0">
                <a:solidFill>
                  <a:schemeClr val="bg1"/>
                </a:solidFill>
              </a:rPr>
              <a:t>ESR</a:t>
            </a:r>
            <a:r>
              <a:rPr lang="ja-JP" altLang="en-US" dirty="0" smtClean="0">
                <a:solidFill>
                  <a:schemeClr val="bg1"/>
                </a:solidFill>
              </a:rPr>
              <a:t>信号面積を比較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5357818" y="1857364"/>
          <a:ext cx="2525713" cy="1427163"/>
        </p:xfrm>
        <a:graphic>
          <a:graphicData uri="http://schemas.openxmlformats.org/presentationml/2006/ole">
            <p:oleObj spid="_x0000_s23555" name="数式" r:id="rId4" imgW="1574640" imgH="88884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573094" y="5521731"/>
            <a:ext cx="2414444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/>
                </a:solidFill>
              </a:rPr>
              <a:t>我々は</a:t>
            </a:r>
            <a:r>
              <a:rPr kumimoji="1" lang="en-US" altLang="ja-JP" sz="2000" dirty="0" smtClean="0">
                <a:solidFill>
                  <a:schemeClr val="accent1"/>
                </a:solidFill>
              </a:rPr>
              <a:t>ESR</a:t>
            </a:r>
            <a:r>
              <a:rPr kumimoji="1" lang="ja-JP" altLang="en-US" sz="2000" dirty="0" smtClean="0">
                <a:solidFill>
                  <a:schemeClr val="accent1"/>
                </a:solidFill>
              </a:rPr>
              <a:t>測定から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57818" y="3429000"/>
            <a:ext cx="2122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N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TEMPO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: 156.25g/mol</a:t>
            </a:r>
          </a:p>
          <a:p>
            <a:r>
              <a:rPr kumimoji="1" lang="en-US" altLang="ja-JP" i="1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ρ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poly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  <a:cs typeface="Vrinda" pitchFamily="2" charset="0"/>
              </a:rPr>
              <a:t>: 0.92g/cc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  <a:cs typeface="Vrinda" pitchFamily="2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602769" y="5545872"/>
          <a:ext cx="3531501" cy="916573"/>
        </p:xfrm>
        <a:graphic>
          <a:graphicData uri="http://schemas.openxmlformats.org/presentationml/2006/ole">
            <p:oleObj spid="_x0000_s23556" name="数式" r:id="rId5" imgW="1663560" imgH="43164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1095486" y="3379573"/>
            <a:ext cx="3775393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accent1"/>
                </a:solidFill>
              </a:rPr>
              <a:t>ほとんどの報告は重量測定から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1"/>
                </a:solidFill>
              </a:rPr>
              <a:t>不対電子濃度の不一致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1214414" y="1785926"/>
            <a:ext cx="2143140" cy="639762"/>
          </a:xfrm>
        </p:spPr>
        <p:txBody>
          <a:bodyPr/>
          <a:lstStyle/>
          <a:p>
            <a:pPr algn="ctr"/>
            <a:r>
              <a:rPr kumimoji="1" lang="ja-JP" altLang="en-US" b="0" dirty="0" smtClean="0"/>
              <a:t>重量測定</a:t>
            </a:r>
            <a:endParaRPr kumimoji="1" lang="ja-JP" altLang="en-US" b="0" dirty="0"/>
          </a:p>
        </p:txBody>
      </p:sp>
      <p:sp>
        <p:nvSpPr>
          <p:cNvPr id="15" name="テキスト プレースホルダ 14"/>
          <p:cNvSpPr>
            <a:spLocks noGrp="1"/>
          </p:cNvSpPr>
          <p:nvPr>
            <p:ph type="body" sz="half" idx="3"/>
          </p:nvPr>
        </p:nvSpPr>
        <p:spPr>
          <a:xfrm>
            <a:off x="5286380" y="1785926"/>
            <a:ext cx="2470171" cy="639762"/>
          </a:xfrm>
        </p:spPr>
        <p:txBody>
          <a:bodyPr>
            <a:normAutofit fontScale="92500"/>
          </a:bodyPr>
          <a:lstStyle/>
          <a:p>
            <a:pPr algn="ctr"/>
            <a:r>
              <a:rPr kumimoji="1" lang="en-US" altLang="ja-JP" b="0" dirty="0" smtClean="0"/>
              <a:t>ESR</a:t>
            </a:r>
            <a:r>
              <a:rPr lang="ja-JP" altLang="en-US" b="0" dirty="0" smtClean="0"/>
              <a:t>信号強度測定</a:t>
            </a:r>
            <a:endParaRPr kumimoji="1" lang="ja-JP" altLang="en-US" b="0" dirty="0"/>
          </a:p>
        </p:txBody>
      </p:sp>
      <p:sp>
        <p:nvSpPr>
          <p:cNvPr id="14" name="コンテンツ プレースホルダ 13"/>
          <p:cNvSpPr>
            <a:spLocks noGrp="1"/>
          </p:cNvSpPr>
          <p:nvPr>
            <p:ph sz="quarter" idx="2"/>
          </p:nvPr>
        </p:nvSpPr>
        <p:spPr>
          <a:xfrm>
            <a:off x="0" y="2428868"/>
            <a:ext cx="4040188" cy="3959352"/>
          </a:xfrm>
        </p:spPr>
        <p:txBody>
          <a:bodyPr/>
          <a:lstStyle/>
          <a:p>
            <a:pPr lvl="1"/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試料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(I):  3.9×10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20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spin/cc</a:t>
            </a:r>
          </a:p>
          <a:p>
            <a:endParaRPr kumimoji="1" lang="en-US" altLang="ja-JP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試料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(II): 1.6×10</a:t>
            </a:r>
            <a:r>
              <a:rPr lang="en-US" altLang="ja-JP" baseline="300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19</a:t>
            </a:r>
            <a:r>
              <a:rPr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spin/cc</a:t>
            </a:r>
          </a:p>
          <a:p>
            <a:endParaRPr kumimoji="1" lang="en-US" altLang="ja-JP" dirty="0" smtClean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  <a:p>
            <a:pPr lvl="1"/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試料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(III): 8.7×10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entury" pitchFamily="18" charset="0"/>
                <a:cs typeface="Arial" pitchFamily="34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  <a:cs typeface="Arial" pitchFamily="34" charset="0"/>
              </a:rPr>
              <a:t>spin/cc</a:t>
            </a:r>
          </a:p>
          <a:p>
            <a:endParaRPr kumimoji="1" lang="ja-JP" altLang="en-US" dirty="0">
              <a:solidFill>
                <a:schemeClr val="bg1"/>
              </a:solidFill>
              <a:latin typeface="Century" pitchFamily="18" charset="0"/>
              <a:cs typeface="Arial" pitchFamily="34" charset="0"/>
            </a:endParaRPr>
          </a:p>
        </p:txBody>
      </p:sp>
      <p:sp>
        <p:nvSpPr>
          <p:cNvPr id="16" name="コンテンツ プレースホルダ 15"/>
          <p:cNvSpPr>
            <a:spLocks noGrp="1"/>
          </p:cNvSpPr>
          <p:nvPr>
            <p:ph sz="quarter" idx="4"/>
          </p:nvPr>
        </p:nvSpPr>
        <p:spPr>
          <a:xfrm>
            <a:off x="4643438" y="2428868"/>
            <a:ext cx="4041775" cy="3959352"/>
          </a:xfrm>
        </p:spPr>
        <p:txBody>
          <a:bodyPr/>
          <a:lstStyle/>
          <a:p>
            <a:pPr lvl="1"/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3.2×10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entury" pitchFamily="18" charset="0"/>
              </a:rPr>
              <a:t>19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spin/cc</a:t>
            </a:r>
          </a:p>
          <a:p>
            <a:endParaRPr lang="en-US" altLang="ja-JP" dirty="0" smtClean="0">
              <a:solidFill>
                <a:schemeClr val="bg1"/>
              </a:solidFill>
              <a:latin typeface="Century" pitchFamily="18" charset="0"/>
            </a:endParaRP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2.1×10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entury" pitchFamily="18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spin/cc</a:t>
            </a:r>
          </a:p>
          <a:p>
            <a:endParaRPr lang="en-US" altLang="ja-JP" dirty="0" smtClean="0">
              <a:solidFill>
                <a:schemeClr val="bg1"/>
              </a:solidFill>
              <a:latin typeface="Century" pitchFamily="18" charset="0"/>
            </a:endParaRPr>
          </a:p>
          <a:p>
            <a:pPr lvl="1"/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8.6×10</a:t>
            </a:r>
            <a:r>
              <a:rPr kumimoji="1" lang="en-US" altLang="ja-JP" baseline="30000" dirty="0" smtClean="0">
                <a:solidFill>
                  <a:srgbClr val="FF0000"/>
                </a:solidFill>
                <a:latin typeface="Century" pitchFamily="18" charset="0"/>
              </a:rPr>
              <a:t>17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spin/cc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427550" y="5072074"/>
            <a:ext cx="6288901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800" dirty="0" smtClean="0">
                <a:solidFill>
                  <a:schemeClr val="accent2"/>
                </a:solidFill>
              </a:rPr>
              <a:t>両評価方法で一桁異なる不対電子濃度</a:t>
            </a:r>
            <a:endParaRPr kumimoji="1" lang="ja-JP" altLang="en-US" sz="2800" dirty="0">
              <a:solidFill>
                <a:schemeClr val="accent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285852" y="5715016"/>
            <a:ext cx="5781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重量測定で不対電子濃度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台の試料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(II),(III)</a:t>
            </a:r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</a:rPr>
              <a:t>で</a:t>
            </a:r>
            <a:endParaRPr kumimoji="1" lang="en-US" altLang="ja-JP" dirty="0" smtClean="0">
              <a:solidFill>
                <a:schemeClr val="bg1"/>
              </a:solidFill>
              <a:latin typeface="Century" pitchFamily="18" charset="0"/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		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実験を試みる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cxnSp>
        <p:nvCxnSpPr>
          <p:cNvPr id="27" name="直線コネクタ 26"/>
          <p:cNvCxnSpPr/>
          <p:nvPr/>
        </p:nvCxnSpPr>
        <p:spPr>
          <a:xfrm>
            <a:off x="3929058" y="2643182"/>
            <a:ext cx="1071570" cy="158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3929058" y="3429000"/>
            <a:ext cx="1071570" cy="158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000496" y="4286256"/>
            <a:ext cx="1071570" cy="1588"/>
          </a:xfrm>
          <a:prstGeom prst="line">
            <a:avLst/>
          </a:prstGeom>
          <a:ln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177800" y="1460500"/>
            <a:ext cx="324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polyethylene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シートで試料作製</a:t>
            </a:r>
            <a:endParaRPr kumimoji="1" lang="ja-JP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ESR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信号強度比較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593124" y="1385106"/>
            <a:ext cx="5757906" cy="4950820"/>
            <a:chOff x="593124" y="1385106"/>
            <a:chExt cx="5757906" cy="4950820"/>
          </a:xfrm>
        </p:grpSpPr>
        <p:pic>
          <p:nvPicPr>
            <p:cNvPr id="153602" name="Picture 2" descr="C:\Users\HIDE\Desktop\修論\修論発表\1205-0130-0204ai.ep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3124" y="1385106"/>
              <a:ext cx="5757906" cy="4950820"/>
            </a:xfrm>
            <a:prstGeom prst="rect">
              <a:avLst/>
            </a:prstGeom>
            <a:noFill/>
          </p:spPr>
        </p:pic>
        <p:grpSp>
          <p:nvGrpSpPr>
            <p:cNvPr id="8" name="グループ化 7"/>
            <p:cNvGrpSpPr/>
            <p:nvPr/>
          </p:nvGrpSpPr>
          <p:grpSpPr>
            <a:xfrm>
              <a:off x="1194031" y="2990479"/>
              <a:ext cx="3712631" cy="369561"/>
              <a:chOff x="1183757" y="3031576"/>
              <a:chExt cx="3712631" cy="369561"/>
            </a:xfrm>
          </p:grpSpPr>
          <p:sp>
            <p:nvSpPr>
              <p:cNvPr id="5" name="テキスト ボックス 4"/>
              <p:cNvSpPr txBox="1"/>
              <p:nvPr/>
            </p:nvSpPr>
            <p:spPr>
              <a:xfrm>
                <a:off x="1183757" y="3031576"/>
                <a:ext cx="7360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chemeClr val="bg1"/>
                    </a:solidFill>
                  </a:rPr>
                  <a:t>試料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Century" pitchFamily="18" charset="0"/>
                  </a:rPr>
                  <a:t>(I)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" name="テキスト ボックス 5"/>
              <p:cNvSpPr txBox="1"/>
              <p:nvPr/>
            </p:nvSpPr>
            <p:spPr>
              <a:xfrm>
                <a:off x="4086551" y="3093360"/>
                <a:ext cx="8098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dirty="0" smtClean="0">
                    <a:solidFill>
                      <a:schemeClr val="bg1"/>
                    </a:solidFill>
                  </a:rPr>
                  <a:t>試料</a:t>
                </a:r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Century" pitchFamily="18" charset="0"/>
                  </a:rPr>
                  <a:t>(II)</a:t>
                </a:r>
                <a:endParaRPr kumimoji="1" lang="ja-JP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テキスト ボックス 6"/>
            <p:cNvSpPr txBox="1"/>
            <p:nvPr/>
          </p:nvSpPr>
          <p:spPr>
            <a:xfrm>
              <a:off x="1159446" y="5427347"/>
              <a:ext cx="8835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chemeClr val="bg1"/>
                  </a:solidFill>
                </a:rPr>
                <a:t>試料</a:t>
              </a:r>
              <a:r>
                <a:rPr kumimoji="1" lang="en-US" altLang="ja-JP" sz="1400" dirty="0" smtClean="0">
                  <a:solidFill>
                    <a:schemeClr val="bg1"/>
                  </a:solidFill>
                  <a:latin typeface="Century" pitchFamily="18" charset="0"/>
                </a:rPr>
                <a:t>(III)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284323" y="448980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不対電子の濃度が下がると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smtClean="0">
                <a:solidFill>
                  <a:schemeClr val="bg1"/>
                </a:solidFill>
              </a:rPr>
              <a:t>スペクトルがシャープ</a:t>
            </a:r>
            <a:r>
              <a:rPr kumimoji="1" lang="ja-JP" altLang="en-US" dirty="0" smtClean="0">
                <a:solidFill>
                  <a:schemeClr val="bg1"/>
                </a:solidFill>
              </a:rPr>
              <a:t>になっている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72747" y="1173893"/>
            <a:ext cx="17658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3.2×10</a:t>
            </a:r>
            <a:r>
              <a:rPr kumimoji="1" lang="en-US" altLang="ja-JP" baseline="30000" dirty="0" smtClean="0">
                <a:solidFill>
                  <a:schemeClr val="accent1"/>
                </a:solidFill>
                <a:latin typeface="Calibri" pitchFamily="34" charset="0"/>
              </a:rPr>
              <a:t>19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spin/cc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254844" y="1128585"/>
            <a:ext cx="17658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2.1×10</a:t>
            </a:r>
            <a:r>
              <a:rPr kumimoji="1" lang="en-US" altLang="ja-JP" baseline="30000" dirty="0" smtClean="0">
                <a:solidFill>
                  <a:schemeClr val="accent1"/>
                </a:solidFill>
                <a:latin typeface="Calibri" pitchFamily="34" charset="0"/>
              </a:rPr>
              <a:t>18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spin/cc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5125" y="3752338"/>
            <a:ext cx="1765868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2.1×10</a:t>
            </a:r>
            <a:r>
              <a:rPr kumimoji="1" lang="en-US" altLang="ja-JP" baseline="30000" dirty="0" smtClean="0">
                <a:solidFill>
                  <a:schemeClr val="accent1"/>
                </a:solidFill>
                <a:latin typeface="Calibri" pitchFamily="34" charset="0"/>
              </a:rPr>
              <a:t>18</a:t>
            </a:r>
            <a:r>
              <a:rPr kumimoji="1" lang="en-US" altLang="ja-JP" dirty="0" smtClean="0">
                <a:solidFill>
                  <a:schemeClr val="accent1"/>
                </a:solidFill>
                <a:latin typeface="Calibri" pitchFamily="34" charset="0"/>
              </a:rPr>
              <a:t>spin/cc</a:t>
            </a:r>
            <a:endParaRPr kumimoji="1" lang="ja-JP" altLang="en-US" dirty="0">
              <a:solidFill>
                <a:schemeClr val="accent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hueOff val="0"/>
            <a:satOff val="0"/>
            <a:lumOff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Talk 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内容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sz="half" idx="4294967295"/>
          </p:nvPr>
        </p:nvGraphicFramePr>
        <p:xfrm>
          <a:off x="357158" y="1357298"/>
          <a:ext cx="8786842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dirty="0" smtClean="0"/>
              <a:t>濃度の異なる試料の実験結果</a:t>
            </a:r>
            <a:endParaRPr kumimoji="1" lang="ja-JP" altLang="en-US" dirty="0"/>
          </a:p>
        </p:txBody>
      </p:sp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試料</a:t>
            </a:r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(II),(III)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に</a:t>
            </a:r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DNP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を適用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コンテンツ プレースホルダ 9" descr="0131pmaxenh.ep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00034" y="1357298"/>
            <a:ext cx="4038600" cy="2500330"/>
          </a:xfrm>
        </p:spPr>
      </p:pic>
      <p:pic>
        <p:nvPicPr>
          <p:cNvPr id="11" name="コンテンツ プレースホルダ 10" descr="0204penh.eps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00034" y="4071942"/>
            <a:ext cx="4038600" cy="2428892"/>
          </a:xfrm>
        </p:spPr>
      </p:pic>
      <p:sp>
        <p:nvSpPr>
          <p:cNvPr id="13" name="テキスト ボックス 12"/>
          <p:cNvSpPr txBox="1"/>
          <p:nvPr/>
        </p:nvSpPr>
        <p:spPr>
          <a:xfrm>
            <a:off x="4357686" y="1571612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(II): 2.1×10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286248" y="421481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(III): 8.6×10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17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143504" y="2143116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1.2K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磁場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2.5T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偏極度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: 8.46%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86314" y="4857760"/>
            <a:ext cx="1976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0.81K</a:t>
            </a: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磁場</a:t>
            </a:r>
            <a:r>
              <a:rPr kumimoji="1" lang="en-US" altLang="ja-JP" dirty="0" smtClean="0">
                <a:solidFill>
                  <a:schemeClr val="bg1"/>
                </a:solidFill>
              </a:rPr>
              <a:t>: 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2.5T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偏極度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: 4.95%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489739" y="3695670"/>
            <a:ext cx="742511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chemeClr val="bg1"/>
                </a:solidFill>
                <a:latin typeface="Calibri" pitchFamily="34" charset="0"/>
              </a:rPr>
              <a:t>freq(MHz)</a:t>
            </a:r>
            <a:endParaRPr kumimoji="1" lang="ja-JP" altLang="en-US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82266" y="3740727"/>
            <a:ext cx="1080654" cy="1023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6200000">
            <a:off x="153466" y="1601798"/>
            <a:ext cx="74411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latin typeface="Calibri" pitchFamily="34" charset="0"/>
              </a:rPr>
              <a:t>voltage(V)</a:t>
            </a:r>
            <a:endParaRPr kumimoji="1" lang="ja-JP" alt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168642" y="4322127"/>
            <a:ext cx="744114" cy="25391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1"/>
                </a:solidFill>
                <a:latin typeface="Calibri" pitchFamily="34" charset="0"/>
              </a:rPr>
              <a:t>voltage(V)</a:t>
            </a:r>
            <a:endParaRPr kumimoji="1" lang="ja-JP" alt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422920" y="6336841"/>
            <a:ext cx="742511" cy="2539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50" dirty="0" smtClean="0">
                <a:solidFill>
                  <a:schemeClr val="bg1"/>
                </a:solidFill>
                <a:latin typeface="Calibri" pitchFamily="34" charset="0"/>
              </a:rPr>
              <a:t>freq(MHz)</a:t>
            </a:r>
            <a:endParaRPr kumimoji="1" lang="ja-JP" altLang="en-US" sz="105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810512" y="6396228"/>
            <a:ext cx="141732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試料</a:t>
            </a:r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(II),(III)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の緩和時間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4348" y="1357298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1"/>
                </a:solidFill>
              </a:rPr>
              <a:t>熱平衡状態への時間発展から計測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9124" y="2071678"/>
            <a:ext cx="2497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((II): 2.1×10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	</a:t>
            </a:r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(1.3K)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43438" y="4286256"/>
            <a:ext cx="2515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(III): 8.6×10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17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	</a:t>
            </a:r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(0.9K)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239092" y="2643182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kumimoji="1" lang="en-US" altLang="ja-JP" sz="2400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≈ 300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秒</a:t>
            </a:r>
            <a:endParaRPr kumimoji="1" lang="ja-JP" altLang="en-US" sz="2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2132" y="485776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kumimoji="1" lang="en-US" altLang="ja-JP" sz="2400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≈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kumimoji="1" lang="en-US" altLang="ja-JP" sz="2400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kumimoji="1" lang="ja-JP" altLang="en-US" sz="2400" dirty="0" smtClean="0">
                <a:solidFill>
                  <a:schemeClr val="bg1"/>
                </a:solidFill>
                <a:latin typeface="Calibri" pitchFamily="34" charset="0"/>
              </a:rPr>
              <a:t>分</a:t>
            </a:r>
            <a:endParaRPr kumimoji="1" lang="ja-JP" altLang="en-US" sz="2400" dirty="0"/>
          </a:p>
        </p:txBody>
      </p:sp>
      <p:pic>
        <p:nvPicPr>
          <p:cNvPr id="145409" name="Picture 1" descr="C:\Users\HIDE\Desktop\修論\修論発表\0130rela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14488"/>
            <a:ext cx="4318024" cy="2500330"/>
          </a:xfrm>
          <a:prstGeom prst="rect">
            <a:avLst/>
          </a:prstGeom>
          <a:noFill/>
        </p:spPr>
      </p:pic>
      <p:pic>
        <p:nvPicPr>
          <p:cNvPr id="145410" name="Picture 2" descr="C:\Users\HIDE\Desktop\修論\修論発表\0204rela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14818"/>
            <a:ext cx="4357717" cy="2389174"/>
          </a:xfrm>
          <a:prstGeom prst="rect">
            <a:avLst/>
          </a:prstGeom>
          <a:noFill/>
        </p:spPr>
      </p:pic>
      <p:graphicFrame>
        <p:nvGraphicFramePr>
          <p:cNvPr id="147457" name="Object 1"/>
          <p:cNvGraphicFramePr>
            <a:graphicFrameLocks noChangeAspect="1"/>
          </p:cNvGraphicFramePr>
          <p:nvPr/>
        </p:nvGraphicFramePr>
        <p:xfrm>
          <a:off x="5864225" y="1143000"/>
          <a:ext cx="2952750" cy="942975"/>
        </p:xfrm>
        <a:graphic>
          <a:graphicData uri="http://schemas.openxmlformats.org/presentationml/2006/ole">
            <p:oleObj spid="_x0000_s147457" name="数式" r:id="rId6" imgW="1511280" imgH="482400" progId="Equation.3">
              <p:embed/>
            </p:oleObj>
          </a:graphicData>
        </a:graphic>
      </p:graphicFrame>
      <p:sp>
        <p:nvSpPr>
          <p:cNvPr id="14" name="テキスト ボックス 13"/>
          <p:cNvSpPr txBox="1"/>
          <p:nvPr/>
        </p:nvSpPr>
        <p:spPr>
          <a:xfrm>
            <a:off x="1536684" y="3546488"/>
            <a:ext cx="7263527" cy="461665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accent1"/>
                </a:solidFill>
              </a:rPr>
              <a:t>不対電子濃度が下がることで緩和時間が延びている</a:t>
            </a:r>
            <a:endParaRPr kumimoji="1" lang="ja-JP" altLang="en-US" sz="24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588000" y="5473700"/>
            <a:ext cx="2983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(I): 3.2×10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19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spin/cc</a:t>
            </a:r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</a:rPr>
              <a:t>は</a:t>
            </a:r>
            <a:endParaRPr kumimoji="1" lang="en-US" altLang="ja-JP" dirty="0" smtClean="0">
              <a:solidFill>
                <a:schemeClr val="bg1"/>
              </a:solidFill>
              <a:latin typeface="Century" pitchFamily="18" charset="0"/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	</a:t>
            </a:r>
            <a:r>
              <a:rPr kumimoji="1" lang="ja-JP" altLang="en-US" dirty="0" smtClean="0">
                <a:solidFill>
                  <a:schemeClr val="bg1"/>
                </a:solidFill>
                <a:latin typeface="Century" pitchFamily="18" charset="0"/>
              </a:rPr>
              <a:t>温度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0.9K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で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kumimoji="1" lang="en-US" altLang="ja-JP" baseline="-25000" dirty="0" smtClean="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=50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秒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DNP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による</a:t>
            </a:r>
            <a:r>
              <a:rPr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偏極度の発展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143504" y="142873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(II): 2.1×10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072066" y="4143380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(III): 8.6×10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entury" pitchFamily="18" charset="0"/>
              </a:rPr>
              <a:t>17</a:t>
            </a:r>
            <a:r>
              <a:rPr kumimoji="1" lang="en-US" altLang="ja-JP" dirty="0" smtClean="0">
                <a:solidFill>
                  <a:schemeClr val="bg1"/>
                </a:solidFill>
                <a:latin typeface="Century" pitchFamily="18" charset="0"/>
              </a:rPr>
              <a:t> spin/cc</a:t>
            </a:r>
            <a:endParaRPr kumimoji="1" lang="ja-JP" altLang="en-US" dirty="0">
              <a:solidFill>
                <a:schemeClr val="bg1"/>
              </a:solidFill>
              <a:latin typeface="Century" pitchFamily="18" charset="0"/>
            </a:endParaRPr>
          </a:p>
        </p:txBody>
      </p:sp>
      <p:pic>
        <p:nvPicPr>
          <p:cNvPr id="143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470409" cy="274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929066"/>
            <a:ext cx="464347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テキスト ボックス 25"/>
          <p:cNvSpPr txBox="1"/>
          <p:nvPr/>
        </p:nvSpPr>
        <p:spPr>
          <a:xfrm>
            <a:off x="1017181" y="3357562"/>
            <a:ext cx="7109639" cy="646331"/>
          </a:xfrm>
          <a:prstGeom prst="rect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accent1"/>
                </a:solidFill>
              </a:rPr>
              <a:t>さらに高偏極は得られていたはず</a:t>
            </a:r>
            <a:endParaRPr kumimoji="1" lang="ja-JP" altLang="en-US" sz="3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まとめと今後の課題</a:t>
            </a:r>
            <a:endParaRPr kumimoji="1" lang="ja-JP" altLang="en-US" dirty="0"/>
          </a:p>
        </p:txBody>
      </p:sp>
      <p:sp>
        <p:nvSpPr>
          <p:cNvPr id="5" name="サブタイトル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まとめ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914400" y="1357298"/>
            <a:ext cx="7772400" cy="499826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0.58K, 1mW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の</a:t>
            </a:r>
            <a:r>
              <a:rPr kumimoji="1" lang="ja-JP" altLang="en-US" dirty="0" smtClean="0">
                <a:solidFill>
                  <a:schemeClr val="bg1"/>
                </a:solidFill>
              </a:rPr>
              <a:t>希釈冷凍法による　　　　　　　　</a:t>
            </a:r>
            <a:r>
              <a:rPr kumimoji="1" lang="en-US" altLang="ja-JP" smtClean="0">
                <a:solidFill>
                  <a:schemeClr val="bg1"/>
                </a:solidFill>
              </a:rPr>
              <a:t>	</a:t>
            </a:r>
            <a:r>
              <a:rPr kumimoji="1" lang="ja-JP" altLang="en-US" smtClean="0">
                <a:solidFill>
                  <a:schemeClr val="bg1"/>
                </a:solidFill>
              </a:rPr>
              <a:t>冷却</a:t>
            </a:r>
            <a:r>
              <a:rPr kumimoji="1" lang="ja-JP" altLang="en-US" dirty="0" smtClean="0">
                <a:solidFill>
                  <a:schemeClr val="bg1"/>
                </a:solidFill>
              </a:rPr>
              <a:t>を</a:t>
            </a:r>
            <a:r>
              <a:rPr lang="ja-JP" altLang="en-US" dirty="0" smtClean="0">
                <a:solidFill>
                  <a:schemeClr val="bg1"/>
                </a:solidFill>
              </a:rPr>
              <a:t>実現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重量測定と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ESR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信号強度比較で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		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不対電子濃度の不一致があった</a:t>
            </a:r>
            <a:endParaRPr kumimoji="1"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ESR</a:t>
            </a:r>
            <a:r>
              <a:rPr kumimoji="1" lang="ja-JP" altLang="en-US" dirty="0" smtClean="0">
                <a:solidFill>
                  <a:schemeClr val="bg1"/>
                </a:solidFill>
              </a:rPr>
              <a:t>測定で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台の不対電子濃度で高分子の高偏極の見通しがたった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今後の課題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重量測定と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ESR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測定のさらなる考察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溶剤で</a:t>
            </a:r>
            <a:r>
              <a:rPr lang="en-US" altLang="ja-JP" dirty="0" smtClean="0">
                <a:solidFill>
                  <a:schemeClr val="bg1"/>
                </a:solidFill>
              </a:rPr>
              <a:t>polyethylene</a:t>
            </a:r>
            <a:r>
              <a:rPr lang="ja-JP" altLang="en-US" dirty="0" smtClean="0">
                <a:solidFill>
                  <a:schemeClr val="bg1"/>
                </a:solidFill>
              </a:rPr>
              <a:t>を溶かし</a:t>
            </a:r>
            <a:r>
              <a:rPr lang="en-US" altLang="ja-JP" dirty="0" smtClean="0">
                <a:solidFill>
                  <a:schemeClr val="bg1"/>
                </a:solidFill>
              </a:rPr>
              <a:t>TEMPO</a:t>
            </a:r>
            <a:r>
              <a:rPr lang="ja-JP" altLang="en-US" dirty="0" smtClean="0">
                <a:solidFill>
                  <a:schemeClr val="bg1"/>
                </a:solidFill>
              </a:rPr>
              <a:t>を加え重量比で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台、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 10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19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台の試料で検証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ESR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測定で不対電子濃度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17 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～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10</a:t>
            </a:r>
            <a:r>
              <a:rPr kumimoji="1"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の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polyethylene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試料を作り</a:t>
            </a:r>
            <a:r>
              <a:rPr kumimoji="1"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  <a:r>
              <a:rPr kumimoji="1" lang="ja-JP" altLang="en-US" dirty="0" smtClean="0">
                <a:solidFill>
                  <a:schemeClr val="bg1"/>
                </a:solidFill>
                <a:latin typeface="Calibri" pitchFamily="34" charset="0"/>
              </a:rPr>
              <a:t>実験を行う</a:t>
            </a:r>
            <a:endParaRPr kumimoji="1"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kumimoji="1"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希釈冷凍に用いる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He -</a:t>
            </a:r>
            <a:r>
              <a:rPr lang="en-US" altLang="ja-JP" baseline="30000" dirty="0" smtClean="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He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比の最適化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7301" y="3117760"/>
            <a:ext cx="757130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1"/>
                </a:solidFill>
              </a:rPr>
              <a:t>これらを用いて山形大学発の新たな</a:t>
            </a:r>
            <a:endParaRPr kumimoji="1" lang="en-US" altLang="ja-JP" sz="2800" dirty="0" smtClean="0">
              <a:solidFill>
                <a:schemeClr val="accent1"/>
              </a:solidFill>
            </a:endParaRPr>
          </a:p>
          <a:p>
            <a:r>
              <a:rPr kumimoji="1" lang="en-US" altLang="ja-JP" sz="2800" dirty="0" smtClean="0">
                <a:solidFill>
                  <a:schemeClr val="accent1"/>
                </a:solidFill>
              </a:rPr>
              <a:t>	</a:t>
            </a:r>
            <a:r>
              <a:rPr kumimoji="1" lang="ja-JP" altLang="en-US" sz="2800" dirty="0" smtClean="0">
                <a:solidFill>
                  <a:schemeClr val="accent1"/>
                </a:solidFill>
              </a:rPr>
              <a:t>高分子偏極陽子標的の作成の礎としたい</a:t>
            </a:r>
            <a:endParaRPr kumimoji="1" lang="ja-JP" altLang="en-US" sz="28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786349" y="3286124"/>
            <a:ext cx="7571303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1"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ありがとうございました。</a:t>
            </a:r>
            <a:endParaRPr kumimoji="1" lang="en-US" altLang="ja-JP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P10000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6200000">
            <a:off x="2268125" y="517900"/>
            <a:ext cx="5036380" cy="6715173"/>
          </a:xfrm>
        </p:spPr>
      </p:pic>
      <p:sp>
        <p:nvSpPr>
          <p:cNvPr id="5" name="円形吹き出し 4"/>
          <p:cNvSpPr/>
          <p:nvPr/>
        </p:nvSpPr>
        <p:spPr>
          <a:xfrm>
            <a:off x="1571604" y="3429000"/>
            <a:ext cx="4019068" cy="1724493"/>
          </a:xfrm>
          <a:prstGeom prst="wedgeEllipseCallout">
            <a:avLst>
              <a:gd name="adj1" fmla="val 47112"/>
              <a:gd name="adj2" fmla="val -71303"/>
            </a:avLst>
          </a:prstGeom>
          <a:solidFill>
            <a:schemeClr val="accent1">
              <a:lumMod val="40000"/>
              <a:lumOff val="6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5400" dirty="0" smtClean="0"/>
              <a:t>backup</a:t>
            </a:r>
            <a:endParaRPr kumimoji="1" lang="ja-JP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0"/>
          <p:cNvGrpSpPr>
            <a:grpSpLocks/>
          </p:cNvGrpSpPr>
          <p:nvPr/>
        </p:nvGrpSpPr>
        <p:grpSpPr bwMode="auto">
          <a:xfrm>
            <a:off x="6000750" y="3857625"/>
            <a:ext cx="3286125" cy="1500188"/>
            <a:chOff x="142844" y="4857760"/>
            <a:chExt cx="3929090" cy="1714512"/>
          </a:xfrm>
        </p:grpSpPr>
        <p:grpSp>
          <p:nvGrpSpPr>
            <p:cNvPr id="3" name="グループ化 48"/>
            <p:cNvGrpSpPr>
              <a:grpSpLocks/>
            </p:cNvGrpSpPr>
            <p:nvPr/>
          </p:nvGrpSpPr>
          <p:grpSpPr bwMode="auto">
            <a:xfrm>
              <a:off x="214972" y="4928518"/>
              <a:ext cx="3856962" cy="1572996"/>
              <a:chOff x="214972" y="4928518"/>
              <a:chExt cx="3856962" cy="1572996"/>
            </a:xfrm>
          </p:grpSpPr>
          <p:sp>
            <p:nvSpPr>
              <p:cNvPr id="10" name="円/楕円 9"/>
              <p:cNvSpPr/>
              <p:nvPr/>
            </p:nvSpPr>
            <p:spPr>
              <a:xfrm>
                <a:off x="214972" y="4999275"/>
                <a:ext cx="643460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357331" y="4999275"/>
                <a:ext cx="643459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2" name="円/楕円 11"/>
              <p:cNvSpPr/>
              <p:nvPr/>
            </p:nvSpPr>
            <p:spPr>
              <a:xfrm>
                <a:off x="501587" y="4999275"/>
                <a:ext cx="641562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3" name="円/楕円 12"/>
              <p:cNvSpPr/>
              <p:nvPr/>
            </p:nvSpPr>
            <p:spPr>
              <a:xfrm>
                <a:off x="643945" y="4999275"/>
                <a:ext cx="641562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786304" y="4999275"/>
                <a:ext cx="643459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5" name="円/楕円 14"/>
              <p:cNvSpPr/>
              <p:nvPr/>
            </p:nvSpPr>
            <p:spPr>
              <a:xfrm>
                <a:off x="928662" y="4928518"/>
                <a:ext cx="785818" cy="157299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6" name="円/楕円 15"/>
              <p:cNvSpPr/>
              <p:nvPr/>
            </p:nvSpPr>
            <p:spPr>
              <a:xfrm>
                <a:off x="1072918" y="4928518"/>
                <a:ext cx="783921" cy="157299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7" name="円/楕円 16"/>
              <p:cNvSpPr/>
              <p:nvPr/>
            </p:nvSpPr>
            <p:spPr>
              <a:xfrm>
                <a:off x="1285507" y="4999275"/>
                <a:ext cx="643460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1429763" y="4999275"/>
                <a:ext cx="641562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19" name="円/楕円 18"/>
              <p:cNvSpPr/>
              <p:nvPr/>
            </p:nvSpPr>
            <p:spPr>
              <a:xfrm>
                <a:off x="1572122" y="4999275"/>
                <a:ext cx="643459" cy="1431482"/>
              </a:xfrm>
              <a:prstGeom prst="ellipse">
                <a:avLst/>
              </a:prstGeom>
              <a:gradFill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20" name="円/楕円 19"/>
              <p:cNvSpPr/>
              <p:nvPr/>
            </p:nvSpPr>
            <p:spPr>
              <a:xfrm>
                <a:off x="1714480" y="4999275"/>
                <a:ext cx="643460" cy="143148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 dirty="0"/>
              </a:p>
            </p:txBody>
          </p:sp>
          <p:sp>
            <p:nvSpPr>
              <p:cNvPr id="21" name="円/楕円 20"/>
              <p:cNvSpPr/>
              <p:nvPr/>
            </p:nvSpPr>
            <p:spPr>
              <a:xfrm>
                <a:off x="1856839" y="4999275"/>
                <a:ext cx="643459" cy="143148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2001095" y="4999275"/>
                <a:ext cx="641562" cy="143148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3" name="円/楕円 22"/>
              <p:cNvSpPr/>
              <p:nvPr/>
            </p:nvSpPr>
            <p:spPr>
              <a:xfrm>
                <a:off x="2143453" y="4999275"/>
                <a:ext cx="643460" cy="1431482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4" name="円/楕円 23"/>
              <p:cNvSpPr/>
              <p:nvPr/>
            </p:nvSpPr>
            <p:spPr>
              <a:xfrm>
                <a:off x="2285812" y="4928518"/>
                <a:ext cx="785818" cy="157299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2430068" y="4928518"/>
                <a:ext cx="783919" cy="157299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2572426" y="4928518"/>
                <a:ext cx="785818" cy="1572996"/>
              </a:xfrm>
              <a:prstGeom prst="ellipse">
                <a:avLst/>
              </a:prstGeom>
              <a:gradFill flip="none" rotWithShape="1">
                <a:gsLst>
                  <a:gs pos="2000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  <a:tileRect/>
              </a:gra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27" name="円/楕円 26"/>
              <p:cNvSpPr/>
              <p:nvPr/>
            </p:nvSpPr>
            <p:spPr>
              <a:xfrm>
                <a:off x="2714785" y="5071847"/>
                <a:ext cx="571331" cy="1286338"/>
              </a:xfrm>
              <a:prstGeom prst="ellipse">
                <a:avLst/>
              </a:prstGeom>
              <a:solidFill>
                <a:schemeClr val="tx1">
                  <a:lumMod val="50000"/>
                  <a:alpha val="76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grpSp>
            <p:nvGrpSpPr>
              <p:cNvPr id="4" name="グループ化 23"/>
              <p:cNvGrpSpPr>
                <a:grpSpLocks/>
              </p:cNvGrpSpPr>
              <p:nvPr/>
            </p:nvGrpSpPr>
            <p:grpSpPr bwMode="auto">
              <a:xfrm>
                <a:off x="2857142" y="5285934"/>
                <a:ext cx="928178" cy="644076"/>
                <a:chOff x="428250" y="4214364"/>
                <a:chExt cx="928178" cy="644076"/>
              </a:xfrm>
            </p:grpSpPr>
            <p:grpSp>
              <p:nvGrpSpPr>
                <p:cNvPr id="5" name="グループ化 184"/>
                <p:cNvGrpSpPr>
                  <a:grpSpLocks/>
                </p:cNvGrpSpPr>
                <p:nvPr/>
              </p:nvGrpSpPr>
              <p:grpSpPr bwMode="auto">
                <a:xfrm>
                  <a:off x="428250" y="4214364"/>
                  <a:ext cx="928178" cy="644076"/>
                  <a:chOff x="428250" y="4214364"/>
                  <a:chExt cx="928178" cy="644076"/>
                </a:xfrm>
              </p:grpSpPr>
              <p:sp>
                <p:nvSpPr>
                  <p:cNvPr id="39" name="円/楕円 38"/>
                  <p:cNvSpPr/>
                  <p:nvPr/>
                </p:nvSpPr>
                <p:spPr>
                  <a:xfrm>
                    <a:off x="999583" y="4214364"/>
                    <a:ext cx="356845" cy="500746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  <a:alpha val="49000"/>
                    </a:schemeClr>
                  </a:solidFill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0" name="平行四辺形 39"/>
                  <p:cNvSpPr/>
                  <p:nvPr/>
                </p:nvSpPr>
                <p:spPr>
                  <a:xfrm rot="5400000">
                    <a:off x="613680" y="4271522"/>
                    <a:ext cx="615471" cy="557010"/>
                  </a:xfrm>
                  <a:prstGeom prst="parallelogram">
                    <a:avLst/>
                  </a:prstGeom>
                  <a:solidFill>
                    <a:schemeClr val="accent6">
                      <a:lumMod val="40000"/>
                      <a:lumOff val="60000"/>
                      <a:alpha val="56000"/>
                    </a:schemeClr>
                  </a:solidFill>
                  <a:ln w="25400">
                    <a:solidFill>
                      <a:schemeClr val="accent6">
                        <a:lumMod val="75000"/>
                        <a:alpha val="51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41" name="円/楕円 31"/>
                  <p:cNvSpPr/>
                  <p:nvPr/>
                </p:nvSpPr>
                <p:spPr>
                  <a:xfrm>
                    <a:off x="428250" y="4357694"/>
                    <a:ext cx="356845" cy="500746"/>
                  </a:xfrm>
                  <a:prstGeom prst="ellipse">
                    <a:avLst/>
                  </a:prstGeom>
                  <a:solidFill>
                    <a:schemeClr val="accent6">
                      <a:lumMod val="40000"/>
                      <a:lumOff val="60000"/>
                      <a:alpha val="50000"/>
                    </a:schemeClr>
                  </a:solidFill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  <p:grpSp>
              <p:nvGrpSpPr>
                <p:cNvPr id="6" name="グループ化 185"/>
                <p:cNvGrpSpPr/>
                <p:nvPr/>
              </p:nvGrpSpPr>
              <p:grpSpPr>
                <a:xfrm>
                  <a:off x="500034" y="4286256"/>
                  <a:ext cx="795342" cy="571504"/>
                  <a:chOff x="428596" y="4214818"/>
                  <a:chExt cx="928694" cy="642944"/>
                </a:xfrm>
                <a:solidFill>
                  <a:schemeClr val="accent4">
                    <a:lumMod val="40000"/>
                    <a:lumOff val="60000"/>
                    <a:alpha val="49000"/>
                  </a:schemeClr>
                </a:solidFill>
              </p:grpSpPr>
              <p:sp>
                <p:nvSpPr>
                  <p:cNvPr id="36" name="円/楕円 26"/>
                  <p:cNvSpPr/>
                  <p:nvPr/>
                </p:nvSpPr>
                <p:spPr>
                  <a:xfrm>
                    <a:off x="1000100" y="4214818"/>
                    <a:ext cx="357190" cy="500066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7" name="平行四辺形 36"/>
                  <p:cNvSpPr/>
                  <p:nvPr/>
                </p:nvSpPr>
                <p:spPr>
                  <a:xfrm rot="5400000">
                    <a:off x="613680" y="4271522"/>
                    <a:ext cx="615471" cy="557010"/>
                  </a:xfrm>
                  <a:prstGeom prst="parallelogram">
                    <a:avLst/>
                  </a:prstGeom>
                  <a:grpFill/>
                  <a:ln w="25400">
                    <a:solidFill>
                      <a:schemeClr val="accent6">
                        <a:lumMod val="75000"/>
                        <a:alpha val="51000"/>
                      </a:schemeClr>
                    </a:solidFill>
                  </a:ln>
                  <a:scene3d>
                    <a:camera prst="orthographicFront">
                      <a:rot lat="0" lon="10800000" rev="0"/>
                    </a:camera>
                    <a:lightRig rig="threePt" dir="t"/>
                  </a:scene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  <p:sp>
                <p:nvSpPr>
                  <p:cNvPr id="38" name="円/楕円 37"/>
                  <p:cNvSpPr/>
                  <p:nvPr/>
                </p:nvSpPr>
                <p:spPr>
                  <a:xfrm>
                    <a:off x="428596" y="4357694"/>
                    <a:ext cx="357190" cy="500066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ja-JP" altLang="en-US"/>
                  </a:p>
                </p:txBody>
              </p:sp>
            </p:grpSp>
          </p:grpSp>
          <p:grpSp>
            <p:nvGrpSpPr>
              <p:cNvPr id="28" name="グループ化 32"/>
              <p:cNvGrpSpPr>
                <a:grpSpLocks/>
              </p:cNvGrpSpPr>
              <p:nvPr/>
            </p:nvGrpSpPr>
            <p:grpSpPr bwMode="auto">
              <a:xfrm>
                <a:off x="2857142" y="5215177"/>
                <a:ext cx="785819" cy="785591"/>
                <a:chOff x="3571522" y="5215177"/>
                <a:chExt cx="785819" cy="785591"/>
              </a:xfrm>
            </p:grpSpPr>
            <p:sp>
              <p:nvSpPr>
                <p:cNvPr id="31" name="円/楕円 30"/>
                <p:cNvSpPr/>
                <p:nvPr/>
              </p:nvSpPr>
              <p:spPr>
                <a:xfrm>
                  <a:off x="3713881" y="5285934"/>
                  <a:ext cx="501101" cy="644076"/>
                </a:xfrm>
                <a:prstGeom prst="ellipse">
                  <a:avLst/>
                </a:prstGeom>
                <a:noFill/>
                <a:ln w="38100">
                  <a:solidFill>
                    <a:srgbClr val="ECE218">
                      <a:alpha val="56863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32" name="円/楕円 31"/>
                <p:cNvSpPr/>
                <p:nvPr/>
              </p:nvSpPr>
              <p:spPr>
                <a:xfrm>
                  <a:off x="3858138" y="5215177"/>
                  <a:ext cx="499203" cy="642262"/>
                </a:xfrm>
                <a:prstGeom prst="ellipse">
                  <a:avLst/>
                </a:prstGeom>
                <a:noFill/>
                <a:ln w="38100">
                  <a:solidFill>
                    <a:srgbClr val="ECE218">
                      <a:alpha val="56863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  <p:sp>
              <p:nvSpPr>
                <p:cNvPr id="33" name="円/楕円 32"/>
                <p:cNvSpPr/>
                <p:nvPr/>
              </p:nvSpPr>
              <p:spPr>
                <a:xfrm>
                  <a:off x="3571522" y="5358506"/>
                  <a:ext cx="499204" cy="642262"/>
                </a:xfrm>
                <a:prstGeom prst="ellipse">
                  <a:avLst/>
                </a:prstGeom>
                <a:noFill/>
                <a:ln w="38100">
                  <a:solidFill>
                    <a:srgbClr val="ECE218">
                      <a:alpha val="56863"/>
                    </a:srgb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30" name="正方形/長方形 29"/>
              <p:cNvSpPr/>
              <p:nvPr/>
            </p:nvSpPr>
            <p:spPr>
              <a:xfrm>
                <a:off x="2214546" y="5000636"/>
                <a:ext cx="1857388" cy="50006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  <a:scene3d>
                <a:camera prst="isometricOffAxis1Top">
                  <a:rot lat="20602987" lon="16485158" rev="5331112"/>
                </a:camera>
                <a:lightRig rig="threePt" dir="t"/>
              </a:scene3d>
              <a:sp3d extrusionH="63500">
                <a:bevelT w="0" h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grpSp>
          <p:nvGrpSpPr>
            <p:cNvPr id="29" name="グループ化 37"/>
            <p:cNvGrpSpPr>
              <a:grpSpLocks/>
            </p:cNvGrpSpPr>
            <p:nvPr/>
          </p:nvGrpSpPr>
          <p:grpSpPr bwMode="auto">
            <a:xfrm>
              <a:off x="2071323" y="4928518"/>
              <a:ext cx="1786123" cy="1572996"/>
              <a:chOff x="5650425" y="5071394"/>
              <a:chExt cx="1493199" cy="1572996"/>
            </a:xfrm>
          </p:grpSpPr>
          <p:sp>
            <p:nvSpPr>
              <p:cNvPr id="8" name="フローチャート : 直接アクセス記憶 7"/>
              <p:cNvSpPr/>
              <p:nvPr/>
            </p:nvSpPr>
            <p:spPr>
              <a:xfrm>
                <a:off x="5650425" y="5071394"/>
                <a:ext cx="1493199" cy="1572996"/>
              </a:xfrm>
              <a:prstGeom prst="flowChartMagneticDrum">
                <a:avLst/>
              </a:prstGeom>
              <a:solidFill>
                <a:srgbClr val="CC9900">
                  <a:alpha val="50196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  <p:sp>
            <p:nvSpPr>
              <p:cNvPr id="9" name="円/楕円 8"/>
              <p:cNvSpPr/>
              <p:nvPr/>
            </p:nvSpPr>
            <p:spPr>
              <a:xfrm>
                <a:off x="6643775" y="5071394"/>
                <a:ext cx="499849" cy="1572996"/>
              </a:xfrm>
              <a:prstGeom prst="ellipse">
                <a:avLst/>
              </a:prstGeom>
              <a:solidFill>
                <a:srgbClr val="CC6600">
                  <a:alpha val="50196"/>
                </a:srgb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7" name="円柱 6"/>
            <p:cNvSpPr/>
            <p:nvPr/>
          </p:nvSpPr>
          <p:spPr>
            <a:xfrm rot="5400000">
              <a:off x="1157126" y="3843478"/>
              <a:ext cx="1714512" cy="3743075"/>
            </a:xfrm>
            <a:prstGeom prst="can">
              <a:avLst>
                <a:gd name="adj" fmla="val 39815"/>
              </a:avLst>
            </a:prstGeom>
            <a:gradFill flip="none" rotWithShape="1">
              <a:gsLst>
                <a:gs pos="0">
                  <a:schemeClr val="tx1">
                    <a:shade val="30000"/>
                    <a:satMod val="115000"/>
                    <a:alpha val="31000"/>
                  </a:schemeClr>
                </a:gs>
                <a:gs pos="50000">
                  <a:schemeClr val="tx1">
                    <a:shade val="67500"/>
                    <a:satMod val="115000"/>
                    <a:alpha val="69000"/>
                  </a:schemeClr>
                </a:gs>
                <a:gs pos="100000">
                  <a:schemeClr val="tx1">
                    <a:shade val="100000"/>
                    <a:satMod val="115000"/>
                    <a:alpha val="98000"/>
                  </a:schemeClr>
                </a:gs>
              </a:gsLst>
              <a:lin ang="10800000" scaled="1"/>
              <a:tileRect/>
            </a:gra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grpSp>
        <p:nvGrpSpPr>
          <p:cNvPr id="34" name="グループ化 60"/>
          <p:cNvGrpSpPr>
            <a:grpSpLocks/>
          </p:cNvGrpSpPr>
          <p:nvPr/>
        </p:nvGrpSpPr>
        <p:grpSpPr bwMode="auto">
          <a:xfrm>
            <a:off x="1497013" y="2563813"/>
            <a:ext cx="4932362" cy="3294062"/>
            <a:chOff x="1282480" y="2564438"/>
            <a:chExt cx="4932594" cy="3293454"/>
          </a:xfrm>
        </p:grpSpPr>
        <p:sp>
          <p:nvSpPr>
            <p:cNvPr id="43" name="片側の 2 つの角を丸めた四角形 42"/>
            <p:cNvSpPr/>
            <p:nvPr/>
          </p:nvSpPr>
          <p:spPr>
            <a:xfrm rot="16200000">
              <a:off x="248315" y="4391727"/>
              <a:ext cx="2500330" cy="432000"/>
            </a:xfrm>
            <a:prstGeom prst="round2SameRect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21000"/>
                  </a:srgbClr>
                </a:gs>
                <a:gs pos="50000">
                  <a:srgbClr val="FFFFFF">
                    <a:shade val="67500"/>
                    <a:satMod val="115000"/>
                    <a:alpha val="77000"/>
                  </a:srgbClr>
                </a:gs>
                <a:gs pos="100000">
                  <a:srgbClr val="FFFFFF">
                    <a:shade val="100000"/>
                    <a:satMod val="115000"/>
                    <a:alpha val="89000"/>
                  </a:srgbClr>
                </a:gs>
              </a:gsLst>
              <a:lin ang="0" scaled="1"/>
              <a:tileRect/>
            </a:gra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4" name="台形 43"/>
            <p:cNvSpPr/>
            <p:nvPr/>
          </p:nvSpPr>
          <p:spPr>
            <a:xfrm rot="5400000">
              <a:off x="3965074" y="3571892"/>
              <a:ext cx="2448000" cy="2052000"/>
            </a:xfrm>
            <a:prstGeom prst="trapezoid">
              <a:avLst>
                <a:gd name="adj" fmla="val 22943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17000"/>
                  </a:srgbClr>
                </a:gs>
                <a:gs pos="50000">
                  <a:srgbClr val="FFFFFF">
                    <a:shade val="67500"/>
                    <a:satMod val="115000"/>
                    <a:alpha val="74000"/>
                  </a:srgbClr>
                </a:gs>
                <a:gs pos="100000">
                  <a:srgbClr val="FFFFFF">
                    <a:shade val="100000"/>
                    <a:satMod val="115000"/>
                    <a:alpha val="83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5" name="角丸四角形 44"/>
            <p:cNvSpPr/>
            <p:nvPr/>
          </p:nvSpPr>
          <p:spPr>
            <a:xfrm>
              <a:off x="1714480" y="3357562"/>
              <a:ext cx="2448000" cy="248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  <a:alpha val="21000"/>
                  </a:srgbClr>
                </a:gs>
                <a:gs pos="50000">
                  <a:srgbClr val="FFFFFF">
                    <a:shade val="67500"/>
                    <a:satMod val="115000"/>
                    <a:alpha val="73000"/>
                  </a:srgbClr>
                </a:gs>
                <a:gs pos="100000">
                  <a:srgbClr val="FFFFFF">
                    <a:shade val="100000"/>
                    <a:satMod val="115000"/>
                    <a:alpha val="81000"/>
                  </a:srgbClr>
                </a:gs>
              </a:gsLst>
              <a:lin ang="16200000" scaled="1"/>
              <a:tileRect/>
            </a:gra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46" name="円柱 45"/>
            <p:cNvSpPr/>
            <p:nvPr/>
          </p:nvSpPr>
          <p:spPr>
            <a:xfrm>
              <a:off x="1695249" y="2564438"/>
              <a:ext cx="2448040" cy="936452"/>
            </a:xfrm>
            <a:prstGeom prst="can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</a:endParaRPr>
            </a:p>
          </p:txBody>
        </p:sp>
      </p:grpSp>
      <p:sp>
        <p:nvSpPr>
          <p:cNvPr id="47" name="正方形/長方形 46"/>
          <p:cNvSpPr/>
          <p:nvPr/>
        </p:nvSpPr>
        <p:spPr>
          <a:xfrm>
            <a:off x="6215063" y="4286250"/>
            <a:ext cx="1152525" cy="93662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48" name="角丸四角形 47"/>
          <p:cNvSpPr/>
          <p:nvPr/>
        </p:nvSpPr>
        <p:spPr>
          <a:xfrm>
            <a:off x="428625" y="4643438"/>
            <a:ext cx="1000125" cy="407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Liq.</a:t>
            </a: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</a:t>
            </a:r>
            <a:endParaRPr lang="ja-JP" alt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5" name="グループ化 101"/>
          <p:cNvGrpSpPr>
            <a:grpSpLocks/>
          </p:cNvGrpSpPr>
          <p:nvPr/>
        </p:nvGrpSpPr>
        <p:grpSpPr bwMode="auto">
          <a:xfrm>
            <a:off x="1223963" y="3492500"/>
            <a:ext cx="2786062" cy="2071688"/>
            <a:chOff x="-571536" y="644506"/>
            <a:chExt cx="2786082" cy="2071702"/>
          </a:xfrm>
        </p:grpSpPr>
        <p:cxnSp>
          <p:nvCxnSpPr>
            <p:cNvPr id="50" name="直線コネクタ 49"/>
            <p:cNvCxnSpPr/>
            <p:nvPr/>
          </p:nvCxnSpPr>
          <p:spPr>
            <a:xfrm>
              <a:off x="1428728" y="1357299"/>
              <a:ext cx="214314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 rot="5400000">
              <a:off x="999306" y="1785133"/>
              <a:ext cx="857256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 rot="5400000">
              <a:off x="1285058" y="2570950"/>
              <a:ext cx="285752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rot="5400000" flipH="1" flipV="1">
              <a:off x="1393009" y="1107266"/>
              <a:ext cx="498478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rot="10800000">
              <a:off x="-571536" y="858820"/>
              <a:ext cx="2214578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/>
            <p:cNvCxnSpPr/>
            <p:nvPr/>
          </p:nvCxnSpPr>
          <p:spPr>
            <a:xfrm>
              <a:off x="-571536" y="644506"/>
              <a:ext cx="2428892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/>
            <p:cNvCxnSpPr/>
            <p:nvPr/>
          </p:nvCxnSpPr>
          <p:spPr>
            <a:xfrm rot="5400000">
              <a:off x="1500166" y="1000108"/>
              <a:ext cx="712793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/>
            <p:cNvCxnSpPr/>
            <p:nvPr/>
          </p:nvCxnSpPr>
          <p:spPr>
            <a:xfrm>
              <a:off x="1857356" y="1357299"/>
              <a:ext cx="357190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rot="5400000">
              <a:off x="1535092" y="2035165"/>
              <a:ext cx="1357321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1428728" y="2714620"/>
              <a:ext cx="785818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直線コネクタ 59"/>
          <p:cNvCxnSpPr/>
          <p:nvPr/>
        </p:nvCxnSpPr>
        <p:spPr>
          <a:xfrm rot="10800000">
            <a:off x="2357438" y="5214938"/>
            <a:ext cx="857250" cy="158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 rot="10800000">
            <a:off x="2357438" y="5429250"/>
            <a:ext cx="857250" cy="158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 rot="5400000">
            <a:off x="2217737" y="5424488"/>
            <a:ext cx="277813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左矢印 62"/>
          <p:cNvSpPr/>
          <p:nvPr/>
        </p:nvSpPr>
        <p:spPr>
          <a:xfrm>
            <a:off x="490538" y="3455988"/>
            <a:ext cx="1295400" cy="323850"/>
          </a:xfrm>
          <a:prstGeom prst="leftArrow">
            <a:avLst/>
          </a:prstGeom>
          <a:solidFill>
            <a:srgbClr val="00B0F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4" name="角丸四角形 63"/>
          <p:cNvSpPr/>
          <p:nvPr/>
        </p:nvSpPr>
        <p:spPr>
          <a:xfrm>
            <a:off x="428625" y="3000375"/>
            <a:ext cx="1000125" cy="4079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gas</a:t>
            </a:r>
            <a:endParaRPr lang="ja-JP" alt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71438" y="4000500"/>
            <a:ext cx="1357312" cy="3746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altLang="ja-JP" sz="16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He+</a:t>
            </a:r>
            <a:r>
              <a:rPr lang="en-US" altLang="ja-JP" sz="1600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  <a:r>
              <a:rPr lang="en-US" altLang="ja-JP" sz="16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gas</a:t>
            </a:r>
            <a:endParaRPr lang="ja-JP" altLang="en-US" sz="16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右矢印 65"/>
          <p:cNvSpPr/>
          <p:nvPr/>
        </p:nvSpPr>
        <p:spPr>
          <a:xfrm rot="16200000">
            <a:off x="3203576" y="3841750"/>
            <a:ext cx="684212" cy="287337"/>
          </a:xfrm>
          <a:prstGeom prst="rightArrow">
            <a:avLst/>
          </a:prstGeom>
          <a:solidFill>
            <a:srgbClr val="00B0F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67" name="Freeform 43"/>
          <p:cNvSpPr>
            <a:spLocks/>
          </p:cNvSpPr>
          <p:nvPr/>
        </p:nvSpPr>
        <p:spPr bwMode="auto">
          <a:xfrm>
            <a:off x="6215063" y="4357688"/>
            <a:ext cx="1152525" cy="287337"/>
          </a:xfrm>
          <a:custGeom>
            <a:avLst/>
            <a:gdLst>
              <a:gd name="T0" fmla="*/ 1524 w 1627"/>
              <a:gd name="T1" fmla="*/ 45 h 78"/>
              <a:gd name="T2" fmla="*/ 1457 w 1627"/>
              <a:gd name="T3" fmla="*/ 20 h 78"/>
              <a:gd name="T4" fmla="*/ 1361 w 1627"/>
              <a:gd name="T5" fmla="*/ 45 h 78"/>
              <a:gd name="T6" fmla="*/ 1294 w 1627"/>
              <a:gd name="T7" fmla="*/ 20 h 78"/>
              <a:gd name="T8" fmla="*/ 1199 w 1627"/>
              <a:gd name="T9" fmla="*/ 45 h 78"/>
              <a:gd name="T10" fmla="*/ 1132 w 1627"/>
              <a:gd name="T11" fmla="*/ 20 h 78"/>
              <a:gd name="T12" fmla="*/ 1061 w 1627"/>
              <a:gd name="T13" fmla="*/ 20 h 78"/>
              <a:gd name="T14" fmla="*/ 994 w 1627"/>
              <a:gd name="T15" fmla="*/ 45 h 78"/>
              <a:gd name="T16" fmla="*/ 899 w 1627"/>
              <a:gd name="T17" fmla="*/ 20 h 78"/>
              <a:gd name="T18" fmla="*/ 831 w 1627"/>
              <a:gd name="T19" fmla="*/ 45 h 78"/>
              <a:gd name="T20" fmla="*/ 771 w 1627"/>
              <a:gd name="T21" fmla="*/ 5 h 78"/>
              <a:gd name="T22" fmla="*/ 711 w 1627"/>
              <a:gd name="T23" fmla="*/ 45 h 78"/>
              <a:gd name="T24" fmla="*/ 644 w 1627"/>
              <a:gd name="T25" fmla="*/ 20 h 78"/>
              <a:gd name="T26" fmla="*/ 548 w 1627"/>
              <a:gd name="T27" fmla="*/ 45 h 78"/>
              <a:gd name="T28" fmla="*/ 481 w 1627"/>
              <a:gd name="T29" fmla="*/ 20 h 78"/>
              <a:gd name="T30" fmla="*/ 411 w 1627"/>
              <a:gd name="T31" fmla="*/ 20 h 78"/>
              <a:gd name="T32" fmla="*/ 343 w 1627"/>
              <a:gd name="T33" fmla="*/ 45 h 78"/>
              <a:gd name="T34" fmla="*/ 283 w 1627"/>
              <a:gd name="T35" fmla="*/ 5 h 78"/>
              <a:gd name="T36" fmla="*/ 223 w 1627"/>
              <a:gd name="T37" fmla="*/ 45 h 78"/>
              <a:gd name="T38" fmla="*/ 156 w 1627"/>
              <a:gd name="T39" fmla="*/ 20 h 78"/>
              <a:gd name="T40" fmla="*/ 85 w 1627"/>
              <a:gd name="T41" fmla="*/ 20 h 78"/>
              <a:gd name="T42" fmla="*/ 18 w 1627"/>
              <a:gd name="T43" fmla="*/ 45 h 78"/>
              <a:gd name="T44" fmla="*/ 0 w 1627"/>
              <a:gd name="T45" fmla="*/ 55 h 78"/>
              <a:gd name="T46" fmla="*/ 74 w 1627"/>
              <a:gd name="T47" fmla="*/ 59 h 78"/>
              <a:gd name="T48" fmla="*/ 120 w 1627"/>
              <a:gd name="T49" fmla="*/ 25 h 78"/>
              <a:gd name="T50" fmla="*/ 167 w 1627"/>
              <a:gd name="T51" fmla="*/ 59 h 78"/>
              <a:gd name="T52" fmla="*/ 262 w 1627"/>
              <a:gd name="T53" fmla="*/ 34 h 78"/>
              <a:gd name="T54" fmla="*/ 304 w 1627"/>
              <a:gd name="T55" fmla="*/ 34 h 78"/>
              <a:gd name="T56" fmla="*/ 400 w 1627"/>
              <a:gd name="T57" fmla="*/ 59 h 78"/>
              <a:gd name="T58" fmla="*/ 467 w 1627"/>
              <a:gd name="T59" fmla="*/ 34 h 78"/>
              <a:gd name="T60" fmla="*/ 527 w 1627"/>
              <a:gd name="T61" fmla="*/ 74 h 78"/>
              <a:gd name="T62" fmla="*/ 587 w 1627"/>
              <a:gd name="T63" fmla="*/ 34 h 78"/>
              <a:gd name="T64" fmla="*/ 655 w 1627"/>
              <a:gd name="T65" fmla="*/ 59 h 78"/>
              <a:gd name="T66" fmla="*/ 750 w 1627"/>
              <a:gd name="T67" fmla="*/ 34 h 78"/>
              <a:gd name="T68" fmla="*/ 817 w 1627"/>
              <a:gd name="T69" fmla="*/ 59 h 78"/>
              <a:gd name="T70" fmla="*/ 913 w 1627"/>
              <a:gd name="T71" fmla="*/ 34 h 78"/>
              <a:gd name="T72" fmla="*/ 980 w 1627"/>
              <a:gd name="T73" fmla="*/ 59 h 78"/>
              <a:gd name="T74" fmla="*/ 1075 w 1627"/>
              <a:gd name="T75" fmla="*/ 34 h 78"/>
              <a:gd name="T76" fmla="*/ 1143 w 1627"/>
              <a:gd name="T77" fmla="*/ 59 h 78"/>
              <a:gd name="T78" fmla="*/ 1238 w 1627"/>
              <a:gd name="T79" fmla="*/ 34 h 78"/>
              <a:gd name="T80" fmla="*/ 1305 w 1627"/>
              <a:gd name="T81" fmla="*/ 59 h 78"/>
              <a:gd name="T82" fmla="*/ 1401 w 1627"/>
              <a:gd name="T83" fmla="*/ 34 h 78"/>
              <a:gd name="T84" fmla="*/ 1468 w 1627"/>
              <a:gd name="T85" fmla="*/ 59 h 78"/>
              <a:gd name="T86" fmla="*/ 1563 w 1627"/>
              <a:gd name="T87" fmla="*/ 34 h 78"/>
              <a:gd name="T88" fmla="*/ 1605 w 1627"/>
              <a:gd name="T89" fmla="*/ 34 h 78"/>
              <a:gd name="T90" fmla="*/ 1627 w 1627"/>
              <a:gd name="T91" fmla="*/ 27 h 78"/>
              <a:gd name="T92" fmla="*/ 1549 w 1627"/>
              <a:gd name="T93" fmla="*/ 20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27"/>
              <a:gd name="T142" fmla="*/ 0 h 78"/>
              <a:gd name="T143" fmla="*/ 1627 w 1627"/>
              <a:gd name="T144" fmla="*/ 78 h 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27" h="78">
                <a:moveTo>
                  <a:pt x="1549" y="20"/>
                </a:moveTo>
                <a:cubicBezTo>
                  <a:pt x="1524" y="45"/>
                  <a:pt x="1524" y="45"/>
                  <a:pt x="1524" y="45"/>
                </a:cubicBezTo>
                <a:cubicBezTo>
                  <a:pt x="1512" y="56"/>
                  <a:pt x="1494" y="56"/>
                  <a:pt x="1482" y="45"/>
                </a:cubicBezTo>
                <a:cubicBezTo>
                  <a:pt x="1457" y="20"/>
                  <a:pt x="1457" y="20"/>
                  <a:pt x="1457" y="20"/>
                </a:cubicBezTo>
                <a:cubicBezTo>
                  <a:pt x="1438" y="0"/>
                  <a:pt x="1406" y="0"/>
                  <a:pt x="1387" y="20"/>
                </a:cubicBezTo>
                <a:cubicBezTo>
                  <a:pt x="1361" y="45"/>
                  <a:pt x="1361" y="45"/>
                  <a:pt x="1361" y="45"/>
                </a:cubicBezTo>
                <a:cubicBezTo>
                  <a:pt x="1350" y="56"/>
                  <a:pt x="1331" y="56"/>
                  <a:pt x="1319" y="45"/>
                </a:cubicBezTo>
                <a:cubicBezTo>
                  <a:pt x="1294" y="20"/>
                  <a:pt x="1294" y="20"/>
                  <a:pt x="1294" y="20"/>
                </a:cubicBezTo>
                <a:cubicBezTo>
                  <a:pt x="1275" y="0"/>
                  <a:pt x="1243" y="0"/>
                  <a:pt x="1224" y="20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87" y="56"/>
                  <a:pt x="1168" y="56"/>
                  <a:pt x="1157" y="45"/>
                </a:cubicBezTo>
                <a:cubicBezTo>
                  <a:pt x="1132" y="20"/>
                  <a:pt x="1132" y="20"/>
                  <a:pt x="1132" y="20"/>
                </a:cubicBezTo>
                <a:cubicBezTo>
                  <a:pt x="1122" y="10"/>
                  <a:pt x="1110" y="5"/>
                  <a:pt x="1096" y="5"/>
                </a:cubicBezTo>
                <a:cubicBezTo>
                  <a:pt x="1083" y="5"/>
                  <a:pt x="1071" y="10"/>
                  <a:pt x="1061" y="20"/>
                </a:cubicBezTo>
                <a:cubicBezTo>
                  <a:pt x="1036" y="45"/>
                  <a:pt x="1036" y="45"/>
                  <a:pt x="1036" y="45"/>
                </a:cubicBezTo>
                <a:cubicBezTo>
                  <a:pt x="1024" y="56"/>
                  <a:pt x="1006" y="56"/>
                  <a:pt x="994" y="45"/>
                </a:cubicBezTo>
                <a:cubicBezTo>
                  <a:pt x="969" y="20"/>
                  <a:pt x="969" y="20"/>
                  <a:pt x="969" y="20"/>
                </a:cubicBezTo>
                <a:cubicBezTo>
                  <a:pt x="950" y="0"/>
                  <a:pt x="918" y="0"/>
                  <a:pt x="899" y="20"/>
                </a:cubicBezTo>
                <a:cubicBezTo>
                  <a:pt x="873" y="45"/>
                  <a:pt x="873" y="45"/>
                  <a:pt x="873" y="45"/>
                </a:cubicBezTo>
                <a:cubicBezTo>
                  <a:pt x="862" y="56"/>
                  <a:pt x="843" y="56"/>
                  <a:pt x="831" y="45"/>
                </a:cubicBezTo>
                <a:cubicBezTo>
                  <a:pt x="806" y="20"/>
                  <a:pt x="806" y="20"/>
                  <a:pt x="806" y="20"/>
                </a:cubicBezTo>
                <a:cubicBezTo>
                  <a:pt x="797" y="10"/>
                  <a:pt x="784" y="5"/>
                  <a:pt x="771" y="5"/>
                </a:cubicBezTo>
                <a:cubicBezTo>
                  <a:pt x="758" y="5"/>
                  <a:pt x="745" y="10"/>
                  <a:pt x="736" y="20"/>
                </a:cubicBezTo>
                <a:cubicBezTo>
                  <a:pt x="711" y="45"/>
                  <a:pt x="711" y="45"/>
                  <a:pt x="711" y="45"/>
                </a:cubicBezTo>
                <a:cubicBezTo>
                  <a:pt x="699" y="56"/>
                  <a:pt x="680" y="56"/>
                  <a:pt x="669" y="45"/>
                </a:cubicBezTo>
                <a:cubicBezTo>
                  <a:pt x="644" y="20"/>
                  <a:pt x="644" y="20"/>
                  <a:pt x="644" y="20"/>
                </a:cubicBezTo>
                <a:cubicBezTo>
                  <a:pt x="624" y="0"/>
                  <a:pt x="593" y="0"/>
                  <a:pt x="573" y="20"/>
                </a:cubicBezTo>
                <a:cubicBezTo>
                  <a:pt x="548" y="45"/>
                  <a:pt x="548" y="45"/>
                  <a:pt x="548" y="45"/>
                </a:cubicBezTo>
                <a:cubicBezTo>
                  <a:pt x="536" y="56"/>
                  <a:pt x="518" y="56"/>
                  <a:pt x="506" y="45"/>
                </a:cubicBezTo>
                <a:cubicBezTo>
                  <a:pt x="481" y="20"/>
                  <a:pt x="481" y="20"/>
                  <a:pt x="481" y="20"/>
                </a:cubicBezTo>
                <a:cubicBezTo>
                  <a:pt x="472" y="10"/>
                  <a:pt x="459" y="5"/>
                  <a:pt x="446" y="5"/>
                </a:cubicBezTo>
                <a:cubicBezTo>
                  <a:pt x="432" y="5"/>
                  <a:pt x="420" y="10"/>
                  <a:pt x="411" y="20"/>
                </a:cubicBezTo>
                <a:cubicBezTo>
                  <a:pt x="385" y="45"/>
                  <a:pt x="385" y="45"/>
                  <a:pt x="385" y="45"/>
                </a:cubicBezTo>
                <a:cubicBezTo>
                  <a:pt x="374" y="56"/>
                  <a:pt x="355" y="56"/>
                  <a:pt x="343" y="45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09" y="10"/>
                  <a:pt x="296" y="5"/>
                  <a:pt x="283" y="5"/>
                </a:cubicBezTo>
                <a:cubicBezTo>
                  <a:pt x="270" y="5"/>
                  <a:pt x="257" y="10"/>
                  <a:pt x="248" y="20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11" y="56"/>
                  <a:pt x="192" y="56"/>
                  <a:pt x="181" y="45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46" y="10"/>
                  <a:pt x="134" y="5"/>
                  <a:pt x="120" y="5"/>
                </a:cubicBezTo>
                <a:cubicBezTo>
                  <a:pt x="107" y="5"/>
                  <a:pt x="95" y="10"/>
                  <a:pt x="85" y="20"/>
                </a:cubicBezTo>
                <a:cubicBezTo>
                  <a:pt x="60" y="45"/>
                  <a:pt x="60" y="45"/>
                  <a:pt x="60" y="45"/>
                </a:cubicBezTo>
                <a:cubicBezTo>
                  <a:pt x="48" y="56"/>
                  <a:pt x="30" y="56"/>
                  <a:pt x="18" y="4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23" y="78"/>
                  <a:pt x="55" y="78"/>
                  <a:pt x="74" y="59"/>
                </a:cubicBezTo>
                <a:cubicBezTo>
                  <a:pt x="99" y="34"/>
                  <a:pt x="99" y="34"/>
                  <a:pt x="99" y="34"/>
                </a:cubicBezTo>
                <a:cubicBezTo>
                  <a:pt x="105" y="28"/>
                  <a:pt x="112" y="25"/>
                  <a:pt x="120" y="25"/>
                </a:cubicBezTo>
                <a:cubicBezTo>
                  <a:pt x="128" y="25"/>
                  <a:pt x="136" y="28"/>
                  <a:pt x="141" y="3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86" y="78"/>
                  <a:pt x="217" y="78"/>
                  <a:pt x="237" y="59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268" y="28"/>
                  <a:pt x="275" y="25"/>
                  <a:pt x="283" y="25"/>
                </a:cubicBezTo>
                <a:cubicBezTo>
                  <a:pt x="291" y="25"/>
                  <a:pt x="298" y="28"/>
                  <a:pt x="304" y="34"/>
                </a:cubicBezTo>
                <a:cubicBezTo>
                  <a:pt x="329" y="59"/>
                  <a:pt x="329" y="59"/>
                  <a:pt x="329" y="59"/>
                </a:cubicBezTo>
                <a:cubicBezTo>
                  <a:pt x="349" y="78"/>
                  <a:pt x="380" y="78"/>
                  <a:pt x="400" y="59"/>
                </a:cubicBezTo>
                <a:cubicBezTo>
                  <a:pt x="425" y="34"/>
                  <a:pt x="425" y="34"/>
                  <a:pt x="425" y="34"/>
                </a:cubicBezTo>
                <a:cubicBezTo>
                  <a:pt x="436" y="22"/>
                  <a:pt x="455" y="22"/>
                  <a:pt x="467" y="34"/>
                </a:cubicBezTo>
                <a:cubicBezTo>
                  <a:pt x="492" y="59"/>
                  <a:pt x="492" y="59"/>
                  <a:pt x="492" y="59"/>
                </a:cubicBezTo>
                <a:cubicBezTo>
                  <a:pt x="501" y="68"/>
                  <a:pt x="514" y="74"/>
                  <a:pt x="527" y="74"/>
                </a:cubicBezTo>
                <a:cubicBezTo>
                  <a:pt x="540" y="74"/>
                  <a:pt x="553" y="68"/>
                  <a:pt x="562" y="59"/>
                </a:cubicBezTo>
                <a:cubicBezTo>
                  <a:pt x="587" y="34"/>
                  <a:pt x="587" y="34"/>
                  <a:pt x="587" y="34"/>
                </a:cubicBezTo>
                <a:cubicBezTo>
                  <a:pt x="599" y="22"/>
                  <a:pt x="618" y="22"/>
                  <a:pt x="629" y="34"/>
                </a:cubicBezTo>
                <a:cubicBezTo>
                  <a:pt x="655" y="59"/>
                  <a:pt x="655" y="59"/>
                  <a:pt x="655" y="59"/>
                </a:cubicBezTo>
                <a:cubicBezTo>
                  <a:pt x="674" y="78"/>
                  <a:pt x="706" y="78"/>
                  <a:pt x="725" y="59"/>
                </a:cubicBezTo>
                <a:cubicBezTo>
                  <a:pt x="750" y="34"/>
                  <a:pt x="750" y="34"/>
                  <a:pt x="750" y="34"/>
                </a:cubicBezTo>
                <a:cubicBezTo>
                  <a:pt x="762" y="22"/>
                  <a:pt x="780" y="22"/>
                  <a:pt x="792" y="34"/>
                </a:cubicBezTo>
                <a:cubicBezTo>
                  <a:pt x="817" y="59"/>
                  <a:pt x="817" y="59"/>
                  <a:pt x="817" y="59"/>
                </a:cubicBezTo>
                <a:cubicBezTo>
                  <a:pt x="837" y="78"/>
                  <a:pt x="868" y="78"/>
                  <a:pt x="888" y="59"/>
                </a:cubicBezTo>
                <a:cubicBezTo>
                  <a:pt x="913" y="34"/>
                  <a:pt x="913" y="34"/>
                  <a:pt x="913" y="34"/>
                </a:cubicBezTo>
                <a:cubicBezTo>
                  <a:pt x="924" y="22"/>
                  <a:pt x="943" y="22"/>
                  <a:pt x="955" y="34"/>
                </a:cubicBezTo>
                <a:cubicBezTo>
                  <a:pt x="980" y="59"/>
                  <a:pt x="980" y="59"/>
                  <a:pt x="980" y="59"/>
                </a:cubicBezTo>
                <a:cubicBezTo>
                  <a:pt x="999" y="78"/>
                  <a:pt x="1031" y="78"/>
                  <a:pt x="1050" y="59"/>
                </a:cubicBezTo>
                <a:cubicBezTo>
                  <a:pt x="1075" y="34"/>
                  <a:pt x="1075" y="34"/>
                  <a:pt x="1075" y="34"/>
                </a:cubicBezTo>
                <a:cubicBezTo>
                  <a:pt x="1087" y="22"/>
                  <a:pt x="1106" y="22"/>
                  <a:pt x="1117" y="34"/>
                </a:cubicBezTo>
                <a:cubicBezTo>
                  <a:pt x="1143" y="59"/>
                  <a:pt x="1143" y="59"/>
                  <a:pt x="1143" y="59"/>
                </a:cubicBezTo>
                <a:cubicBezTo>
                  <a:pt x="1162" y="78"/>
                  <a:pt x="1194" y="78"/>
                  <a:pt x="1213" y="59"/>
                </a:cubicBezTo>
                <a:cubicBezTo>
                  <a:pt x="1238" y="34"/>
                  <a:pt x="1238" y="34"/>
                  <a:pt x="1238" y="34"/>
                </a:cubicBezTo>
                <a:cubicBezTo>
                  <a:pt x="1250" y="22"/>
                  <a:pt x="1268" y="22"/>
                  <a:pt x="1280" y="34"/>
                </a:cubicBezTo>
                <a:cubicBezTo>
                  <a:pt x="1305" y="59"/>
                  <a:pt x="1305" y="59"/>
                  <a:pt x="1305" y="59"/>
                </a:cubicBezTo>
                <a:cubicBezTo>
                  <a:pt x="1325" y="78"/>
                  <a:pt x="1356" y="78"/>
                  <a:pt x="1376" y="59"/>
                </a:cubicBezTo>
                <a:cubicBezTo>
                  <a:pt x="1401" y="34"/>
                  <a:pt x="1401" y="34"/>
                  <a:pt x="1401" y="34"/>
                </a:cubicBezTo>
                <a:cubicBezTo>
                  <a:pt x="1412" y="22"/>
                  <a:pt x="1431" y="22"/>
                  <a:pt x="1443" y="34"/>
                </a:cubicBezTo>
                <a:cubicBezTo>
                  <a:pt x="1468" y="59"/>
                  <a:pt x="1468" y="59"/>
                  <a:pt x="1468" y="59"/>
                </a:cubicBezTo>
                <a:cubicBezTo>
                  <a:pt x="1487" y="78"/>
                  <a:pt x="1519" y="78"/>
                  <a:pt x="1538" y="59"/>
                </a:cubicBezTo>
                <a:cubicBezTo>
                  <a:pt x="1563" y="34"/>
                  <a:pt x="1563" y="34"/>
                  <a:pt x="1563" y="34"/>
                </a:cubicBezTo>
                <a:cubicBezTo>
                  <a:pt x="1569" y="28"/>
                  <a:pt x="1576" y="25"/>
                  <a:pt x="1584" y="25"/>
                </a:cubicBezTo>
                <a:cubicBezTo>
                  <a:pt x="1592" y="25"/>
                  <a:pt x="1600" y="28"/>
                  <a:pt x="1605" y="34"/>
                </a:cubicBezTo>
                <a:cubicBezTo>
                  <a:pt x="1627" y="55"/>
                  <a:pt x="1627" y="55"/>
                  <a:pt x="1627" y="55"/>
                </a:cubicBezTo>
                <a:cubicBezTo>
                  <a:pt x="1627" y="27"/>
                  <a:pt x="1627" y="27"/>
                  <a:pt x="1627" y="27"/>
                </a:cubicBezTo>
                <a:cubicBezTo>
                  <a:pt x="1620" y="20"/>
                  <a:pt x="1620" y="20"/>
                  <a:pt x="1620" y="20"/>
                </a:cubicBezTo>
                <a:cubicBezTo>
                  <a:pt x="1600" y="0"/>
                  <a:pt x="1569" y="0"/>
                  <a:pt x="1549" y="2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grpSp>
        <p:nvGrpSpPr>
          <p:cNvPr id="42" name="グループ化 148"/>
          <p:cNvGrpSpPr>
            <a:grpSpLocks/>
          </p:cNvGrpSpPr>
          <p:nvPr/>
        </p:nvGrpSpPr>
        <p:grpSpPr bwMode="auto">
          <a:xfrm>
            <a:off x="4857750" y="3857625"/>
            <a:ext cx="787400" cy="1571625"/>
            <a:chOff x="1427934" y="1145366"/>
            <a:chExt cx="786612" cy="1570842"/>
          </a:xfrm>
        </p:grpSpPr>
        <p:cxnSp>
          <p:nvCxnSpPr>
            <p:cNvPr id="69" name="直線コネクタ 68"/>
            <p:cNvCxnSpPr/>
            <p:nvPr/>
          </p:nvCxnSpPr>
          <p:spPr>
            <a:xfrm>
              <a:off x="1429520" y="1357985"/>
              <a:ext cx="214098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コネクタ 69"/>
            <p:cNvCxnSpPr/>
            <p:nvPr/>
          </p:nvCxnSpPr>
          <p:spPr>
            <a:xfrm rot="5400000">
              <a:off x="856718" y="1929201"/>
              <a:ext cx="1144018" cy="15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コネクタ 70"/>
            <p:cNvCxnSpPr/>
            <p:nvPr/>
          </p:nvCxnSpPr>
          <p:spPr>
            <a:xfrm rot="5400000">
              <a:off x="1285923" y="2571025"/>
              <a:ext cx="285608" cy="15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rot="5400000" flipH="1" flipV="1">
              <a:off x="1534929" y="1252470"/>
              <a:ext cx="21420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コネクタ 72"/>
            <p:cNvCxnSpPr/>
            <p:nvPr/>
          </p:nvCxnSpPr>
          <p:spPr>
            <a:xfrm rot="5400000">
              <a:off x="1749026" y="1252470"/>
              <a:ext cx="21420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1857716" y="1357985"/>
              <a:ext cx="356830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rot="5400000">
              <a:off x="1535435" y="2035511"/>
              <a:ext cx="1356637" cy="1585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コネクタ 75"/>
            <p:cNvCxnSpPr/>
            <p:nvPr/>
          </p:nvCxnSpPr>
          <p:spPr>
            <a:xfrm>
              <a:off x="1429520" y="2714622"/>
              <a:ext cx="785026" cy="158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正方形/長方形 76"/>
          <p:cNvSpPr/>
          <p:nvPr/>
        </p:nvSpPr>
        <p:spPr>
          <a:xfrm>
            <a:off x="7994650" y="3990975"/>
            <a:ext cx="720725" cy="122396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8" name="Freeform 43"/>
          <p:cNvSpPr>
            <a:spLocks/>
          </p:cNvSpPr>
          <p:nvPr/>
        </p:nvSpPr>
        <p:spPr bwMode="auto">
          <a:xfrm>
            <a:off x="6215063" y="4856163"/>
            <a:ext cx="1152525" cy="287337"/>
          </a:xfrm>
          <a:custGeom>
            <a:avLst/>
            <a:gdLst>
              <a:gd name="T0" fmla="*/ 1524 w 1627"/>
              <a:gd name="T1" fmla="*/ 45 h 78"/>
              <a:gd name="T2" fmla="*/ 1457 w 1627"/>
              <a:gd name="T3" fmla="*/ 20 h 78"/>
              <a:gd name="T4" fmla="*/ 1361 w 1627"/>
              <a:gd name="T5" fmla="*/ 45 h 78"/>
              <a:gd name="T6" fmla="*/ 1294 w 1627"/>
              <a:gd name="T7" fmla="*/ 20 h 78"/>
              <a:gd name="T8" fmla="*/ 1199 w 1627"/>
              <a:gd name="T9" fmla="*/ 45 h 78"/>
              <a:gd name="T10" fmla="*/ 1132 w 1627"/>
              <a:gd name="T11" fmla="*/ 20 h 78"/>
              <a:gd name="T12" fmla="*/ 1061 w 1627"/>
              <a:gd name="T13" fmla="*/ 20 h 78"/>
              <a:gd name="T14" fmla="*/ 994 w 1627"/>
              <a:gd name="T15" fmla="*/ 45 h 78"/>
              <a:gd name="T16" fmla="*/ 899 w 1627"/>
              <a:gd name="T17" fmla="*/ 20 h 78"/>
              <a:gd name="T18" fmla="*/ 831 w 1627"/>
              <a:gd name="T19" fmla="*/ 45 h 78"/>
              <a:gd name="T20" fmla="*/ 771 w 1627"/>
              <a:gd name="T21" fmla="*/ 5 h 78"/>
              <a:gd name="T22" fmla="*/ 711 w 1627"/>
              <a:gd name="T23" fmla="*/ 45 h 78"/>
              <a:gd name="T24" fmla="*/ 644 w 1627"/>
              <a:gd name="T25" fmla="*/ 20 h 78"/>
              <a:gd name="T26" fmla="*/ 548 w 1627"/>
              <a:gd name="T27" fmla="*/ 45 h 78"/>
              <a:gd name="T28" fmla="*/ 481 w 1627"/>
              <a:gd name="T29" fmla="*/ 20 h 78"/>
              <a:gd name="T30" fmla="*/ 411 w 1627"/>
              <a:gd name="T31" fmla="*/ 20 h 78"/>
              <a:gd name="T32" fmla="*/ 343 w 1627"/>
              <a:gd name="T33" fmla="*/ 45 h 78"/>
              <a:gd name="T34" fmla="*/ 283 w 1627"/>
              <a:gd name="T35" fmla="*/ 5 h 78"/>
              <a:gd name="T36" fmla="*/ 223 w 1627"/>
              <a:gd name="T37" fmla="*/ 45 h 78"/>
              <a:gd name="T38" fmla="*/ 156 w 1627"/>
              <a:gd name="T39" fmla="*/ 20 h 78"/>
              <a:gd name="T40" fmla="*/ 85 w 1627"/>
              <a:gd name="T41" fmla="*/ 20 h 78"/>
              <a:gd name="T42" fmla="*/ 18 w 1627"/>
              <a:gd name="T43" fmla="*/ 45 h 78"/>
              <a:gd name="T44" fmla="*/ 0 w 1627"/>
              <a:gd name="T45" fmla="*/ 55 h 78"/>
              <a:gd name="T46" fmla="*/ 74 w 1627"/>
              <a:gd name="T47" fmla="*/ 59 h 78"/>
              <a:gd name="T48" fmla="*/ 120 w 1627"/>
              <a:gd name="T49" fmla="*/ 25 h 78"/>
              <a:gd name="T50" fmla="*/ 167 w 1627"/>
              <a:gd name="T51" fmla="*/ 59 h 78"/>
              <a:gd name="T52" fmla="*/ 262 w 1627"/>
              <a:gd name="T53" fmla="*/ 34 h 78"/>
              <a:gd name="T54" fmla="*/ 304 w 1627"/>
              <a:gd name="T55" fmla="*/ 34 h 78"/>
              <a:gd name="T56" fmla="*/ 400 w 1627"/>
              <a:gd name="T57" fmla="*/ 59 h 78"/>
              <a:gd name="T58" fmla="*/ 467 w 1627"/>
              <a:gd name="T59" fmla="*/ 34 h 78"/>
              <a:gd name="T60" fmla="*/ 527 w 1627"/>
              <a:gd name="T61" fmla="*/ 74 h 78"/>
              <a:gd name="T62" fmla="*/ 587 w 1627"/>
              <a:gd name="T63" fmla="*/ 34 h 78"/>
              <a:gd name="T64" fmla="*/ 655 w 1627"/>
              <a:gd name="T65" fmla="*/ 59 h 78"/>
              <a:gd name="T66" fmla="*/ 750 w 1627"/>
              <a:gd name="T67" fmla="*/ 34 h 78"/>
              <a:gd name="T68" fmla="*/ 817 w 1627"/>
              <a:gd name="T69" fmla="*/ 59 h 78"/>
              <a:gd name="T70" fmla="*/ 913 w 1627"/>
              <a:gd name="T71" fmla="*/ 34 h 78"/>
              <a:gd name="T72" fmla="*/ 980 w 1627"/>
              <a:gd name="T73" fmla="*/ 59 h 78"/>
              <a:gd name="T74" fmla="*/ 1075 w 1627"/>
              <a:gd name="T75" fmla="*/ 34 h 78"/>
              <a:gd name="T76" fmla="*/ 1143 w 1627"/>
              <a:gd name="T77" fmla="*/ 59 h 78"/>
              <a:gd name="T78" fmla="*/ 1238 w 1627"/>
              <a:gd name="T79" fmla="*/ 34 h 78"/>
              <a:gd name="T80" fmla="*/ 1305 w 1627"/>
              <a:gd name="T81" fmla="*/ 59 h 78"/>
              <a:gd name="T82" fmla="*/ 1401 w 1627"/>
              <a:gd name="T83" fmla="*/ 34 h 78"/>
              <a:gd name="T84" fmla="*/ 1468 w 1627"/>
              <a:gd name="T85" fmla="*/ 59 h 78"/>
              <a:gd name="T86" fmla="*/ 1563 w 1627"/>
              <a:gd name="T87" fmla="*/ 34 h 78"/>
              <a:gd name="T88" fmla="*/ 1605 w 1627"/>
              <a:gd name="T89" fmla="*/ 34 h 78"/>
              <a:gd name="T90" fmla="*/ 1627 w 1627"/>
              <a:gd name="T91" fmla="*/ 27 h 78"/>
              <a:gd name="T92" fmla="*/ 1549 w 1627"/>
              <a:gd name="T93" fmla="*/ 20 h 78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27"/>
              <a:gd name="T142" fmla="*/ 0 h 78"/>
              <a:gd name="T143" fmla="*/ 1627 w 1627"/>
              <a:gd name="T144" fmla="*/ 78 h 78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27" h="78">
                <a:moveTo>
                  <a:pt x="1549" y="20"/>
                </a:moveTo>
                <a:cubicBezTo>
                  <a:pt x="1524" y="45"/>
                  <a:pt x="1524" y="45"/>
                  <a:pt x="1524" y="45"/>
                </a:cubicBezTo>
                <a:cubicBezTo>
                  <a:pt x="1512" y="56"/>
                  <a:pt x="1494" y="56"/>
                  <a:pt x="1482" y="45"/>
                </a:cubicBezTo>
                <a:cubicBezTo>
                  <a:pt x="1457" y="20"/>
                  <a:pt x="1457" y="20"/>
                  <a:pt x="1457" y="20"/>
                </a:cubicBezTo>
                <a:cubicBezTo>
                  <a:pt x="1438" y="0"/>
                  <a:pt x="1406" y="0"/>
                  <a:pt x="1387" y="20"/>
                </a:cubicBezTo>
                <a:cubicBezTo>
                  <a:pt x="1361" y="45"/>
                  <a:pt x="1361" y="45"/>
                  <a:pt x="1361" y="45"/>
                </a:cubicBezTo>
                <a:cubicBezTo>
                  <a:pt x="1350" y="56"/>
                  <a:pt x="1331" y="56"/>
                  <a:pt x="1319" y="45"/>
                </a:cubicBezTo>
                <a:cubicBezTo>
                  <a:pt x="1294" y="20"/>
                  <a:pt x="1294" y="20"/>
                  <a:pt x="1294" y="20"/>
                </a:cubicBezTo>
                <a:cubicBezTo>
                  <a:pt x="1275" y="0"/>
                  <a:pt x="1243" y="0"/>
                  <a:pt x="1224" y="20"/>
                </a:cubicBezTo>
                <a:cubicBezTo>
                  <a:pt x="1199" y="45"/>
                  <a:pt x="1199" y="45"/>
                  <a:pt x="1199" y="45"/>
                </a:cubicBezTo>
                <a:cubicBezTo>
                  <a:pt x="1187" y="56"/>
                  <a:pt x="1168" y="56"/>
                  <a:pt x="1157" y="45"/>
                </a:cubicBezTo>
                <a:cubicBezTo>
                  <a:pt x="1132" y="20"/>
                  <a:pt x="1132" y="20"/>
                  <a:pt x="1132" y="20"/>
                </a:cubicBezTo>
                <a:cubicBezTo>
                  <a:pt x="1122" y="10"/>
                  <a:pt x="1110" y="5"/>
                  <a:pt x="1096" y="5"/>
                </a:cubicBezTo>
                <a:cubicBezTo>
                  <a:pt x="1083" y="5"/>
                  <a:pt x="1071" y="10"/>
                  <a:pt x="1061" y="20"/>
                </a:cubicBezTo>
                <a:cubicBezTo>
                  <a:pt x="1036" y="45"/>
                  <a:pt x="1036" y="45"/>
                  <a:pt x="1036" y="45"/>
                </a:cubicBezTo>
                <a:cubicBezTo>
                  <a:pt x="1024" y="56"/>
                  <a:pt x="1006" y="56"/>
                  <a:pt x="994" y="45"/>
                </a:cubicBezTo>
                <a:cubicBezTo>
                  <a:pt x="969" y="20"/>
                  <a:pt x="969" y="20"/>
                  <a:pt x="969" y="20"/>
                </a:cubicBezTo>
                <a:cubicBezTo>
                  <a:pt x="950" y="0"/>
                  <a:pt x="918" y="0"/>
                  <a:pt x="899" y="20"/>
                </a:cubicBezTo>
                <a:cubicBezTo>
                  <a:pt x="873" y="45"/>
                  <a:pt x="873" y="45"/>
                  <a:pt x="873" y="45"/>
                </a:cubicBezTo>
                <a:cubicBezTo>
                  <a:pt x="862" y="56"/>
                  <a:pt x="843" y="56"/>
                  <a:pt x="831" y="45"/>
                </a:cubicBezTo>
                <a:cubicBezTo>
                  <a:pt x="806" y="20"/>
                  <a:pt x="806" y="20"/>
                  <a:pt x="806" y="20"/>
                </a:cubicBezTo>
                <a:cubicBezTo>
                  <a:pt x="797" y="10"/>
                  <a:pt x="784" y="5"/>
                  <a:pt x="771" y="5"/>
                </a:cubicBezTo>
                <a:cubicBezTo>
                  <a:pt x="758" y="5"/>
                  <a:pt x="745" y="10"/>
                  <a:pt x="736" y="20"/>
                </a:cubicBezTo>
                <a:cubicBezTo>
                  <a:pt x="711" y="45"/>
                  <a:pt x="711" y="45"/>
                  <a:pt x="711" y="45"/>
                </a:cubicBezTo>
                <a:cubicBezTo>
                  <a:pt x="699" y="56"/>
                  <a:pt x="680" y="56"/>
                  <a:pt x="669" y="45"/>
                </a:cubicBezTo>
                <a:cubicBezTo>
                  <a:pt x="644" y="20"/>
                  <a:pt x="644" y="20"/>
                  <a:pt x="644" y="20"/>
                </a:cubicBezTo>
                <a:cubicBezTo>
                  <a:pt x="624" y="0"/>
                  <a:pt x="593" y="0"/>
                  <a:pt x="573" y="20"/>
                </a:cubicBezTo>
                <a:cubicBezTo>
                  <a:pt x="548" y="45"/>
                  <a:pt x="548" y="45"/>
                  <a:pt x="548" y="45"/>
                </a:cubicBezTo>
                <a:cubicBezTo>
                  <a:pt x="536" y="56"/>
                  <a:pt x="518" y="56"/>
                  <a:pt x="506" y="45"/>
                </a:cubicBezTo>
                <a:cubicBezTo>
                  <a:pt x="481" y="20"/>
                  <a:pt x="481" y="20"/>
                  <a:pt x="481" y="20"/>
                </a:cubicBezTo>
                <a:cubicBezTo>
                  <a:pt x="472" y="10"/>
                  <a:pt x="459" y="5"/>
                  <a:pt x="446" y="5"/>
                </a:cubicBezTo>
                <a:cubicBezTo>
                  <a:pt x="432" y="5"/>
                  <a:pt x="420" y="10"/>
                  <a:pt x="411" y="20"/>
                </a:cubicBezTo>
                <a:cubicBezTo>
                  <a:pt x="385" y="45"/>
                  <a:pt x="385" y="45"/>
                  <a:pt x="385" y="45"/>
                </a:cubicBezTo>
                <a:cubicBezTo>
                  <a:pt x="374" y="56"/>
                  <a:pt x="355" y="56"/>
                  <a:pt x="343" y="45"/>
                </a:cubicBezTo>
                <a:cubicBezTo>
                  <a:pt x="318" y="20"/>
                  <a:pt x="318" y="20"/>
                  <a:pt x="318" y="20"/>
                </a:cubicBezTo>
                <a:cubicBezTo>
                  <a:pt x="309" y="10"/>
                  <a:pt x="296" y="5"/>
                  <a:pt x="283" y="5"/>
                </a:cubicBezTo>
                <a:cubicBezTo>
                  <a:pt x="270" y="5"/>
                  <a:pt x="257" y="10"/>
                  <a:pt x="248" y="20"/>
                </a:cubicBezTo>
                <a:cubicBezTo>
                  <a:pt x="223" y="45"/>
                  <a:pt x="223" y="45"/>
                  <a:pt x="223" y="45"/>
                </a:cubicBezTo>
                <a:cubicBezTo>
                  <a:pt x="211" y="56"/>
                  <a:pt x="192" y="56"/>
                  <a:pt x="181" y="45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46" y="10"/>
                  <a:pt x="134" y="5"/>
                  <a:pt x="120" y="5"/>
                </a:cubicBezTo>
                <a:cubicBezTo>
                  <a:pt x="107" y="5"/>
                  <a:pt x="95" y="10"/>
                  <a:pt x="85" y="20"/>
                </a:cubicBezTo>
                <a:cubicBezTo>
                  <a:pt x="60" y="45"/>
                  <a:pt x="60" y="45"/>
                  <a:pt x="60" y="45"/>
                </a:cubicBezTo>
                <a:cubicBezTo>
                  <a:pt x="48" y="56"/>
                  <a:pt x="30" y="56"/>
                  <a:pt x="18" y="45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9"/>
                  <a:pt x="4" y="59"/>
                  <a:pt x="4" y="59"/>
                </a:cubicBezTo>
                <a:cubicBezTo>
                  <a:pt x="23" y="78"/>
                  <a:pt x="55" y="78"/>
                  <a:pt x="74" y="59"/>
                </a:cubicBezTo>
                <a:cubicBezTo>
                  <a:pt x="99" y="34"/>
                  <a:pt x="99" y="34"/>
                  <a:pt x="99" y="34"/>
                </a:cubicBezTo>
                <a:cubicBezTo>
                  <a:pt x="105" y="28"/>
                  <a:pt x="112" y="25"/>
                  <a:pt x="120" y="25"/>
                </a:cubicBezTo>
                <a:cubicBezTo>
                  <a:pt x="128" y="25"/>
                  <a:pt x="136" y="28"/>
                  <a:pt x="141" y="34"/>
                </a:cubicBezTo>
                <a:cubicBezTo>
                  <a:pt x="167" y="59"/>
                  <a:pt x="167" y="59"/>
                  <a:pt x="167" y="59"/>
                </a:cubicBezTo>
                <a:cubicBezTo>
                  <a:pt x="186" y="78"/>
                  <a:pt x="217" y="78"/>
                  <a:pt x="237" y="59"/>
                </a:cubicBezTo>
                <a:cubicBezTo>
                  <a:pt x="262" y="34"/>
                  <a:pt x="262" y="34"/>
                  <a:pt x="262" y="34"/>
                </a:cubicBezTo>
                <a:cubicBezTo>
                  <a:pt x="268" y="28"/>
                  <a:pt x="275" y="25"/>
                  <a:pt x="283" y="25"/>
                </a:cubicBezTo>
                <a:cubicBezTo>
                  <a:pt x="291" y="25"/>
                  <a:pt x="298" y="28"/>
                  <a:pt x="304" y="34"/>
                </a:cubicBezTo>
                <a:cubicBezTo>
                  <a:pt x="329" y="59"/>
                  <a:pt x="329" y="59"/>
                  <a:pt x="329" y="59"/>
                </a:cubicBezTo>
                <a:cubicBezTo>
                  <a:pt x="349" y="78"/>
                  <a:pt x="380" y="78"/>
                  <a:pt x="400" y="59"/>
                </a:cubicBezTo>
                <a:cubicBezTo>
                  <a:pt x="425" y="34"/>
                  <a:pt x="425" y="34"/>
                  <a:pt x="425" y="34"/>
                </a:cubicBezTo>
                <a:cubicBezTo>
                  <a:pt x="436" y="22"/>
                  <a:pt x="455" y="22"/>
                  <a:pt x="467" y="34"/>
                </a:cubicBezTo>
                <a:cubicBezTo>
                  <a:pt x="492" y="59"/>
                  <a:pt x="492" y="59"/>
                  <a:pt x="492" y="59"/>
                </a:cubicBezTo>
                <a:cubicBezTo>
                  <a:pt x="501" y="68"/>
                  <a:pt x="514" y="74"/>
                  <a:pt x="527" y="74"/>
                </a:cubicBezTo>
                <a:cubicBezTo>
                  <a:pt x="540" y="74"/>
                  <a:pt x="553" y="68"/>
                  <a:pt x="562" y="59"/>
                </a:cubicBezTo>
                <a:cubicBezTo>
                  <a:pt x="587" y="34"/>
                  <a:pt x="587" y="34"/>
                  <a:pt x="587" y="34"/>
                </a:cubicBezTo>
                <a:cubicBezTo>
                  <a:pt x="599" y="22"/>
                  <a:pt x="618" y="22"/>
                  <a:pt x="629" y="34"/>
                </a:cubicBezTo>
                <a:cubicBezTo>
                  <a:pt x="655" y="59"/>
                  <a:pt x="655" y="59"/>
                  <a:pt x="655" y="59"/>
                </a:cubicBezTo>
                <a:cubicBezTo>
                  <a:pt x="674" y="78"/>
                  <a:pt x="706" y="78"/>
                  <a:pt x="725" y="59"/>
                </a:cubicBezTo>
                <a:cubicBezTo>
                  <a:pt x="750" y="34"/>
                  <a:pt x="750" y="34"/>
                  <a:pt x="750" y="34"/>
                </a:cubicBezTo>
                <a:cubicBezTo>
                  <a:pt x="762" y="22"/>
                  <a:pt x="780" y="22"/>
                  <a:pt x="792" y="34"/>
                </a:cubicBezTo>
                <a:cubicBezTo>
                  <a:pt x="817" y="59"/>
                  <a:pt x="817" y="59"/>
                  <a:pt x="817" y="59"/>
                </a:cubicBezTo>
                <a:cubicBezTo>
                  <a:pt x="837" y="78"/>
                  <a:pt x="868" y="78"/>
                  <a:pt x="888" y="59"/>
                </a:cubicBezTo>
                <a:cubicBezTo>
                  <a:pt x="913" y="34"/>
                  <a:pt x="913" y="34"/>
                  <a:pt x="913" y="34"/>
                </a:cubicBezTo>
                <a:cubicBezTo>
                  <a:pt x="924" y="22"/>
                  <a:pt x="943" y="22"/>
                  <a:pt x="955" y="34"/>
                </a:cubicBezTo>
                <a:cubicBezTo>
                  <a:pt x="980" y="59"/>
                  <a:pt x="980" y="59"/>
                  <a:pt x="980" y="59"/>
                </a:cubicBezTo>
                <a:cubicBezTo>
                  <a:pt x="999" y="78"/>
                  <a:pt x="1031" y="78"/>
                  <a:pt x="1050" y="59"/>
                </a:cubicBezTo>
                <a:cubicBezTo>
                  <a:pt x="1075" y="34"/>
                  <a:pt x="1075" y="34"/>
                  <a:pt x="1075" y="34"/>
                </a:cubicBezTo>
                <a:cubicBezTo>
                  <a:pt x="1087" y="22"/>
                  <a:pt x="1106" y="22"/>
                  <a:pt x="1117" y="34"/>
                </a:cubicBezTo>
                <a:cubicBezTo>
                  <a:pt x="1143" y="59"/>
                  <a:pt x="1143" y="59"/>
                  <a:pt x="1143" y="59"/>
                </a:cubicBezTo>
                <a:cubicBezTo>
                  <a:pt x="1162" y="78"/>
                  <a:pt x="1194" y="78"/>
                  <a:pt x="1213" y="59"/>
                </a:cubicBezTo>
                <a:cubicBezTo>
                  <a:pt x="1238" y="34"/>
                  <a:pt x="1238" y="34"/>
                  <a:pt x="1238" y="34"/>
                </a:cubicBezTo>
                <a:cubicBezTo>
                  <a:pt x="1250" y="22"/>
                  <a:pt x="1268" y="22"/>
                  <a:pt x="1280" y="34"/>
                </a:cubicBezTo>
                <a:cubicBezTo>
                  <a:pt x="1305" y="59"/>
                  <a:pt x="1305" y="59"/>
                  <a:pt x="1305" y="59"/>
                </a:cubicBezTo>
                <a:cubicBezTo>
                  <a:pt x="1325" y="78"/>
                  <a:pt x="1356" y="78"/>
                  <a:pt x="1376" y="59"/>
                </a:cubicBezTo>
                <a:cubicBezTo>
                  <a:pt x="1401" y="34"/>
                  <a:pt x="1401" y="34"/>
                  <a:pt x="1401" y="34"/>
                </a:cubicBezTo>
                <a:cubicBezTo>
                  <a:pt x="1412" y="22"/>
                  <a:pt x="1431" y="22"/>
                  <a:pt x="1443" y="34"/>
                </a:cubicBezTo>
                <a:cubicBezTo>
                  <a:pt x="1468" y="59"/>
                  <a:pt x="1468" y="59"/>
                  <a:pt x="1468" y="59"/>
                </a:cubicBezTo>
                <a:cubicBezTo>
                  <a:pt x="1487" y="78"/>
                  <a:pt x="1519" y="78"/>
                  <a:pt x="1538" y="59"/>
                </a:cubicBezTo>
                <a:cubicBezTo>
                  <a:pt x="1563" y="34"/>
                  <a:pt x="1563" y="34"/>
                  <a:pt x="1563" y="34"/>
                </a:cubicBezTo>
                <a:cubicBezTo>
                  <a:pt x="1569" y="28"/>
                  <a:pt x="1576" y="25"/>
                  <a:pt x="1584" y="25"/>
                </a:cubicBezTo>
                <a:cubicBezTo>
                  <a:pt x="1592" y="25"/>
                  <a:pt x="1600" y="28"/>
                  <a:pt x="1605" y="34"/>
                </a:cubicBezTo>
                <a:cubicBezTo>
                  <a:pt x="1627" y="55"/>
                  <a:pt x="1627" y="55"/>
                  <a:pt x="1627" y="55"/>
                </a:cubicBezTo>
                <a:cubicBezTo>
                  <a:pt x="1627" y="27"/>
                  <a:pt x="1627" y="27"/>
                  <a:pt x="1627" y="27"/>
                </a:cubicBezTo>
                <a:cubicBezTo>
                  <a:pt x="1620" y="20"/>
                  <a:pt x="1620" y="20"/>
                  <a:pt x="1620" y="20"/>
                </a:cubicBezTo>
                <a:cubicBezTo>
                  <a:pt x="1600" y="0"/>
                  <a:pt x="1569" y="0"/>
                  <a:pt x="1549" y="20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79" name="正方形/長方形 78"/>
          <p:cNvSpPr/>
          <p:nvPr/>
        </p:nvSpPr>
        <p:spPr>
          <a:xfrm>
            <a:off x="8001000" y="4422775"/>
            <a:ext cx="720725" cy="827088"/>
          </a:xfrm>
          <a:prstGeom prst="rect">
            <a:avLst/>
          </a:prstGeom>
          <a:solidFill>
            <a:srgbClr val="0000B6">
              <a:alpha val="50196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4857750" y="4421188"/>
            <a:ext cx="792163" cy="1008062"/>
          </a:xfrm>
          <a:prstGeom prst="rect">
            <a:avLst/>
          </a:prstGeom>
          <a:solidFill>
            <a:srgbClr val="0000B6">
              <a:alpha val="50196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1" name="正方形/長方形 80"/>
          <p:cNvSpPr/>
          <p:nvPr/>
        </p:nvSpPr>
        <p:spPr>
          <a:xfrm>
            <a:off x="1571625" y="4500563"/>
            <a:ext cx="792163" cy="1044575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3214688" y="4500563"/>
            <a:ext cx="792162" cy="1044575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3" name="右矢印 82"/>
          <p:cNvSpPr/>
          <p:nvPr/>
        </p:nvSpPr>
        <p:spPr>
          <a:xfrm>
            <a:off x="500063" y="4392613"/>
            <a:ext cx="1357312" cy="287337"/>
          </a:xfrm>
          <a:prstGeom prst="rightArrow">
            <a:avLst/>
          </a:prstGeom>
          <a:solidFill>
            <a:srgbClr val="00B0F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4" name="正方形/長方形 83"/>
          <p:cNvSpPr/>
          <p:nvPr/>
        </p:nvSpPr>
        <p:spPr>
          <a:xfrm>
            <a:off x="2357438" y="5214938"/>
            <a:ext cx="900112" cy="215900"/>
          </a:xfrm>
          <a:prstGeom prst="rect">
            <a:avLst/>
          </a:prstGeom>
          <a:solidFill>
            <a:schemeClr val="tx2">
              <a:lumMod val="75000"/>
              <a:alpha val="50196"/>
            </a:scheme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5" name="右矢印 84"/>
          <p:cNvSpPr/>
          <p:nvPr/>
        </p:nvSpPr>
        <p:spPr>
          <a:xfrm>
            <a:off x="2071688" y="5184775"/>
            <a:ext cx="1357312" cy="287338"/>
          </a:xfrm>
          <a:prstGeom prst="rightArrow">
            <a:avLst/>
          </a:prstGeom>
          <a:solidFill>
            <a:srgbClr val="00B0F0">
              <a:alpha val="59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6" name="右矢印 85"/>
          <p:cNvSpPr/>
          <p:nvPr/>
        </p:nvSpPr>
        <p:spPr>
          <a:xfrm rot="16200000">
            <a:off x="2520546" y="1194174"/>
            <a:ext cx="1188000" cy="1800000"/>
          </a:xfrm>
          <a:prstGeom prst="right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36000"/>
                </a:srgbClr>
              </a:gs>
              <a:gs pos="50000">
                <a:srgbClr val="C00000">
                  <a:shade val="67500"/>
                  <a:satMod val="115000"/>
                  <a:alpha val="80000"/>
                </a:srgbClr>
              </a:gs>
              <a:gs pos="100000">
                <a:srgbClr val="C00000">
                  <a:shade val="100000"/>
                  <a:satMod val="115000"/>
                  <a:alpha val="45000"/>
                </a:srgbClr>
              </a:gs>
            </a:gsLst>
            <a:lin ang="0" scaled="1"/>
            <a:tileRect/>
          </a:gra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2571736" y="1071546"/>
            <a:ext cx="1214446" cy="4086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3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He gas</a:t>
            </a:r>
            <a:endParaRPr lang="ja-JP" alt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8" name="右矢印 87"/>
          <p:cNvSpPr/>
          <p:nvPr/>
        </p:nvSpPr>
        <p:spPr>
          <a:xfrm rot="12209430">
            <a:off x="3884613" y="3381375"/>
            <a:ext cx="900112" cy="323850"/>
          </a:xfrm>
          <a:prstGeom prst="rightArrow">
            <a:avLst/>
          </a:prstGeom>
          <a:solidFill>
            <a:srgbClr val="C00000">
              <a:alpha val="60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9" name="右矢印 88"/>
          <p:cNvSpPr/>
          <p:nvPr/>
        </p:nvSpPr>
        <p:spPr>
          <a:xfrm rot="16200000">
            <a:off x="4860131" y="3823495"/>
            <a:ext cx="612775" cy="252412"/>
          </a:xfrm>
          <a:prstGeom prst="rightArrow">
            <a:avLst/>
          </a:prstGeom>
          <a:solidFill>
            <a:srgbClr val="C00000">
              <a:alpha val="60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49" name="グループ化 188"/>
          <p:cNvGrpSpPr>
            <a:grpSpLocks/>
          </p:cNvGrpSpPr>
          <p:nvPr/>
        </p:nvGrpSpPr>
        <p:grpSpPr bwMode="auto">
          <a:xfrm>
            <a:off x="6643688" y="5500688"/>
            <a:ext cx="2500312" cy="571500"/>
            <a:chOff x="6215074" y="5429264"/>
            <a:chExt cx="1928826" cy="556918"/>
          </a:xfrm>
        </p:grpSpPr>
        <p:sp>
          <p:nvSpPr>
            <p:cNvPr id="91" name="正方形/長方形 90"/>
            <p:cNvSpPr/>
            <p:nvPr/>
          </p:nvSpPr>
          <p:spPr>
            <a:xfrm>
              <a:off x="6215074" y="5429264"/>
              <a:ext cx="1857796" cy="40067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2" name="テキスト ボックス 187"/>
            <p:cNvSpPr txBox="1">
              <a:spLocks noChangeArrowheads="1"/>
            </p:cNvSpPr>
            <p:nvPr/>
          </p:nvSpPr>
          <p:spPr bwMode="auto">
            <a:xfrm>
              <a:off x="6215074" y="5429264"/>
              <a:ext cx="1928826" cy="556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dirty="0">
                  <a:solidFill>
                    <a:schemeClr val="bg1"/>
                  </a:solidFill>
                  <a:latin typeface="Constantia" pitchFamily="18" charset="0"/>
                  <a:ea typeface="HG行書体" pitchFamily="65" charset="-128"/>
                </a:rPr>
                <a:t>Mixing Chamber(0.3K)</a:t>
              </a:r>
              <a:endParaRPr lang="ja-JP" altLang="en-US" dirty="0">
                <a:solidFill>
                  <a:schemeClr val="bg1"/>
                </a:solidFill>
                <a:latin typeface="Constantia" pitchFamily="18" charset="0"/>
                <a:ea typeface="HG行書体" pitchFamily="65" charset="-128"/>
              </a:endParaRPr>
            </a:p>
          </p:txBody>
        </p:sp>
      </p:grpSp>
      <p:cxnSp>
        <p:nvCxnSpPr>
          <p:cNvPr id="93" name="直線コネクタ 92"/>
          <p:cNvCxnSpPr>
            <a:stCxn id="92" idx="0"/>
          </p:cNvCxnSpPr>
          <p:nvPr/>
        </p:nvCxnSpPr>
        <p:spPr>
          <a:xfrm rot="5400000" flipH="1" flipV="1">
            <a:off x="8020844" y="5018882"/>
            <a:ext cx="355600" cy="60801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グループ化 195"/>
          <p:cNvGrpSpPr>
            <a:grpSpLocks/>
          </p:cNvGrpSpPr>
          <p:nvPr/>
        </p:nvGrpSpPr>
        <p:grpSpPr bwMode="auto">
          <a:xfrm>
            <a:off x="5072063" y="5929313"/>
            <a:ext cx="1285875" cy="646112"/>
            <a:chOff x="4571999" y="5929321"/>
            <a:chExt cx="1214447" cy="603328"/>
          </a:xfrm>
        </p:grpSpPr>
        <p:sp>
          <p:nvSpPr>
            <p:cNvPr id="95" name="正方形/長方形 94"/>
            <p:cNvSpPr/>
            <p:nvPr/>
          </p:nvSpPr>
          <p:spPr>
            <a:xfrm>
              <a:off x="4571999" y="5929321"/>
              <a:ext cx="1142480" cy="40024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6" name="テキスト ボックス 194"/>
            <p:cNvSpPr txBox="1">
              <a:spLocks noChangeArrowheads="1"/>
            </p:cNvSpPr>
            <p:nvPr/>
          </p:nvSpPr>
          <p:spPr bwMode="auto">
            <a:xfrm>
              <a:off x="4572001" y="5929321"/>
              <a:ext cx="1214445" cy="603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>
                  <a:solidFill>
                    <a:schemeClr val="bg1"/>
                  </a:solidFill>
                  <a:latin typeface="Constantia" pitchFamily="18" charset="0"/>
                  <a:ea typeface="HG行書体" pitchFamily="65" charset="-128"/>
                </a:rPr>
                <a:t>Still(0.7K)</a:t>
              </a:r>
              <a:endParaRPr lang="ja-JP" altLang="en-US">
                <a:solidFill>
                  <a:schemeClr val="bg1"/>
                </a:solidFill>
                <a:latin typeface="Constantia" pitchFamily="18" charset="0"/>
                <a:ea typeface="HG行書体" pitchFamily="65" charset="-128"/>
              </a:endParaRPr>
            </a:p>
          </p:txBody>
        </p:sp>
      </p:grpSp>
      <p:cxnSp>
        <p:nvCxnSpPr>
          <p:cNvPr id="97" name="直線コネクタ 96"/>
          <p:cNvCxnSpPr>
            <a:stCxn id="96" idx="0"/>
          </p:cNvCxnSpPr>
          <p:nvPr/>
        </p:nvCxnSpPr>
        <p:spPr>
          <a:xfrm rot="16200000" flipV="1">
            <a:off x="5214938" y="5429250"/>
            <a:ext cx="642938" cy="357187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グループ化 199"/>
          <p:cNvGrpSpPr>
            <a:grpSpLocks/>
          </p:cNvGrpSpPr>
          <p:nvPr/>
        </p:nvGrpSpPr>
        <p:grpSpPr bwMode="auto">
          <a:xfrm>
            <a:off x="3071813" y="5929313"/>
            <a:ext cx="1857375" cy="646112"/>
            <a:chOff x="4571999" y="5929325"/>
            <a:chExt cx="1214447" cy="584784"/>
          </a:xfrm>
        </p:grpSpPr>
        <p:sp>
          <p:nvSpPr>
            <p:cNvPr id="99" name="正方形/長方形 98"/>
            <p:cNvSpPr/>
            <p:nvPr/>
          </p:nvSpPr>
          <p:spPr>
            <a:xfrm>
              <a:off x="4571999" y="5929325"/>
              <a:ext cx="1142825" cy="399435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0" name="テキスト ボックス 201"/>
            <p:cNvSpPr txBox="1">
              <a:spLocks noChangeArrowheads="1"/>
            </p:cNvSpPr>
            <p:nvPr/>
          </p:nvSpPr>
          <p:spPr bwMode="auto">
            <a:xfrm>
              <a:off x="4572000" y="5929325"/>
              <a:ext cx="1214446" cy="584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Constantia" pitchFamily="18" charset="0"/>
                  <a:ea typeface="HG行書体" pitchFamily="65" charset="-128"/>
                </a:rPr>
                <a:t>Evaporator(2K)</a:t>
              </a:r>
              <a:endParaRPr lang="ja-JP" altLang="en-US">
                <a:solidFill>
                  <a:schemeClr val="bg1"/>
                </a:solidFill>
                <a:latin typeface="Constantia" pitchFamily="18" charset="0"/>
                <a:ea typeface="HG行書体" pitchFamily="65" charset="-128"/>
              </a:endParaRPr>
            </a:p>
          </p:txBody>
        </p:sp>
      </p:grpSp>
      <p:grpSp>
        <p:nvGrpSpPr>
          <p:cNvPr id="94" name="グループ化 202"/>
          <p:cNvGrpSpPr>
            <a:grpSpLocks/>
          </p:cNvGrpSpPr>
          <p:nvPr/>
        </p:nvGrpSpPr>
        <p:grpSpPr bwMode="auto">
          <a:xfrm>
            <a:off x="857250" y="5929313"/>
            <a:ext cx="1928813" cy="646112"/>
            <a:chOff x="4571999" y="5917188"/>
            <a:chExt cx="1214447" cy="646331"/>
          </a:xfrm>
        </p:grpSpPr>
        <p:sp>
          <p:nvSpPr>
            <p:cNvPr id="102" name="正方形/長方形 101"/>
            <p:cNvSpPr/>
            <p:nvPr/>
          </p:nvSpPr>
          <p:spPr>
            <a:xfrm>
              <a:off x="4571999" y="5929892"/>
              <a:ext cx="1143479" cy="40018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3" name="テキスト ボックス 204"/>
            <p:cNvSpPr txBox="1">
              <a:spLocks noChangeArrowheads="1"/>
            </p:cNvSpPr>
            <p:nvPr/>
          </p:nvSpPr>
          <p:spPr bwMode="auto">
            <a:xfrm>
              <a:off x="4572000" y="5917188"/>
              <a:ext cx="12144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Constantia" pitchFamily="18" charset="0"/>
                  <a:ea typeface="HG行書体" pitchFamily="65" charset="-128"/>
                </a:rPr>
                <a:t>Separator(4.2K)</a:t>
              </a:r>
              <a:endParaRPr lang="ja-JP" altLang="en-US">
                <a:solidFill>
                  <a:schemeClr val="bg1"/>
                </a:solidFill>
                <a:latin typeface="Constantia" pitchFamily="18" charset="0"/>
                <a:ea typeface="HG行書体" pitchFamily="65" charset="-128"/>
              </a:endParaRPr>
            </a:p>
          </p:txBody>
        </p:sp>
      </p:grpSp>
      <p:cxnSp>
        <p:nvCxnSpPr>
          <p:cNvPr id="104" name="直線コネクタ 103"/>
          <p:cNvCxnSpPr>
            <a:stCxn id="100" idx="0"/>
          </p:cNvCxnSpPr>
          <p:nvPr/>
        </p:nvCxnSpPr>
        <p:spPr>
          <a:xfrm rot="16200000" flipV="1">
            <a:off x="3643312" y="5572126"/>
            <a:ext cx="428625" cy="2857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>
            <a:stCxn id="103" idx="0"/>
          </p:cNvCxnSpPr>
          <p:nvPr/>
        </p:nvCxnSpPr>
        <p:spPr>
          <a:xfrm rot="5400000" flipH="1" flipV="1">
            <a:off x="1589088" y="5589588"/>
            <a:ext cx="571500" cy="10795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グループ化 212"/>
          <p:cNvGrpSpPr>
            <a:grpSpLocks/>
          </p:cNvGrpSpPr>
          <p:nvPr/>
        </p:nvGrpSpPr>
        <p:grpSpPr bwMode="auto">
          <a:xfrm>
            <a:off x="6000750" y="3214688"/>
            <a:ext cx="1857375" cy="395287"/>
            <a:chOff x="4571999" y="5929326"/>
            <a:chExt cx="1143009" cy="400114"/>
          </a:xfrm>
        </p:grpSpPr>
        <p:sp>
          <p:nvSpPr>
            <p:cNvPr id="107" name="正方形/長方形 106"/>
            <p:cNvSpPr/>
            <p:nvPr/>
          </p:nvSpPr>
          <p:spPr>
            <a:xfrm>
              <a:off x="4571999" y="5929326"/>
              <a:ext cx="1143009" cy="4001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2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8" name="テキスト ボックス 214"/>
            <p:cNvSpPr txBox="1">
              <a:spLocks noChangeArrowheads="1"/>
            </p:cNvSpPr>
            <p:nvPr/>
          </p:nvSpPr>
          <p:spPr bwMode="auto">
            <a:xfrm>
              <a:off x="4572000" y="5929326"/>
              <a:ext cx="1087314" cy="334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>
                  <a:solidFill>
                    <a:schemeClr val="bg1"/>
                  </a:solidFill>
                  <a:latin typeface="Constantia" pitchFamily="18" charset="0"/>
                  <a:ea typeface="HG行書体" pitchFamily="65" charset="-128"/>
                </a:rPr>
                <a:t>Heat Exchanger</a:t>
              </a:r>
              <a:endParaRPr lang="ja-JP" altLang="en-US">
                <a:solidFill>
                  <a:schemeClr val="bg1"/>
                </a:solidFill>
                <a:latin typeface="Constantia" pitchFamily="18" charset="0"/>
                <a:ea typeface="HG行書体" pitchFamily="65" charset="-128"/>
              </a:endParaRPr>
            </a:p>
          </p:txBody>
        </p:sp>
      </p:grpSp>
      <p:cxnSp>
        <p:nvCxnSpPr>
          <p:cNvPr id="109" name="直線コネクタ 108"/>
          <p:cNvCxnSpPr>
            <a:endCxn id="107" idx="2"/>
          </p:cNvCxnSpPr>
          <p:nvPr/>
        </p:nvCxnSpPr>
        <p:spPr>
          <a:xfrm rot="5400000" flipH="1" flipV="1">
            <a:off x="6484144" y="3840956"/>
            <a:ext cx="676275" cy="2143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rot="5400000" flipH="1" flipV="1">
            <a:off x="6572250" y="4000500"/>
            <a:ext cx="428625" cy="142875"/>
          </a:xfrm>
          <a:prstGeom prst="line">
            <a:avLst/>
          </a:prstGeom>
          <a:ln w="28575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右矢印 110"/>
          <p:cNvSpPr/>
          <p:nvPr/>
        </p:nvSpPr>
        <p:spPr>
          <a:xfrm>
            <a:off x="4929188" y="1143000"/>
            <a:ext cx="828675" cy="287338"/>
          </a:xfrm>
          <a:prstGeom prst="rightArrow">
            <a:avLst/>
          </a:prstGeom>
          <a:solidFill>
            <a:srgbClr val="C00000">
              <a:alpha val="60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2" name="右矢印 111"/>
          <p:cNvSpPr/>
          <p:nvPr/>
        </p:nvSpPr>
        <p:spPr>
          <a:xfrm>
            <a:off x="4929188" y="1641475"/>
            <a:ext cx="828675" cy="287338"/>
          </a:xfrm>
          <a:prstGeom prst="rightArrow">
            <a:avLst/>
          </a:prstGeom>
          <a:solidFill>
            <a:srgbClr val="00B0F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3" name="角丸四角形 112"/>
          <p:cNvSpPr/>
          <p:nvPr/>
        </p:nvSpPr>
        <p:spPr>
          <a:xfrm>
            <a:off x="5786438" y="1071563"/>
            <a:ext cx="1928812" cy="40798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He(+</a:t>
            </a: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He) flow</a:t>
            </a:r>
            <a:endParaRPr lang="ja-JP" alt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4" name="角丸四角形 113"/>
          <p:cNvSpPr/>
          <p:nvPr/>
        </p:nvSpPr>
        <p:spPr>
          <a:xfrm>
            <a:off x="5786438" y="1592263"/>
            <a:ext cx="1928812" cy="407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aseline="300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altLang="ja-JP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 flow</a:t>
            </a:r>
            <a:endParaRPr lang="ja-JP" altLang="en-US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1930400" y="4572000"/>
            <a:ext cx="4284663" cy="71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6" name="正方形/長方形 115"/>
          <p:cNvSpPr/>
          <p:nvPr/>
        </p:nvSpPr>
        <p:spPr>
          <a:xfrm>
            <a:off x="7380288" y="4429125"/>
            <a:ext cx="468312" cy="71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7" name="正方形/長方形 116"/>
          <p:cNvSpPr/>
          <p:nvPr/>
        </p:nvSpPr>
        <p:spPr>
          <a:xfrm>
            <a:off x="7818438" y="4214813"/>
            <a:ext cx="468312" cy="714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5332413" y="5040313"/>
            <a:ext cx="863600" cy="714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7380288" y="4929188"/>
            <a:ext cx="863600" cy="714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0" name="正方形/長方形 119"/>
          <p:cNvSpPr/>
          <p:nvPr/>
        </p:nvSpPr>
        <p:spPr>
          <a:xfrm rot="16200000">
            <a:off x="7678738" y="4321175"/>
            <a:ext cx="287338" cy="7143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1" name="右矢印 120"/>
          <p:cNvSpPr/>
          <p:nvPr/>
        </p:nvSpPr>
        <p:spPr>
          <a:xfrm rot="10800000">
            <a:off x="7715250" y="4859338"/>
            <a:ext cx="612775" cy="215900"/>
          </a:xfrm>
          <a:prstGeom prst="rightArrow">
            <a:avLst/>
          </a:prstGeom>
          <a:solidFill>
            <a:srgbClr val="C0000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2" name="右矢印 121"/>
          <p:cNvSpPr/>
          <p:nvPr/>
        </p:nvSpPr>
        <p:spPr>
          <a:xfrm rot="10800000">
            <a:off x="5143500" y="5003800"/>
            <a:ext cx="1800225" cy="180975"/>
          </a:xfrm>
          <a:prstGeom prst="rightArrow">
            <a:avLst/>
          </a:prstGeom>
          <a:solidFill>
            <a:srgbClr val="C00000">
              <a:alpha val="59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3" name="正方形/長方形 122"/>
          <p:cNvSpPr/>
          <p:nvPr/>
        </p:nvSpPr>
        <p:spPr>
          <a:xfrm rot="16200000">
            <a:off x="1497012" y="4217988"/>
            <a:ext cx="792163" cy="71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24" name="正方形/長方形 123"/>
          <p:cNvSpPr/>
          <p:nvPr/>
        </p:nvSpPr>
        <p:spPr>
          <a:xfrm>
            <a:off x="1500188" y="3857625"/>
            <a:ext cx="431800" cy="7143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9050">
            <a:solidFill>
              <a:schemeClr val="bg1"/>
            </a:solidFill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grpSp>
        <p:nvGrpSpPr>
          <p:cNvPr id="101" name="グループ化 99"/>
          <p:cNvGrpSpPr>
            <a:grpSpLocks/>
          </p:cNvGrpSpPr>
          <p:nvPr/>
        </p:nvGrpSpPr>
        <p:grpSpPr bwMode="auto">
          <a:xfrm>
            <a:off x="1214438" y="3784600"/>
            <a:ext cx="1143000" cy="1787525"/>
            <a:chOff x="1071538" y="928670"/>
            <a:chExt cx="1143802" cy="1787538"/>
          </a:xfrm>
        </p:grpSpPr>
        <p:cxnSp>
          <p:nvCxnSpPr>
            <p:cNvPr id="126" name="直線コネクタ 125"/>
            <p:cNvCxnSpPr/>
            <p:nvPr/>
          </p:nvCxnSpPr>
          <p:spPr>
            <a:xfrm>
              <a:off x="1428976" y="1357298"/>
              <a:ext cx="214463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 rot="5400000">
              <a:off x="1321025" y="1465248"/>
              <a:ext cx="214314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直線コネクタ 127"/>
            <p:cNvCxnSpPr/>
            <p:nvPr/>
          </p:nvCxnSpPr>
          <p:spPr>
            <a:xfrm rot="10800000">
              <a:off x="1071538" y="1571613"/>
              <a:ext cx="357438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>
              <a:off x="1071538" y="1785926"/>
              <a:ext cx="357438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rot="5400000">
              <a:off x="964629" y="2250273"/>
              <a:ext cx="927107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直線コネクタ 130"/>
            <p:cNvCxnSpPr/>
            <p:nvPr/>
          </p:nvCxnSpPr>
          <p:spPr>
            <a:xfrm rot="5400000" flipH="1" flipV="1">
              <a:off x="1535487" y="1250935"/>
              <a:ext cx="214315" cy="158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線コネクタ 131"/>
            <p:cNvCxnSpPr/>
            <p:nvPr/>
          </p:nvCxnSpPr>
          <p:spPr>
            <a:xfrm rot="10800000">
              <a:off x="1319362" y="1144572"/>
              <a:ext cx="324077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直線コネクタ 132"/>
            <p:cNvCxnSpPr/>
            <p:nvPr/>
          </p:nvCxnSpPr>
          <p:spPr>
            <a:xfrm>
              <a:off x="1071538" y="928670"/>
              <a:ext cx="786363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/>
            <p:cNvCxnSpPr/>
            <p:nvPr/>
          </p:nvCxnSpPr>
          <p:spPr>
            <a:xfrm rot="5400000">
              <a:off x="1641999" y="1142984"/>
              <a:ext cx="430216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直線コネクタ 134"/>
            <p:cNvCxnSpPr/>
            <p:nvPr/>
          </p:nvCxnSpPr>
          <p:spPr>
            <a:xfrm>
              <a:off x="1857901" y="1357298"/>
              <a:ext cx="357439" cy="1588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直線コネクタ 135"/>
            <p:cNvCxnSpPr/>
            <p:nvPr/>
          </p:nvCxnSpPr>
          <p:spPr>
            <a:xfrm rot="5400000">
              <a:off x="1785123" y="1787514"/>
              <a:ext cx="858843" cy="158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直線コネクタ 136"/>
            <p:cNvCxnSpPr/>
            <p:nvPr/>
          </p:nvCxnSpPr>
          <p:spPr>
            <a:xfrm>
              <a:off x="1428976" y="2714621"/>
              <a:ext cx="786364" cy="158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右矢印 137"/>
          <p:cNvSpPr/>
          <p:nvPr/>
        </p:nvSpPr>
        <p:spPr>
          <a:xfrm>
            <a:off x="525463" y="3743325"/>
            <a:ext cx="1260475" cy="288925"/>
          </a:xfrm>
          <a:prstGeom prst="rightArrow">
            <a:avLst/>
          </a:prstGeom>
          <a:solidFill>
            <a:srgbClr val="C00000">
              <a:alpha val="60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39" name="右矢印 138"/>
          <p:cNvSpPr/>
          <p:nvPr/>
        </p:nvSpPr>
        <p:spPr>
          <a:xfrm>
            <a:off x="7929563" y="4140200"/>
            <a:ext cx="612775" cy="215900"/>
          </a:xfrm>
          <a:prstGeom prst="rightArrow">
            <a:avLst/>
          </a:prstGeom>
          <a:solidFill>
            <a:srgbClr val="C00000">
              <a:alpha val="62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0" name="右矢印 139"/>
          <p:cNvSpPr/>
          <p:nvPr/>
        </p:nvSpPr>
        <p:spPr>
          <a:xfrm>
            <a:off x="4286250" y="4500563"/>
            <a:ext cx="1800225" cy="215900"/>
          </a:xfrm>
          <a:prstGeom prst="rightArrow">
            <a:avLst/>
          </a:prstGeom>
          <a:solidFill>
            <a:srgbClr val="C00000">
              <a:alpha val="60000"/>
            </a:srgbClr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1071538" y="285728"/>
            <a:ext cx="70009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/>
              <a:t>希釈冷却器</a:t>
            </a:r>
            <a:r>
              <a:rPr kumimoji="1" lang="en-US" altLang="ja-JP" sz="4400" dirty="0" smtClean="0"/>
              <a:t>(CRYOSTAT)</a:t>
            </a:r>
            <a:endParaRPr kumimoji="1" lang="ja-JP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dirty="0" smtClean="0"/>
              <a:t>偏極標的とは</a:t>
            </a:r>
            <a:endParaRPr kumimoji="1" lang="ja-JP" altLang="en-US" dirty="0"/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CRYOSTAT </a:t>
            </a:r>
            <a:r>
              <a:rPr kumimoji="1" lang="ja-JP" altLang="en-US" dirty="0" smtClean="0"/>
              <a:t>の</a:t>
            </a:r>
            <a:r>
              <a:rPr kumimoji="1" lang="en-US" altLang="ja-JP" dirty="0" smtClean="0"/>
              <a:t>MC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温度</a:t>
            </a:r>
            <a:r>
              <a:rPr lang="ja-JP" altLang="en-US" dirty="0" smtClean="0"/>
              <a:t>測定用抵抗の配線の強化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　リード線にテフロンチューブのカバー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先端部にあった</a:t>
            </a:r>
            <a:r>
              <a:rPr lang="en-US" altLang="ja-JP" dirty="0" smtClean="0"/>
              <a:t>VCR</a:t>
            </a:r>
            <a:r>
              <a:rPr lang="ja-JP" altLang="en-US" dirty="0" smtClean="0"/>
              <a:t>コネクタを排除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2"/>
                </a:solidFill>
              </a:rPr>
              <a:t>希釈冷凍法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grpSp>
        <p:nvGrpSpPr>
          <p:cNvPr id="163" name="グループ化 162"/>
          <p:cNvGrpSpPr/>
          <p:nvPr/>
        </p:nvGrpSpPr>
        <p:grpSpPr>
          <a:xfrm>
            <a:off x="1142976" y="1500174"/>
            <a:ext cx="7051900" cy="5143536"/>
            <a:chOff x="571472" y="428604"/>
            <a:chExt cx="8835442" cy="3929090"/>
          </a:xfrm>
        </p:grpSpPr>
        <p:sp>
          <p:nvSpPr>
            <p:cNvPr id="164" name="正方形/長方形 163"/>
            <p:cNvSpPr/>
            <p:nvPr/>
          </p:nvSpPr>
          <p:spPr>
            <a:xfrm>
              <a:off x="571472" y="714356"/>
              <a:ext cx="1500198" cy="271464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5" name="正方形/長方形 164"/>
            <p:cNvSpPr/>
            <p:nvPr/>
          </p:nvSpPr>
          <p:spPr>
            <a:xfrm>
              <a:off x="2476484" y="714356"/>
              <a:ext cx="1500198" cy="271464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6" name="正方形/長方形 165"/>
            <p:cNvSpPr/>
            <p:nvPr/>
          </p:nvSpPr>
          <p:spPr>
            <a:xfrm>
              <a:off x="4381498" y="714356"/>
              <a:ext cx="1500198" cy="2714644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7" name="フリーフォーム 166"/>
            <p:cNvSpPr/>
            <p:nvPr/>
          </p:nvSpPr>
          <p:spPr>
            <a:xfrm>
              <a:off x="6286512" y="714356"/>
              <a:ext cx="1500198" cy="2714644"/>
            </a:xfrm>
            <a:custGeom>
              <a:avLst/>
              <a:gdLst>
                <a:gd name="connsiteX0" fmla="*/ 0 w 1500198"/>
                <a:gd name="connsiteY0" fmla="*/ 0 h 2714644"/>
                <a:gd name="connsiteX1" fmla="*/ 1500198 w 1500198"/>
                <a:gd name="connsiteY1" fmla="*/ 0 h 2714644"/>
                <a:gd name="connsiteX2" fmla="*/ 1500198 w 1500198"/>
                <a:gd name="connsiteY2" fmla="*/ 2714644 h 2714644"/>
                <a:gd name="connsiteX3" fmla="*/ 0 w 1500198"/>
                <a:gd name="connsiteY3" fmla="*/ 2714644 h 2714644"/>
                <a:gd name="connsiteX4" fmla="*/ 0 w 1500198"/>
                <a:gd name="connsiteY4" fmla="*/ 0 h 2714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0198" h="2714644">
                  <a:moveTo>
                    <a:pt x="0" y="0"/>
                  </a:moveTo>
                  <a:lnTo>
                    <a:pt x="1500198" y="0"/>
                  </a:lnTo>
                  <a:lnTo>
                    <a:pt x="1500198" y="2714644"/>
                  </a:lnTo>
                  <a:lnTo>
                    <a:pt x="0" y="271464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8" name="円/楕円 167"/>
            <p:cNvSpPr/>
            <p:nvPr/>
          </p:nvSpPr>
          <p:spPr>
            <a:xfrm>
              <a:off x="642910" y="4143380"/>
              <a:ext cx="214314" cy="214314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9" name="円/楕円 168"/>
            <p:cNvSpPr/>
            <p:nvPr/>
          </p:nvSpPr>
          <p:spPr>
            <a:xfrm>
              <a:off x="642910" y="3857628"/>
              <a:ext cx="214314" cy="214314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70" name="直線コネクタ 169"/>
            <p:cNvCxnSpPr/>
            <p:nvPr/>
          </p:nvCxnSpPr>
          <p:spPr>
            <a:xfrm rot="10800000" flipH="1">
              <a:off x="2476485" y="2071678"/>
              <a:ext cx="1500198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1" name="直線コネクタ 170"/>
            <p:cNvCxnSpPr/>
            <p:nvPr/>
          </p:nvCxnSpPr>
          <p:spPr>
            <a:xfrm rot="10800000" flipH="1">
              <a:off x="4381498" y="2071678"/>
              <a:ext cx="1500198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cxnSp>
          <p:nvCxnSpPr>
            <p:cNvPr id="172" name="直線コネクタ 171"/>
            <p:cNvCxnSpPr/>
            <p:nvPr/>
          </p:nvCxnSpPr>
          <p:spPr>
            <a:xfrm rot="10800000" flipH="1">
              <a:off x="6286512" y="2071678"/>
              <a:ext cx="1500198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</p:cxnSp>
        <p:grpSp>
          <p:nvGrpSpPr>
            <p:cNvPr id="173" name="グループ化 87"/>
            <p:cNvGrpSpPr/>
            <p:nvPr/>
          </p:nvGrpSpPr>
          <p:grpSpPr>
            <a:xfrm>
              <a:off x="2655079" y="857232"/>
              <a:ext cx="1143008" cy="1006048"/>
              <a:chOff x="2643174" y="857232"/>
              <a:chExt cx="1143008" cy="1006048"/>
            </a:xfrm>
          </p:grpSpPr>
          <p:grpSp>
            <p:nvGrpSpPr>
              <p:cNvPr id="307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318" name="円/楕円 20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9" name="円/楕円 21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0" name="円/楕円 61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21" name="円/楕円 320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308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314" name="円/楕円 313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5" name="円/楕円 73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6" name="円/楕円 74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7" name="円/楕円 75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309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310" name="円/楕円 309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1" name="円/楕円 310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2" name="円/楕円 311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313" name="円/楕円 312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74" name="グループ化 25"/>
            <p:cNvGrpSpPr/>
            <p:nvPr/>
          </p:nvGrpSpPr>
          <p:grpSpPr>
            <a:xfrm>
              <a:off x="750067" y="857232"/>
              <a:ext cx="1143008" cy="214314"/>
              <a:chOff x="642910" y="857232"/>
              <a:chExt cx="1143008" cy="214314"/>
            </a:xfrm>
          </p:grpSpPr>
          <p:sp>
            <p:nvSpPr>
              <p:cNvPr id="303" name="円/楕円 302"/>
              <p:cNvSpPr/>
              <p:nvPr/>
            </p:nvSpPr>
            <p:spPr>
              <a:xfrm>
                <a:off x="1571604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4" name="円/楕円 303"/>
              <p:cNvSpPr/>
              <p:nvPr/>
            </p:nvSpPr>
            <p:spPr>
              <a:xfrm>
                <a:off x="64291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5" name="円/楕円 304"/>
              <p:cNvSpPr/>
              <p:nvPr/>
            </p:nvSpPr>
            <p:spPr>
              <a:xfrm>
                <a:off x="126204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6" name="円/楕円 11"/>
              <p:cNvSpPr/>
              <p:nvPr/>
            </p:nvSpPr>
            <p:spPr>
              <a:xfrm>
                <a:off x="952475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5" name="グループ化 26"/>
            <p:cNvGrpSpPr/>
            <p:nvPr/>
          </p:nvGrpSpPr>
          <p:grpSpPr>
            <a:xfrm flipH="1">
              <a:off x="750067" y="1257285"/>
              <a:ext cx="1143008" cy="214314"/>
              <a:chOff x="642910" y="857232"/>
              <a:chExt cx="1143008" cy="214314"/>
            </a:xfrm>
          </p:grpSpPr>
          <p:sp>
            <p:nvSpPr>
              <p:cNvPr id="299" name="円/楕円 298"/>
              <p:cNvSpPr/>
              <p:nvPr/>
            </p:nvSpPr>
            <p:spPr>
              <a:xfrm>
                <a:off x="1571604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0" name="円/楕円 299"/>
              <p:cNvSpPr/>
              <p:nvPr/>
            </p:nvSpPr>
            <p:spPr>
              <a:xfrm>
                <a:off x="64291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1" name="円/楕円 300"/>
              <p:cNvSpPr/>
              <p:nvPr/>
            </p:nvSpPr>
            <p:spPr>
              <a:xfrm>
                <a:off x="126204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302" name="円/楕円 301"/>
              <p:cNvSpPr/>
              <p:nvPr/>
            </p:nvSpPr>
            <p:spPr>
              <a:xfrm>
                <a:off x="952475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6" name="グループ化 31"/>
            <p:cNvGrpSpPr/>
            <p:nvPr/>
          </p:nvGrpSpPr>
          <p:grpSpPr>
            <a:xfrm>
              <a:off x="750067" y="1657338"/>
              <a:ext cx="1143008" cy="214314"/>
              <a:chOff x="642910" y="857232"/>
              <a:chExt cx="1143008" cy="214314"/>
            </a:xfrm>
          </p:grpSpPr>
          <p:sp>
            <p:nvSpPr>
              <p:cNvPr id="295" name="円/楕円 294"/>
              <p:cNvSpPr/>
              <p:nvPr/>
            </p:nvSpPr>
            <p:spPr>
              <a:xfrm>
                <a:off x="1571604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96" name="円/楕円 295"/>
              <p:cNvSpPr/>
              <p:nvPr/>
            </p:nvSpPr>
            <p:spPr>
              <a:xfrm>
                <a:off x="64291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97" name="円/楕円 296"/>
              <p:cNvSpPr/>
              <p:nvPr/>
            </p:nvSpPr>
            <p:spPr>
              <a:xfrm>
                <a:off x="1262040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C0504D">
                      <a:tint val="50000"/>
                      <a:satMod val="300000"/>
                    </a:srgbClr>
                  </a:gs>
                  <a:gs pos="35000">
                    <a:srgbClr val="C0504D">
                      <a:tint val="37000"/>
                      <a:satMod val="300000"/>
                    </a:srgbClr>
                  </a:gs>
                  <a:gs pos="100000">
                    <a:srgbClr val="C0504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C0504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98" name="円/楕円 297"/>
              <p:cNvSpPr/>
              <p:nvPr/>
            </p:nvSpPr>
            <p:spPr>
              <a:xfrm>
                <a:off x="952475" y="857232"/>
                <a:ext cx="214314" cy="214314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tint val="50000"/>
                      <a:satMod val="300000"/>
                    </a:srgbClr>
                  </a:gs>
                  <a:gs pos="35000">
                    <a:srgbClr val="4F81BD">
                      <a:tint val="37000"/>
                      <a:satMod val="300000"/>
                    </a:srgbClr>
                  </a:gs>
                  <a:gs pos="100000">
                    <a:srgbClr val="4F81BD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77" name="グループ化 181"/>
            <p:cNvGrpSpPr/>
            <p:nvPr/>
          </p:nvGrpSpPr>
          <p:grpSpPr>
            <a:xfrm>
              <a:off x="750067" y="2188937"/>
              <a:ext cx="1143008" cy="1014419"/>
              <a:chOff x="714348" y="2171691"/>
              <a:chExt cx="1143008" cy="1014419"/>
            </a:xfrm>
          </p:grpSpPr>
          <p:grpSp>
            <p:nvGrpSpPr>
              <p:cNvPr id="280" name="グループ化 36"/>
              <p:cNvGrpSpPr/>
              <p:nvPr/>
            </p:nvGrpSpPr>
            <p:grpSpPr>
              <a:xfrm>
                <a:off x="714348" y="2571744"/>
                <a:ext cx="1143008" cy="214314"/>
                <a:chOff x="642910" y="857232"/>
                <a:chExt cx="1143008" cy="214314"/>
              </a:xfrm>
            </p:grpSpPr>
            <p:sp>
              <p:nvSpPr>
                <p:cNvPr id="291" name="円/楕円 290"/>
                <p:cNvSpPr/>
                <p:nvPr/>
              </p:nvSpPr>
              <p:spPr>
                <a:xfrm>
                  <a:off x="1571604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2" name="円/楕円 291"/>
                <p:cNvSpPr/>
                <p:nvPr/>
              </p:nvSpPr>
              <p:spPr>
                <a:xfrm>
                  <a:off x="64291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3" name="円/楕円 292"/>
                <p:cNvSpPr/>
                <p:nvPr/>
              </p:nvSpPr>
              <p:spPr>
                <a:xfrm>
                  <a:off x="126204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4" name="円/楕円 293"/>
                <p:cNvSpPr/>
                <p:nvPr/>
              </p:nvSpPr>
              <p:spPr>
                <a:xfrm>
                  <a:off x="952475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81" name="グループ化 41"/>
              <p:cNvGrpSpPr/>
              <p:nvPr/>
            </p:nvGrpSpPr>
            <p:grpSpPr>
              <a:xfrm flipH="1">
                <a:off x="714348" y="2171691"/>
                <a:ext cx="1143008" cy="214314"/>
                <a:chOff x="642910" y="857232"/>
                <a:chExt cx="1143008" cy="214314"/>
              </a:xfrm>
            </p:grpSpPr>
            <p:sp>
              <p:nvSpPr>
                <p:cNvPr id="287" name="円/楕円 286"/>
                <p:cNvSpPr/>
                <p:nvPr/>
              </p:nvSpPr>
              <p:spPr>
                <a:xfrm>
                  <a:off x="1571604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8" name="円/楕円 287"/>
                <p:cNvSpPr/>
                <p:nvPr/>
              </p:nvSpPr>
              <p:spPr>
                <a:xfrm>
                  <a:off x="64291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9" name="円/楕円 288"/>
                <p:cNvSpPr/>
                <p:nvPr/>
              </p:nvSpPr>
              <p:spPr>
                <a:xfrm>
                  <a:off x="126204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90" name="円/楕円 45"/>
                <p:cNvSpPr/>
                <p:nvPr/>
              </p:nvSpPr>
              <p:spPr>
                <a:xfrm>
                  <a:off x="952475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82" name="グループ化 81"/>
              <p:cNvGrpSpPr/>
              <p:nvPr/>
            </p:nvGrpSpPr>
            <p:grpSpPr>
              <a:xfrm flipH="1">
                <a:off x="714348" y="2971796"/>
                <a:ext cx="1143008" cy="214314"/>
                <a:chOff x="642910" y="857232"/>
                <a:chExt cx="1143008" cy="214314"/>
              </a:xfrm>
            </p:grpSpPr>
            <p:sp>
              <p:nvSpPr>
                <p:cNvPr id="283" name="円/楕円 282"/>
                <p:cNvSpPr/>
                <p:nvPr/>
              </p:nvSpPr>
              <p:spPr>
                <a:xfrm>
                  <a:off x="1571604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4" name="円/楕円 283"/>
                <p:cNvSpPr/>
                <p:nvPr/>
              </p:nvSpPr>
              <p:spPr>
                <a:xfrm>
                  <a:off x="64291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5" name="円/楕円 284"/>
                <p:cNvSpPr/>
                <p:nvPr/>
              </p:nvSpPr>
              <p:spPr>
                <a:xfrm>
                  <a:off x="1262040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86" name="円/楕円 285"/>
                <p:cNvSpPr/>
                <p:nvPr/>
              </p:nvSpPr>
              <p:spPr>
                <a:xfrm>
                  <a:off x="952475" y="857232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78" name="グループ化 88"/>
            <p:cNvGrpSpPr/>
            <p:nvPr/>
          </p:nvGrpSpPr>
          <p:grpSpPr>
            <a:xfrm>
              <a:off x="2655079" y="2203838"/>
              <a:ext cx="1143008" cy="1006048"/>
              <a:chOff x="2643174" y="857232"/>
              <a:chExt cx="1143008" cy="1006048"/>
            </a:xfrm>
          </p:grpSpPr>
          <p:grpSp>
            <p:nvGrpSpPr>
              <p:cNvPr id="265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76" name="円/楕円 275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7" name="円/楕円 276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8" name="円/楕円 277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9" name="円/楕円 103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66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72" name="円/楕円 271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3" name="円/楕円 272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4" name="円/楕円 273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5" name="円/楕円 274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67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68" name="円/楕円 267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69" name="円/楕円 268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0" name="円/楕円 269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71" name="円/楕円 270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79" name="グループ化 104"/>
            <p:cNvGrpSpPr/>
            <p:nvPr/>
          </p:nvGrpSpPr>
          <p:grpSpPr>
            <a:xfrm>
              <a:off x="4560093" y="857232"/>
              <a:ext cx="1143008" cy="1006048"/>
              <a:chOff x="2643174" y="857232"/>
              <a:chExt cx="1143008" cy="1006048"/>
            </a:xfrm>
          </p:grpSpPr>
          <p:grpSp>
            <p:nvGrpSpPr>
              <p:cNvPr id="250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61" name="円/楕円 260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62" name="円/楕円 261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63" name="円/楕円 262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64" name="円/楕円 263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51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57" name="円/楕円 256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8" name="円/楕円 257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9" name="円/楕円 258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60" name="円/楕円 259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52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53" name="円/楕円 252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4" name="円/楕円 253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5" name="円/楕円 254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56" name="円/楕円 255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80" name="グループ化 120"/>
            <p:cNvGrpSpPr/>
            <p:nvPr/>
          </p:nvGrpSpPr>
          <p:grpSpPr>
            <a:xfrm>
              <a:off x="4560093" y="2203838"/>
              <a:ext cx="1143008" cy="1006048"/>
              <a:chOff x="2643174" y="857232"/>
              <a:chExt cx="1143008" cy="1006048"/>
            </a:xfrm>
          </p:grpSpPr>
          <p:grpSp>
            <p:nvGrpSpPr>
              <p:cNvPr id="235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46" name="円/楕円 245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7" name="円/楕円 246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8" name="円/楕円 247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9" name="円/楕円 248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36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42" name="円/楕円 241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3" name="円/楕円 242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4" name="円/楕円 243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5" name="円/楕円 244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37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38" name="円/楕円 237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9" name="円/楕円 238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0" name="円/楕円 239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41" name="円/楕円 240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81" name="グループ化 136"/>
            <p:cNvGrpSpPr/>
            <p:nvPr/>
          </p:nvGrpSpPr>
          <p:grpSpPr>
            <a:xfrm>
              <a:off x="6465107" y="857232"/>
              <a:ext cx="1143008" cy="1006048"/>
              <a:chOff x="2643174" y="857232"/>
              <a:chExt cx="1143008" cy="1006048"/>
            </a:xfrm>
          </p:grpSpPr>
          <p:grpSp>
            <p:nvGrpSpPr>
              <p:cNvPr id="221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32" name="円/楕円 231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3" name="円/楕円 232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4" name="円/楕円 233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22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28" name="円/楕円 227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9" name="円/楕円 228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0" name="円/楕円 229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31" name="円/楕円 230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23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24" name="円/楕円 223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5" name="円/楕円 224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6" name="円/楕円 225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7" name="円/楕円 226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grpSp>
          <p:nvGrpSpPr>
            <p:cNvPr id="182" name="グループ化 152"/>
            <p:cNvGrpSpPr/>
            <p:nvPr/>
          </p:nvGrpSpPr>
          <p:grpSpPr>
            <a:xfrm>
              <a:off x="6465107" y="2203838"/>
              <a:ext cx="1143008" cy="1006048"/>
              <a:chOff x="2643174" y="857232"/>
              <a:chExt cx="1143008" cy="1006048"/>
            </a:xfrm>
          </p:grpSpPr>
          <p:grpSp>
            <p:nvGrpSpPr>
              <p:cNvPr id="207" name="グループ化 68"/>
              <p:cNvGrpSpPr/>
              <p:nvPr/>
            </p:nvGrpSpPr>
            <p:grpSpPr>
              <a:xfrm>
                <a:off x="2643174" y="1643050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17" name="円/楕円 216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8" name="円/楕円 217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9" name="円/楕円 218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20" name="円/楕円 219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08" name="グループ化 71"/>
              <p:cNvGrpSpPr/>
              <p:nvPr/>
            </p:nvGrpSpPr>
            <p:grpSpPr>
              <a:xfrm>
                <a:off x="2643174" y="1250141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13" name="円/楕円 212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4" name="円/楕円 213"/>
                <p:cNvSpPr/>
                <p:nvPr/>
              </p:nvSpPr>
              <p:spPr>
                <a:xfrm>
                  <a:off x="2951154" y="1643631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5" name="円/楕円 214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6" name="円/楕円 215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  <p:grpSp>
            <p:nvGrpSpPr>
              <p:cNvPr id="209" name="グループ化 76"/>
              <p:cNvGrpSpPr/>
              <p:nvPr/>
            </p:nvGrpSpPr>
            <p:grpSpPr>
              <a:xfrm>
                <a:off x="2643174" y="857232"/>
                <a:ext cx="1143008" cy="220230"/>
                <a:chOff x="2643174" y="1643050"/>
                <a:chExt cx="1143008" cy="220230"/>
              </a:xfrm>
            </p:grpSpPr>
            <p:sp>
              <p:nvSpPr>
                <p:cNvPr id="210" name="円/楕円 209"/>
                <p:cNvSpPr/>
                <p:nvPr/>
              </p:nvSpPr>
              <p:spPr>
                <a:xfrm>
                  <a:off x="2643174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1" name="円/楕円 210"/>
                <p:cNvSpPr/>
                <p:nvPr/>
              </p:nvSpPr>
              <p:spPr>
                <a:xfrm>
                  <a:off x="3259134" y="1644212"/>
                  <a:ext cx="219068" cy="2190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  <p:sp>
              <p:nvSpPr>
                <p:cNvPr id="212" name="円/楕円 211"/>
                <p:cNvSpPr/>
                <p:nvPr/>
              </p:nvSpPr>
              <p:spPr>
                <a:xfrm>
                  <a:off x="3571868" y="1643050"/>
                  <a:ext cx="214314" cy="214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/>
                    <a:cs typeface="+mn-cs"/>
                  </a:endParaRPr>
                </a:p>
              </p:txBody>
            </p:sp>
          </p:grpSp>
        </p:grpSp>
        <p:cxnSp>
          <p:nvCxnSpPr>
            <p:cNvPr id="183" name="直線矢印コネクタ 182"/>
            <p:cNvCxnSpPr>
              <a:endCxn id="214" idx="0"/>
            </p:cNvCxnSpPr>
            <p:nvPr/>
          </p:nvCxnSpPr>
          <p:spPr>
            <a:xfrm rot="16200000" flipH="1">
              <a:off x="6398736" y="2115820"/>
              <a:ext cx="954278" cy="8737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184" name="直線矢印コネクタ 183"/>
            <p:cNvCxnSpPr/>
            <p:nvPr/>
          </p:nvCxnSpPr>
          <p:spPr>
            <a:xfrm flipV="1">
              <a:off x="6929454" y="2000240"/>
              <a:ext cx="1285884" cy="214314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85" name="テキスト ボックス 184"/>
            <p:cNvSpPr txBox="1"/>
            <p:nvPr/>
          </p:nvSpPr>
          <p:spPr>
            <a:xfrm>
              <a:off x="7858147" y="1643050"/>
              <a:ext cx="1169551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混合熱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cxnSp>
          <p:nvCxnSpPr>
            <p:cNvPr id="186" name="直線コネクタ 185"/>
            <p:cNvCxnSpPr/>
            <p:nvPr/>
          </p:nvCxnSpPr>
          <p:spPr>
            <a:xfrm rot="5400000">
              <a:off x="7572396" y="3000372"/>
              <a:ext cx="429422" cy="794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187" name="直線コネクタ 186"/>
            <p:cNvCxnSpPr/>
            <p:nvPr/>
          </p:nvCxnSpPr>
          <p:spPr>
            <a:xfrm>
              <a:off x="7786710" y="2786058"/>
              <a:ext cx="928694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88" name="直線コネクタ 187"/>
            <p:cNvCxnSpPr/>
            <p:nvPr/>
          </p:nvCxnSpPr>
          <p:spPr>
            <a:xfrm>
              <a:off x="7786710" y="3214686"/>
              <a:ext cx="928694" cy="1588"/>
            </a:xfrm>
            <a:prstGeom prst="line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89" name="円/楕円 188"/>
            <p:cNvSpPr/>
            <p:nvPr/>
          </p:nvSpPr>
          <p:spPr>
            <a:xfrm>
              <a:off x="8429652" y="2891632"/>
              <a:ext cx="219068" cy="219068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tint val="50000"/>
                    <a:satMod val="300000"/>
                  </a:srgbClr>
                </a:gs>
                <a:gs pos="35000">
                  <a:srgbClr val="C0504D">
                    <a:tint val="37000"/>
                    <a:satMod val="300000"/>
                  </a:srgbClr>
                </a:gs>
                <a:gs pos="100000">
                  <a:srgbClr val="C0504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cxnSp>
          <p:nvCxnSpPr>
            <p:cNvPr id="190" name="直線矢印コネクタ 189"/>
            <p:cNvCxnSpPr>
              <a:endCxn id="189" idx="2"/>
            </p:cNvCxnSpPr>
            <p:nvPr/>
          </p:nvCxnSpPr>
          <p:spPr>
            <a:xfrm>
              <a:off x="7715272" y="3000372"/>
              <a:ext cx="714380" cy="794"/>
            </a:xfrm>
            <a:prstGeom prst="straightConnector1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dash"/>
              <a:tailEnd type="arrow"/>
            </a:ln>
            <a:effectLst/>
          </p:spPr>
        </p:cxnSp>
        <p:sp>
          <p:nvSpPr>
            <p:cNvPr id="191" name="テキスト ボックス 190"/>
            <p:cNvSpPr txBox="1"/>
            <p:nvPr/>
          </p:nvSpPr>
          <p:spPr>
            <a:xfrm>
              <a:off x="7929586" y="3244334"/>
              <a:ext cx="1477328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強制排気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2" name="テキスト ボックス 191"/>
            <p:cNvSpPr txBox="1"/>
            <p:nvPr/>
          </p:nvSpPr>
          <p:spPr>
            <a:xfrm>
              <a:off x="2849717" y="278605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3" name="テキスト ボックス 192"/>
            <p:cNvSpPr txBox="1"/>
            <p:nvPr/>
          </p:nvSpPr>
          <p:spPr>
            <a:xfrm>
              <a:off x="2849717" y="100010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4" name="テキスト ボックス 193"/>
            <p:cNvSpPr txBox="1"/>
            <p:nvPr/>
          </p:nvSpPr>
          <p:spPr>
            <a:xfrm>
              <a:off x="4754730" y="100010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5" name="テキスト ボックス 194"/>
            <p:cNvSpPr txBox="1"/>
            <p:nvPr/>
          </p:nvSpPr>
          <p:spPr>
            <a:xfrm>
              <a:off x="4754730" y="278605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6" name="テキスト ボックス 195"/>
            <p:cNvSpPr txBox="1"/>
            <p:nvPr/>
          </p:nvSpPr>
          <p:spPr>
            <a:xfrm>
              <a:off x="6659745" y="100010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C0504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7" name="テキスト ボックス 196"/>
            <p:cNvSpPr txBox="1"/>
            <p:nvPr/>
          </p:nvSpPr>
          <p:spPr>
            <a:xfrm>
              <a:off x="6659745" y="2786058"/>
              <a:ext cx="1004976" cy="255691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相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198" name="テキスト ボックス 197"/>
            <p:cNvSpPr txBox="1"/>
            <p:nvPr/>
          </p:nvSpPr>
          <p:spPr>
            <a:xfrm>
              <a:off x="850931" y="3429000"/>
              <a:ext cx="1255044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メイリオ" pitchFamily="50" charset="-128"/>
                  <a:cs typeface="+mn-cs"/>
                </a:rPr>
                <a:t>T&gt;0.87K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メイリオ" pitchFamily="50" charset="-128"/>
                <a:cs typeface="+mn-cs"/>
              </a:endParaRPr>
            </a:p>
          </p:txBody>
        </p:sp>
        <p:sp>
          <p:nvSpPr>
            <p:cNvPr id="199" name="テキスト ボックス 198"/>
            <p:cNvSpPr txBox="1"/>
            <p:nvPr/>
          </p:nvSpPr>
          <p:spPr>
            <a:xfrm>
              <a:off x="2755943" y="3446859"/>
              <a:ext cx="1255044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0.87K&gt;T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0" name="テキスト ボックス 199"/>
            <p:cNvSpPr txBox="1"/>
            <p:nvPr/>
          </p:nvSpPr>
          <p:spPr>
            <a:xfrm>
              <a:off x="4590213" y="3464719"/>
              <a:ext cx="1477328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メイリオ" pitchFamily="50" charset="-128"/>
                  <a:ea typeface="メイリオ" pitchFamily="50" charset="-128"/>
                  <a:cs typeface="+mn-cs"/>
                </a:rPr>
                <a:t>平衡状態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+mn-cs"/>
              </a:endParaRPr>
            </a:p>
          </p:txBody>
        </p:sp>
        <p:sp>
          <p:nvSpPr>
            <p:cNvPr id="201" name="テキスト ボックス 200"/>
            <p:cNvSpPr txBox="1"/>
            <p:nvPr/>
          </p:nvSpPr>
          <p:spPr>
            <a:xfrm>
              <a:off x="785787" y="3786190"/>
              <a:ext cx="697200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4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2" name="テキスト ボックス 201"/>
            <p:cNvSpPr txBox="1"/>
            <p:nvPr/>
          </p:nvSpPr>
          <p:spPr>
            <a:xfrm>
              <a:off x="785787" y="4071942"/>
              <a:ext cx="697200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3</a:t>
              </a:r>
              <a:r>
                <a:rPr kumimoji="1" lang="en-US" altLang="ja-JP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He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3" name="テキスト ボックス 202"/>
            <p:cNvSpPr txBox="1"/>
            <p:nvPr/>
          </p:nvSpPr>
          <p:spPr>
            <a:xfrm>
              <a:off x="714348" y="428604"/>
              <a:ext cx="556136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Ⅰ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4" name="テキスト ボックス 203"/>
            <p:cNvSpPr txBox="1"/>
            <p:nvPr/>
          </p:nvSpPr>
          <p:spPr>
            <a:xfrm>
              <a:off x="2619361" y="428604"/>
              <a:ext cx="556136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Ⅱ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5" name="テキスト ボックス 204"/>
            <p:cNvSpPr txBox="1"/>
            <p:nvPr/>
          </p:nvSpPr>
          <p:spPr>
            <a:xfrm>
              <a:off x="4524374" y="428604"/>
              <a:ext cx="556136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Ⅲ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6" name="テキスト ボックス 205"/>
            <p:cNvSpPr txBox="1"/>
            <p:nvPr/>
          </p:nvSpPr>
          <p:spPr>
            <a:xfrm>
              <a:off x="6429388" y="428604"/>
              <a:ext cx="556136" cy="2556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rPr>
                <a:t>Ⅳ</a:t>
              </a:r>
              <a:endPara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オブジェクト 1"/>
          <p:cNvGraphicFramePr>
            <a:graphicFrameLocks noChangeAspect="1"/>
          </p:cNvGraphicFramePr>
          <p:nvPr/>
        </p:nvGraphicFramePr>
        <p:xfrm>
          <a:off x="2000232" y="2071678"/>
          <a:ext cx="6858016" cy="2440276"/>
        </p:xfrm>
        <a:graphic>
          <a:graphicData uri="http://schemas.openxmlformats.org/presentationml/2006/ole">
            <p:oleObj spid="_x0000_s73730" name="数式" r:id="rId4" imgW="2070000" imgH="736560" progId="Equation.3">
              <p:embed/>
            </p:oleObj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928662" y="128586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Spin density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285852" y="1357298"/>
            <a:ext cx="4929222" cy="27146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" name="グループ化 4"/>
          <p:cNvGrpSpPr/>
          <p:nvPr/>
        </p:nvGrpSpPr>
        <p:grpSpPr>
          <a:xfrm>
            <a:off x="1357290" y="2786058"/>
            <a:ext cx="2500330" cy="714380"/>
            <a:chOff x="2928926" y="4786322"/>
            <a:chExt cx="2500330" cy="714380"/>
          </a:xfrm>
        </p:grpSpPr>
        <p:sp>
          <p:nvSpPr>
            <p:cNvPr id="3" name="円/楕円 2"/>
            <p:cNvSpPr/>
            <p:nvPr/>
          </p:nvSpPr>
          <p:spPr>
            <a:xfrm>
              <a:off x="2928926" y="4786322"/>
              <a:ext cx="2500330" cy="7143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/>
            <p:cNvSpPr/>
            <p:nvPr/>
          </p:nvSpPr>
          <p:spPr>
            <a:xfrm>
              <a:off x="3235377" y="4901784"/>
              <a:ext cx="1891260" cy="447206"/>
            </a:xfrm>
            <a:custGeom>
              <a:avLst/>
              <a:gdLst>
                <a:gd name="connsiteX0" fmla="*/ 272321 w 1891260"/>
                <a:gd name="connsiteY0" fmla="*/ 209862 h 447206"/>
                <a:gd name="connsiteX1" fmla="*/ 1051810 w 1891260"/>
                <a:gd name="connsiteY1" fmla="*/ 74950 h 447206"/>
                <a:gd name="connsiteX2" fmla="*/ 1066800 w 1891260"/>
                <a:gd name="connsiteY2" fmla="*/ 284813 h 447206"/>
                <a:gd name="connsiteX3" fmla="*/ 1366603 w 1891260"/>
                <a:gd name="connsiteY3" fmla="*/ 164891 h 447206"/>
                <a:gd name="connsiteX4" fmla="*/ 1621436 w 1891260"/>
                <a:gd name="connsiteY4" fmla="*/ 344773 h 447206"/>
                <a:gd name="connsiteX5" fmla="*/ 1351613 w 1891260"/>
                <a:gd name="connsiteY5" fmla="*/ 389744 h 447206"/>
                <a:gd name="connsiteX6" fmla="*/ 1756348 w 1891260"/>
                <a:gd name="connsiteY6" fmla="*/ 224852 h 447206"/>
                <a:gd name="connsiteX7" fmla="*/ 542144 w 1891260"/>
                <a:gd name="connsiteY7" fmla="*/ 299803 h 447206"/>
                <a:gd name="connsiteX8" fmla="*/ 692046 w 1891260"/>
                <a:gd name="connsiteY8" fmla="*/ 389744 h 447206"/>
                <a:gd name="connsiteX9" fmla="*/ 916898 w 1891260"/>
                <a:gd name="connsiteY9" fmla="*/ 404734 h 447206"/>
                <a:gd name="connsiteX10" fmla="*/ 77449 w 1891260"/>
                <a:gd name="connsiteY10" fmla="*/ 209862 h 447206"/>
                <a:gd name="connsiteX11" fmla="*/ 452203 w 1891260"/>
                <a:gd name="connsiteY11" fmla="*/ 74950 h 447206"/>
                <a:gd name="connsiteX12" fmla="*/ 242341 w 1891260"/>
                <a:gd name="connsiteY12" fmla="*/ 434714 h 447206"/>
                <a:gd name="connsiteX13" fmla="*/ 856938 w 1891260"/>
                <a:gd name="connsiteY13" fmla="*/ 0 h 447206"/>
                <a:gd name="connsiteX14" fmla="*/ 856938 w 1891260"/>
                <a:gd name="connsiteY14" fmla="*/ 0 h 447206"/>
                <a:gd name="connsiteX15" fmla="*/ 1351613 w 1891260"/>
                <a:gd name="connsiteY15" fmla="*/ 44970 h 4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1260" h="447206">
                  <a:moveTo>
                    <a:pt x="272321" y="209862"/>
                  </a:moveTo>
                  <a:cubicBezTo>
                    <a:pt x="595859" y="136160"/>
                    <a:pt x="919397" y="62458"/>
                    <a:pt x="1051810" y="74950"/>
                  </a:cubicBezTo>
                  <a:cubicBezTo>
                    <a:pt x="1184223" y="87442"/>
                    <a:pt x="1014334" y="269823"/>
                    <a:pt x="1066800" y="284813"/>
                  </a:cubicBezTo>
                  <a:cubicBezTo>
                    <a:pt x="1119266" y="299803"/>
                    <a:pt x="1274164" y="154898"/>
                    <a:pt x="1366603" y="164891"/>
                  </a:cubicBezTo>
                  <a:cubicBezTo>
                    <a:pt x="1459042" y="174884"/>
                    <a:pt x="1623934" y="307298"/>
                    <a:pt x="1621436" y="344773"/>
                  </a:cubicBezTo>
                  <a:cubicBezTo>
                    <a:pt x="1618938" y="382248"/>
                    <a:pt x="1329128" y="409731"/>
                    <a:pt x="1351613" y="389744"/>
                  </a:cubicBezTo>
                  <a:cubicBezTo>
                    <a:pt x="1374098" y="369757"/>
                    <a:pt x="1891260" y="239842"/>
                    <a:pt x="1756348" y="224852"/>
                  </a:cubicBezTo>
                  <a:cubicBezTo>
                    <a:pt x="1621437" y="209862"/>
                    <a:pt x="719528" y="272321"/>
                    <a:pt x="542144" y="299803"/>
                  </a:cubicBezTo>
                  <a:cubicBezTo>
                    <a:pt x="364760" y="327285"/>
                    <a:pt x="629587" y="372256"/>
                    <a:pt x="692046" y="389744"/>
                  </a:cubicBezTo>
                  <a:cubicBezTo>
                    <a:pt x="754505" y="407233"/>
                    <a:pt x="1019331" y="434714"/>
                    <a:pt x="916898" y="404734"/>
                  </a:cubicBezTo>
                  <a:cubicBezTo>
                    <a:pt x="814465" y="374754"/>
                    <a:pt x="154898" y="264826"/>
                    <a:pt x="77449" y="209862"/>
                  </a:cubicBezTo>
                  <a:cubicBezTo>
                    <a:pt x="0" y="154898"/>
                    <a:pt x="424721" y="37475"/>
                    <a:pt x="452203" y="74950"/>
                  </a:cubicBezTo>
                  <a:cubicBezTo>
                    <a:pt x="479685" y="112425"/>
                    <a:pt x="174885" y="447206"/>
                    <a:pt x="242341" y="434714"/>
                  </a:cubicBezTo>
                  <a:cubicBezTo>
                    <a:pt x="309797" y="422222"/>
                    <a:pt x="856938" y="0"/>
                    <a:pt x="856938" y="0"/>
                  </a:cubicBezTo>
                  <a:lnTo>
                    <a:pt x="856938" y="0"/>
                  </a:lnTo>
                  <a:lnTo>
                    <a:pt x="1351613" y="44970"/>
                  </a:ln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3643306" y="3071810"/>
            <a:ext cx="2500330" cy="714380"/>
            <a:chOff x="2928926" y="4786322"/>
            <a:chExt cx="2500330" cy="714380"/>
          </a:xfrm>
        </p:grpSpPr>
        <p:sp>
          <p:nvSpPr>
            <p:cNvPr id="7" name="円/楕円 6"/>
            <p:cNvSpPr/>
            <p:nvPr/>
          </p:nvSpPr>
          <p:spPr>
            <a:xfrm>
              <a:off x="2928926" y="4786322"/>
              <a:ext cx="2500330" cy="7143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3235377" y="4901784"/>
              <a:ext cx="1891260" cy="447206"/>
            </a:xfrm>
            <a:custGeom>
              <a:avLst/>
              <a:gdLst>
                <a:gd name="connsiteX0" fmla="*/ 272321 w 1891260"/>
                <a:gd name="connsiteY0" fmla="*/ 209862 h 447206"/>
                <a:gd name="connsiteX1" fmla="*/ 1051810 w 1891260"/>
                <a:gd name="connsiteY1" fmla="*/ 74950 h 447206"/>
                <a:gd name="connsiteX2" fmla="*/ 1066800 w 1891260"/>
                <a:gd name="connsiteY2" fmla="*/ 284813 h 447206"/>
                <a:gd name="connsiteX3" fmla="*/ 1366603 w 1891260"/>
                <a:gd name="connsiteY3" fmla="*/ 164891 h 447206"/>
                <a:gd name="connsiteX4" fmla="*/ 1621436 w 1891260"/>
                <a:gd name="connsiteY4" fmla="*/ 344773 h 447206"/>
                <a:gd name="connsiteX5" fmla="*/ 1351613 w 1891260"/>
                <a:gd name="connsiteY5" fmla="*/ 389744 h 447206"/>
                <a:gd name="connsiteX6" fmla="*/ 1756348 w 1891260"/>
                <a:gd name="connsiteY6" fmla="*/ 224852 h 447206"/>
                <a:gd name="connsiteX7" fmla="*/ 542144 w 1891260"/>
                <a:gd name="connsiteY7" fmla="*/ 299803 h 447206"/>
                <a:gd name="connsiteX8" fmla="*/ 692046 w 1891260"/>
                <a:gd name="connsiteY8" fmla="*/ 389744 h 447206"/>
                <a:gd name="connsiteX9" fmla="*/ 916898 w 1891260"/>
                <a:gd name="connsiteY9" fmla="*/ 404734 h 447206"/>
                <a:gd name="connsiteX10" fmla="*/ 77449 w 1891260"/>
                <a:gd name="connsiteY10" fmla="*/ 209862 h 447206"/>
                <a:gd name="connsiteX11" fmla="*/ 452203 w 1891260"/>
                <a:gd name="connsiteY11" fmla="*/ 74950 h 447206"/>
                <a:gd name="connsiteX12" fmla="*/ 242341 w 1891260"/>
                <a:gd name="connsiteY12" fmla="*/ 434714 h 447206"/>
                <a:gd name="connsiteX13" fmla="*/ 856938 w 1891260"/>
                <a:gd name="connsiteY13" fmla="*/ 0 h 447206"/>
                <a:gd name="connsiteX14" fmla="*/ 856938 w 1891260"/>
                <a:gd name="connsiteY14" fmla="*/ 0 h 447206"/>
                <a:gd name="connsiteX15" fmla="*/ 1351613 w 1891260"/>
                <a:gd name="connsiteY15" fmla="*/ 44970 h 4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1260" h="447206">
                  <a:moveTo>
                    <a:pt x="272321" y="209862"/>
                  </a:moveTo>
                  <a:cubicBezTo>
                    <a:pt x="595859" y="136160"/>
                    <a:pt x="919397" y="62458"/>
                    <a:pt x="1051810" y="74950"/>
                  </a:cubicBezTo>
                  <a:cubicBezTo>
                    <a:pt x="1184223" y="87442"/>
                    <a:pt x="1014334" y="269823"/>
                    <a:pt x="1066800" y="284813"/>
                  </a:cubicBezTo>
                  <a:cubicBezTo>
                    <a:pt x="1119266" y="299803"/>
                    <a:pt x="1274164" y="154898"/>
                    <a:pt x="1366603" y="164891"/>
                  </a:cubicBezTo>
                  <a:cubicBezTo>
                    <a:pt x="1459042" y="174884"/>
                    <a:pt x="1623934" y="307298"/>
                    <a:pt x="1621436" y="344773"/>
                  </a:cubicBezTo>
                  <a:cubicBezTo>
                    <a:pt x="1618938" y="382248"/>
                    <a:pt x="1329128" y="409731"/>
                    <a:pt x="1351613" y="389744"/>
                  </a:cubicBezTo>
                  <a:cubicBezTo>
                    <a:pt x="1374098" y="369757"/>
                    <a:pt x="1891260" y="239842"/>
                    <a:pt x="1756348" y="224852"/>
                  </a:cubicBezTo>
                  <a:cubicBezTo>
                    <a:pt x="1621437" y="209862"/>
                    <a:pt x="719528" y="272321"/>
                    <a:pt x="542144" y="299803"/>
                  </a:cubicBezTo>
                  <a:cubicBezTo>
                    <a:pt x="364760" y="327285"/>
                    <a:pt x="629587" y="372256"/>
                    <a:pt x="692046" y="389744"/>
                  </a:cubicBezTo>
                  <a:cubicBezTo>
                    <a:pt x="754505" y="407233"/>
                    <a:pt x="1019331" y="434714"/>
                    <a:pt x="916898" y="404734"/>
                  </a:cubicBezTo>
                  <a:cubicBezTo>
                    <a:pt x="814465" y="374754"/>
                    <a:pt x="154898" y="264826"/>
                    <a:pt x="77449" y="209862"/>
                  </a:cubicBezTo>
                  <a:cubicBezTo>
                    <a:pt x="0" y="154898"/>
                    <a:pt x="424721" y="37475"/>
                    <a:pt x="452203" y="74950"/>
                  </a:cubicBezTo>
                  <a:cubicBezTo>
                    <a:pt x="479685" y="112425"/>
                    <a:pt x="174885" y="447206"/>
                    <a:pt x="242341" y="434714"/>
                  </a:cubicBezTo>
                  <a:cubicBezTo>
                    <a:pt x="309797" y="422222"/>
                    <a:pt x="856938" y="0"/>
                    <a:pt x="856938" y="0"/>
                  </a:cubicBezTo>
                  <a:lnTo>
                    <a:pt x="856938" y="0"/>
                  </a:lnTo>
                  <a:lnTo>
                    <a:pt x="1351613" y="44970"/>
                  </a:ln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428728" y="1500174"/>
            <a:ext cx="2500330" cy="714380"/>
            <a:chOff x="2928926" y="4786322"/>
            <a:chExt cx="2500330" cy="714380"/>
          </a:xfrm>
        </p:grpSpPr>
        <p:sp>
          <p:nvSpPr>
            <p:cNvPr id="10" name="円/楕円 9"/>
            <p:cNvSpPr/>
            <p:nvPr/>
          </p:nvSpPr>
          <p:spPr>
            <a:xfrm>
              <a:off x="2928926" y="4786322"/>
              <a:ext cx="2500330" cy="7143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/>
            <p:cNvSpPr/>
            <p:nvPr/>
          </p:nvSpPr>
          <p:spPr>
            <a:xfrm>
              <a:off x="3235377" y="4901784"/>
              <a:ext cx="1891260" cy="447206"/>
            </a:xfrm>
            <a:custGeom>
              <a:avLst/>
              <a:gdLst>
                <a:gd name="connsiteX0" fmla="*/ 272321 w 1891260"/>
                <a:gd name="connsiteY0" fmla="*/ 209862 h 447206"/>
                <a:gd name="connsiteX1" fmla="*/ 1051810 w 1891260"/>
                <a:gd name="connsiteY1" fmla="*/ 74950 h 447206"/>
                <a:gd name="connsiteX2" fmla="*/ 1066800 w 1891260"/>
                <a:gd name="connsiteY2" fmla="*/ 284813 h 447206"/>
                <a:gd name="connsiteX3" fmla="*/ 1366603 w 1891260"/>
                <a:gd name="connsiteY3" fmla="*/ 164891 h 447206"/>
                <a:gd name="connsiteX4" fmla="*/ 1621436 w 1891260"/>
                <a:gd name="connsiteY4" fmla="*/ 344773 h 447206"/>
                <a:gd name="connsiteX5" fmla="*/ 1351613 w 1891260"/>
                <a:gd name="connsiteY5" fmla="*/ 389744 h 447206"/>
                <a:gd name="connsiteX6" fmla="*/ 1756348 w 1891260"/>
                <a:gd name="connsiteY6" fmla="*/ 224852 h 447206"/>
                <a:gd name="connsiteX7" fmla="*/ 542144 w 1891260"/>
                <a:gd name="connsiteY7" fmla="*/ 299803 h 447206"/>
                <a:gd name="connsiteX8" fmla="*/ 692046 w 1891260"/>
                <a:gd name="connsiteY8" fmla="*/ 389744 h 447206"/>
                <a:gd name="connsiteX9" fmla="*/ 916898 w 1891260"/>
                <a:gd name="connsiteY9" fmla="*/ 404734 h 447206"/>
                <a:gd name="connsiteX10" fmla="*/ 77449 w 1891260"/>
                <a:gd name="connsiteY10" fmla="*/ 209862 h 447206"/>
                <a:gd name="connsiteX11" fmla="*/ 452203 w 1891260"/>
                <a:gd name="connsiteY11" fmla="*/ 74950 h 447206"/>
                <a:gd name="connsiteX12" fmla="*/ 242341 w 1891260"/>
                <a:gd name="connsiteY12" fmla="*/ 434714 h 447206"/>
                <a:gd name="connsiteX13" fmla="*/ 856938 w 1891260"/>
                <a:gd name="connsiteY13" fmla="*/ 0 h 447206"/>
                <a:gd name="connsiteX14" fmla="*/ 856938 w 1891260"/>
                <a:gd name="connsiteY14" fmla="*/ 0 h 447206"/>
                <a:gd name="connsiteX15" fmla="*/ 1351613 w 1891260"/>
                <a:gd name="connsiteY15" fmla="*/ 44970 h 4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1260" h="447206">
                  <a:moveTo>
                    <a:pt x="272321" y="209862"/>
                  </a:moveTo>
                  <a:cubicBezTo>
                    <a:pt x="595859" y="136160"/>
                    <a:pt x="919397" y="62458"/>
                    <a:pt x="1051810" y="74950"/>
                  </a:cubicBezTo>
                  <a:cubicBezTo>
                    <a:pt x="1184223" y="87442"/>
                    <a:pt x="1014334" y="269823"/>
                    <a:pt x="1066800" y="284813"/>
                  </a:cubicBezTo>
                  <a:cubicBezTo>
                    <a:pt x="1119266" y="299803"/>
                    <a:pt x="1274164" y="154898"/>
                    <a:pt x="1366603" y="164891"/>
                  </a:cubicBezTo>
                  <a:cubicBezTo>
                    <a:pt x="1459042" y="174884"/>
                    <a:pt x="1623934" y="307298"/>
                    <a:pt x="1621436" y="344773"/>
                  </a:cubicBezTo>
                  <a:cubicBezTo>
                    <a:pt x="1618938" y="382248"/>
                    <a:pt x="1329128" y="409731"/>
                    <a:pt x="1351613" y="389744"/>
                  </a:cubicBezTo>
                  <a:cubicBezTo>
                    <a:pt x="1374098" y="369757"/>
                    <a:pt x="1891260" y="239842"/>
                    <a:pt x="1756348" y="224852"/>
                  </a:cubicBezTo>
                  <a:cubicBezTo>
                    <a:pt x="1621437" y="209862"/>
                    <a:pt x="719528" y="272321"/>
                    <a:pt x="542144" y="299803"/>
                  </a:cubicBezTo>
                  <a:cubicBezTo>
                    <a:pt x="364760" y="327285"/>
                    <a:pt x="629587" y="372256"/>
                    <a:pt x="692046" y="389744"/>
                  </a:cubicBezTo>
                  <a:cubicBezTo>
                    <a:pt x="754505" y="407233"/>
                    <a:pt x="1019331" y="434714"/>
                    <a:pt x="916898" y="404734"/>
                  </a:cubicBezTo>
                  <a:cubicBezTo>
                    <a:pt x="814465" y="374754"/>
                    <a:pt x="154898" y="264826"/>
                    <a:pt x="77449" y="209862"/>
                  </a:cubicBezTo>
                  <a:cubicBezTo>
                    <a:pt x="0" y="154898"/>
                    <a:pt x="424721" y="37475"/>
                    <a:pt x="452203" y="74950"/>
                  </a:cubicBezTo>
                  <a:cubicBezTo>
                    <a:pt x="479685" y="112425"/>
                    <a:pt x="174885" y="447206"/>
                    <a:pt x="242341" y="434714"/>
                  </a:cubicBezTo>
                  <a:cubicBezTo>
                    <a:pt x="309797" y="422222"/>
                    <a:pt x="856938" y="0"/>
                    <a:pt x="856938" y="0"/>
                  </a:cubicBezTo>
                  <a:lnTo>
                    <a:pt x="856938" y="0"/>
                  </a:lnTo>
                  <a:lnTo>
                    <a:pt x="1351613" y="44970"/>
                  </a:ln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3929058" y="1785926"/>
            <a:ext cx="2143140" cy="642942"/>
            <a:chOff x="2928926" y="4786322"/>
            <a:chExt cx="2500330" cy="714380"/>
          </a:xfrm>
        </p:grpSpPr>
        <p:sp>
          <p:nvSpPr>
            <p:cNvPr id="13" name="円/楕円 12"/>
            <p:cNvSpPr/>
            <p:nvPr/>
          </p:nvSpPr>
          <p:spPr>
            <a:xfrm>
              <a:off x="2928926" y="4786322"/>
              <a:ext cx="2500330" cy="71438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3235377" y="4901784"/>
              <a:ext cx="1891260" cy="447206"/>
            </a:xfrm>
            <a:custGeom>
              <a:avLst/>
              <a:gdLst>
                <a:gd name="connsiteX0" fmla="*/ 272321 w 1891260"/>
                <a:gd name="connsiteY0" fmla="*/ 209862 h 447206"/>
                <a:gd name="connsiteX1" fmla="*/ 1051810 w 1891260"/>
                <a:gd name="connsiteY1" fmla="*/ 74950 h 447206"/>
                <a:gd name="connsiteX2" fmla="*/ 1066800 w 1891260"/>
                <a:gd name="connsiteY2" fmla="*/ 284813 h 447206"/>
                <a:gd name="connsiteX3" fmla="*/ 1366603 w 1891260"/>
                <a:gd name="connsiteY3" fmla="*/ 164891 h 447206"/>
                <a:gd name="connsiteX4" fmla="*/ 1621436 w 1891260"/>
                <a:gd name="connsiteY4" fmla="*/ 344773 h 447206"/>
                <a:gd name="connsiteX5" fmla="*/ 1351613 w 1891260"/>
                <a:gd name="connsiteY5" fmla="*/ 389744 h 447206"/>
                <a:gd name="connsiteX6" fmla="*/ 1756348 w 1891260"/>
                <a:gd name="connsiteY6" fmla="*/ 224852 h 447206"/>
                <a:gd name="connsiteX7" fmla="*/ 542144 w 1891260"/>
                <a:gd name="connsiteY7" fmla="*/ 299803 h 447206"/>
                <a:gd name="connsiteX8" fmla="*/ 692046 w 1891260"/>
                <a:gd name="connsiteY8" fmla="*/ 389744 h 447206"/>
                <a:gd name="connsiteX9" fmla="*/ 916898 w 1891260"/>
                <a:gd name="connsiteY9" fmla="*/ 404734 h 447206"/>
                <a:gd name="connsiteX10" fmla="*/ 77449 w 1891260"/>
                <a:gd name="connsiteY10" fmla="*/ 209862 h 447206"/>
                <a:gd name="connsiteX11" fmla="*/ 452203 w 1891260"/>
                <a:gd name="connsiteY11" fmla="*/ 74950 h 447206"/>
                <a:gd name="connsiteX12" fmla="*/ 242341 w 1891260"/>
                <a:gd name="connsiteY12" fmla="*/ 434714 h 447206"/>
                <a:gd name="connsiteX13" fmla="*/ 856938 w 1891260"/>
                <a:gd name="connsiteY13" fmla="*/ 0 h 447206"/>
                <a:gd name="connsiteX14" fmla="*/ 856938 w 1891260"/>
                <a:gd name="connsiteY14" fmla="*/ 0 h 447206"/>
                <a:gd name="connsiteX15" fmla="*/ 1351613 w 1891260"/>
                <a:gd name="connsiteY15" fmla="*/ 44970 h 447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91260" h="447206">
                  <a:moveTo>
                    <a:pt x="272321" y="209862"/>
                  </a:moveTo>
                  <a:cubicBezTo>
                    <a:pt x="595859" y="136160"/>
                    <a:pt x="919397" y="62458"/>
                    <a:pt x="1051810" y="74950"/>
                  </a:cubicBezTo>
                  <a:cubicBezTo>
                    <a:pt x="1184223" y="87442"/>
                    <a:pt x="1014334" y="269823"/>
                    <a:pt x="1066800" y="284813"/>
                  </a:cubicBezTo>
                  <a:cubicBezTo>
                    <a:pt x="1119266" y="299803"/>
                    <a:pt x="1274164" y="154898"/>
                    <a:pt x="1366603" y="164891"/>
                  </a:cubicBezTo>
                  <a:cubicBezTo>
                    <a:pt x="1459042" y="174884"/>
                    <a:pt x="1623934" y="307298"/>
                    <a:pt x="1621436" y="344773"/>
                  </a:cubicBezTo>
                  <a:cubicBezTo>
                    <a:pt x="1618938" y="382248"/>
                    <a:pt x="1329128" y="409731"/>
                    <a:pt x="1351613" y="389744"/>
                  </a:cubicBezTo>
                  <a:cubicBezTo>
                    <a:pt x="1374098" y="369757"/>
                    <a:pt x="1891260" y="239842"/>
                    <a:pt x="1756348" y="224852"/>
                  </a:cubicBezTo>
                  <a:cubicBezTo>
                    <a:pt x="1621437" y="209862"/>
                    <a:pt x="719528" y="272321"/>
                    <a:pt x="542144" y="299803"/>
                  </a:cubicBezTo>
                  <a:cubicBezTo>
                    <a:pt x="364760" y="327285"/>
                    <a:pt x="629587" y="372256"/>
                    <a:pt x="692046" y="389744"/>
                  </a:cubicBezTo>
                  <a:cubicBezTo>
                    <a:pt x="754505" y="407233"/>
                    <a:pt x="1019331" y="434714"/>
                    <a:pt x="916898" y="404734"/>
                  </a:cubicBezTo>
                  <a:cubicBezTo>
                    <a:pt x="814465" y="374754"/>
                    <a:pt x="154898" y="264826"/>
                    <a:pt x="77449" y="209862"/>
                  </a:cubicBezTo>
                  <a:cubicBezTo>
                    <a:pt x="0" y="154898"/>
                    <a:pt x="424721" y="37475"/>
                    <a:pt x="452203" y="74950"/>
                  </a:cubicBezTo>
                  <a:cubicBezTo>
                    <a:pt x="479685" y="112425"/>
                    <a:pt x="174885" y="447206"/>
                    <a:pt x="242341" y="434714"/>
                  </a:cubicBezTo>
                  <a:cubicBezTo>
                    <a:pt x="309797" y="422222"/>
                    <a:pt x="856938" y="0"/>
                    <a:pt x="856938" y="0"/>
                  </a:cubicBezTo>
                  <a:lnTo>
                    <a:pt x="856938" y="0"/>
                  </a:lnTo>
                  <a:lnTo>
                    <a:pt x="1351613" y="44970"/>
                  </a:lnTo>
                </a:path>
              </a:pathLst>
            </a:cu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5" name="テキスト ボックス 14"/>
          <p:cNvSpPr txBox="1"/>
          <p:nvPr/>
        </p:nvSpPr>
        <p:spPr>
          <a:xfrm>
            <a:off x="3183039" y="763929"/>
            <a:ext cx="3550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polyethylene</a:t>
            </a:r>
            <a:r>
              <a:rPr kumimoji="1" lang="ja-JP" altLang="en-US" sz="2800" dirty="0" smtClean="0"/>
              <a:t>イメージ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en-US" altLang="ja-JP" dirty="0" smtClean="0"/>
              <a:t>Cr</a:t>
            </a:r>
            <a:r>
              <a:rPr lang="ja-JP" altLang="en-US" dirty="0" smtClean="0"/>
              <a:t>ｙ</a:t>
            </a:r>
            <a:r>
              <a:rPr lang="en-US" altLang="ja-JP" dirty="0" smtClean="0"/>
              <a:t>ostat</a:t>
            </a:r>
            <a:r>
              <a:rPr lang="ja-JP" altLang="en-US" dirty="0" smtClean="0"/>
              <a:t>取り付け方法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できあがったシートを</a:t>
            </a:r>
            <a:r>
              <a:rPr lang="ja-JP" altLang="en-US" dirty="0" smtClean="0"/>
              <a:t>丸め先端部に固定</a:t>
            </a:r>
            <a:endParaRPr lang="en-US" altLang="ja-JP" dirty="0" smtClean="0"/>
          </a:p>
        </p:txBody>
      </p:sp>
      <p:grpSp>
        <p:nvGrpSpPr>
          <p:cNvPr id="2" name="グループ化 41"/>
          <p:cNvGrpSpPr/>
          <p:nvPr/>
        </p:nvGrpSpPr>
        <p:grpSpPr>
          <a:xfrm>
            <a:off x="642910" y="1357298"/>
            <a:ext cx="5000660" cy="2880674"/>
            <a:chOff x="428596" y="3714752"/>
            <a:chExt cx="5000660" cy="2880674"/>
          </a:xfrm>
        </p:grpSpPr>
        <p:sp>
          <p:nvSpPr>
            <p:cNvPr id="81" name="円/楕円 80"/>
            <p:cNvSpPr/>
            <p:nvPr/>
          </p:nvSpPr>
          <p:spPr>
            <a:xfrm>
              <a:off x="500034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642910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785786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928662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5" name="円/楕円 84"/>
            <p:cNvSpPr/>
            <p:nvPr/>
          </p:nvSpPr>
          <p:spPr>
            <a:xfrm>
              <a:off x="1071538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6" name="円/楕円 85"/>
            <p:cNvSpPr/>
            <p:nvPr/>
          </p:nvSpPr>
          <p:spPr>
            <a:xfrm>
              <a:off x="1214414" y="4286256"/>
              <a:ext cx="785818" cy="1571636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7" name="円/楕円 86"/>
            <p:cNvSpPr/>
            <p:nvPr/>
          </p:nvSpPr>
          <p:spPr>
            <a:xfrm>
              <a:off x="1357290" y="4286256"/>
              <a:ext cx="785818" cy="1571636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8" name="円/楕円 87"/>
            <p:cNvSpPr/>
            <p:nvPr/>
          </p:nvSpPr>
          <p:spPr>
            <a:xfrm>
              <a:off x="1571604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89" name="円/楕円 88"/>
            <p:cNvSpPr/>
            <p:nvPr/>
          </p:nvSpPr>
          <p:spPr>
            <a:xfrm>
              <a:off x="1714480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0" name="円/楕円 89"/>
            <p:cNvSpPr/>
            <p:nvPr/>
          </p:nvSpPr>
          <p:spPr>
            <a:xfrm>
              <a:off x="1857356" y="4357694"/>
              <a:ext cx="642942" cy="1428760"/>
            </a:xfrm>
            <a:prstGeom prst="ellipse">
              <a:avLst/>
            </a:prstGeom>
            <a:gradFill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1" name="円/楕円 90"/>
            <p:cNvSpPr/>
            <p:nvPr/>
          </p:nvSpPr>
          <p:spPr>
            <a:xfrm>
              <a:off x="2000232" y="4357694"/>
              <a:ext cx="642942" cy="1428760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2" name="円/楕円 91"/>
            <p:cNvSpPr/>
            <p:nvPr/>
          </p:nvSpPr>
          <p:spPr>
            <a:xfrm>
              <a:off x="2143108" y="4357694"/>
              <a:ext cx="642942" cy="1428760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285984" y="4357694"/>
              <a:ext cx="642942" cy="1428760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4" name="円/楕円 93"/>
            <p:cNvSpPr/>
            <p:nvPr/>
          </p:nvSpPr>
          <p:spPr>
            <a:xfrm>
              <a:off x="2428860" y="4357694"/>
              <a:ext cx="642942" cy="1428760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2571736" y="4286256"/>
              <a:ext cx="785818" cy="1571636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2714612" y="4286256"/>
              <a:ext cx="785818" cy="1571636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7" name="円/楕円 96"/>
            <p:cNvSpPr/>
            <p:nvPr/>
          </p:nvSpPr>
          <p:spPr>
            <a:xfrm>
              <a:off x="2857488" y="4286256"/>
              <a:ext cx="785818" cy="1571636"/>
            </a:xfrm>
            <a:prstGeom prst="ellipse">
              <a:avLst/>
            </a:prstGeom>
            <a:gradFill flip="none" rotWithShape="1">
              <a:gsLst>
                <a:gs pos="20000">
                  <a:srgbClr val="CBCBCB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5400000" scaled="1"/>
              <a:tileRect/>
            </a:gra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sp>
          <p:nvSpPr>
            <p:cNvPr id="98" name="円/楕円 97"/>
            <p:cNvSpPr/>
            <p:nvPr/>
          </p:nvSpPr>
          <p:spPr>
            <a:xfrm>
              <a:off x="3000364" y="4429132"/>
              <a:ext cx="571504" cy="1285884"/>
            </a:xfrm>
            <a:prstGeom prst="ellipse">
              <a:avLst/>
            </a:prstGeom>
            <a:solidFill>
              <a:sysClr val="window" lastClr="FFFFFF">
                <a:lumMod val="50000"/>
                <a:alpha val="76000"/>
              </a:sysClr>
            </a:solidFill>
            <a:ln w="12700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grpSp>
          <p:nvGrpSpPr>
            <p:cNvPr id="4" name="グループ化 98"/>
            <p:cNvGrpSpPr/>
            <p:nvPr/>
          </p:nvGrpSpPr>
          <p:grpSpPr>
            <a:xfrm>
              <a:off x="3143240" y="4643446"/>
              <a:ext cx="928694" cy="642944"/>
              <a:chOff x="428596" y="4214818"/>
              <a:chExt cx="928694" cy="642944"/>
            </a:xfrm>
          </p:grpSpPr>
          <p:grpSp>
            <p:nvGrpSpPr>
              <p:cNvPr id="5" name="グループ化 184"/>
              <p:cNvGrpSpPr/>
              <p:nvPr/>
            </p:nvGrpSpPr>
            <p:grpSpPr>
              <a:xfrm>
                <a:off x="428596" y="4214818"/>
                <a:ext cx="928694" cy="642944"/>
                <a:chOff x="428596" y="4214818"/>
                <a:chExt cx="928694" cy="642944"/>
              </a:xfrm>
            </p:grpSpPr>
            <p:sp>
              <p:nvSpPr>
                <p:cNvPr id="105" name="円/楕円 104"/>
                <p:cNvSpPr/>
                <p:nvPr/>
              </p:nvSpPr>
              <p:spPr>
                <a:xfrm>
                  <a:off x="1000100" y="4214818"/>
                  <a:ext cx="357190" cy="500066"/>
                </a:xfrm>
                <a:prstGeom prst="ellipse">
                  <a:avLst/>
                </a:prstGeom>
                <a:solidFill>
                  <a:srgbClr val="6079A4">
                    <a:lumMod val="40000"/>
                    <a:lumOff val="60000"/>
                    <a:alpha val="49000"/>
                  </a:srgbClr>
                </a:solidFill>
                <a:ln w="38100">
                  <a:solidFill>
                    <a:srgbClr val="6079A4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  <p:sp>
              <p:nvSpPr>
                <p:cNvPr id="106" name="平行四辺形 105"/>
                <p:cNvSpPr/>
                <p:nvPr/>
              </p:nvSpPr>
              <p:spPr>
                <a:xfrm rot="5400000">
                  <a:off x="613680" y="4271522"/>
                  <a:ext cx="615471" cy="557010"/>
                </a:xfrm>
                <a:prstGeom prst="parallelogram">
                  <a:avLst/>
                </a:prstGeom>
                <a:solidFill>
                  <a:srgbClr val="6079A4">
                    <a:lumMod val="40000"/>
                    <a:lumOff val="60000"/>
                    <a:alpha val="56000"/>
                  </a:srgbClr>
                </a:solidFill>
                <a:ln w="25400">
                  <a:solidFill>
                    <a:srgbClr val="6079A4">
                      <a:lumMod val="75000"/>
                      <a:alpha val="5100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  <p:sp>
              <p:nvSpPr>
                <p:cNvPr id="107" name="円/楕円 106"/>
                <p:cNvSpPr/>
                <p:nvPr/>
              </p:nvSpPr>
              <p:spPr>
                <a:xfrm>
                  <a:off x="428596" y="4357694"/>
                  <a:ext cx="357190" cy="500066"/>
                </a:xfrm>
                <a:prstGeom prst="ellipse">
                  <a:avLst/>
                </a:prstGeom>
                <a:solidFill>
                  <a:srgbClr val="6079A4">
                    <a:lumMod val="40000"/>
                    <a:lumOff val="60000"/>
                    <a:alpha val="50000"/>
                  </a:srgbClr>
                </a:solidFill>
                <a:ln w="38100">
                  <a:solidFill>
                    <a:srgbClr val="6079A4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</p:grpSp>
          <p:grpSp>
            <p:nvGrpSpPr>
              <p:cNvPr id="6" name="グループ化 185"/>
              <p:cNvGrpSpPr/>
              <p:nvPr/>
            </p:nvGrpSpPr>
            <p:grpSpPr>
              <a:xfrm>
                <a:off x="500034" y="4286256"/>
                <a:ext cx="795342" cy="571504"/>
                <a:chOff x="428596" y="4214818"/>
                <a:chExt cx="928694" cy="642944"/>
              </a:xfrm>
              <a:solidFill>
                <a:srgbClr val="A4715D">
                  <a:lumMod val="40000"/>
                  <a:lumOff val="60000"/>
                  <a:alpha val="49000"/>
                </a:srgbClr>
              </a:solidFill>
            </p:grpSpPr>
            <p:sp>
              <p:nvSpPr>
                <p:cNvPr id="102" name="円/楕円 101"/>
                <p:cNvSpPr/>
                <p:nvPr/>
              </p:nvSpPr>
              <p:spPr>
                <a:xfrm>
                  <a:off x="1000100" y="4214818"/>
                  <a:ext cx="357190" cy="500066"/>
                </a:xfrm>
                <a:prstGeom prst="ellipse">
                  <a:avLst/>
                </a:prstGeom>
                <a:grpFill/>
                <a:ln w="38100">
                  <a:solidFill>
                    <a:srgbClr val="6079A4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  <p:sp>
              <p:nvSpPr>
                <p:cNvPr id="103" name="平行四辺形 102"/>
                <p:cNvSpPr/>
                <p:nvPr/>
              </p:nvSpPr>
              <p:spPr>
                <a:xfrm rot="5400000">
                  <a:off x="613680" y="4271522"/>
                  <a:ext cx="615471" cy="557010"/>
                </a:xfrm>
                <a:prstGeom prst="parallelogram">
                  <a:avLst/>
                </a:prstGeom>
                <a:grpFill/>
                <a:ln w="25400">
                  <a:solidFill>
                    <a:srgbClr val="6079A4">
                      <a:lumMod val="75000"/>
                      <a:alpha val="51000"/>
                    </a:srgbClr>
                  </a:solidFill>
                  <a:prstDash val="solid"/>
                </a:ln>
                <a:effectLst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  <p:sp>
              <p:nvSpPr>
                <p:cNvPr id="104" name="円/楕円 103"/>
                <p:cNvSpPr/>
                <p:nvPr/>
              </p:nvSpPr>
              <p:spPr>
                <a:xfrm>
                  <a:off x="428596" y="4357694"/>
                  <a:ext cx="357190" cy="500066"/>
                </a:xfrm>
                <a:prstGeom prst="ellipse">
                  <a:avLst/>
                </a:prstGeom>
                <a:grpFill/>
                <a:ln w="38100">
                  <a:solidFill>
                    <a:srgbClr val="6079A4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onstantia"/>
                    <a:ea typeface="HG行書体"/>
                    <a:cs typeface="+mn-cs"/>
                  </a:endParaRPr>
                </a:p>
              </p:txBody>
            </p:sp>
          </p:grpSp>
        </p:grpSp>
        <p:grpSp>
          <p:nvGrpSpPr>
            <p:cNvPr id="7" name="グループ化 107"/>
            <p:cNvGrpSpPr/>
            <p:nvPr/>
          </p:nvGrpSpPr>
          <p:grpSpPr>
            <a:xfrm>
              <a:off x="3143240" y="4572008"/>
              <a:ext cx="785818" cy="785818"/>
              <a:chOff x="3571868" y="5214950"/>
              <a:chExt cx="785818" cy="785818"/>
            </a:xfrm>
          </p:grpSpPr>
          <p:sp>
            <p:nvSpPr>
              <p:cNvPr id="109" name="円/楕円 108"/>
              <p:cNvSpPr/>
              <p:nvPr/>
            </p:nvSpPr>
            <p:spPr>
              <a:xfrm>
                <a:off x="3714744" y="5286388"/>
                <a:ext cx="500066" cy="642942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HG行書体"/>
                  <a:cs typeface="+mn-cs"/>
                </a:endParaRPr>
              </a:p>
            </p:txBody>
          </p:sp>
          <p:sp>
            <p:nvSpPr>
              <p:cNvPr id="110" name="円/楕円 109"/>
              <p:cNvSpPr/>
              <p:nvPr/>
            </p:nvSpPr>
            <p:spPr>
              <a:xfrm>
                <a:off x="3857620" y="5214950"/>
                <a:ext cx="500066" cy="642942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HG行書体"/>
                  <a:cs typeface="+mn-cs"/>
                </a:endParaRPr>
              </a:p>
            </p:txBody>
          </p:sp>
          <p:sp>
            <p:nvSpPr>
              <p:cNvPr id="111" name="円/楕円 110"/>
              <p:cNvSpPr/>
              <p:nvPr/>
            </p:nvSpPr>
            <p:spPr>
              <a:xfrm>
                <a:off x="3571868" y="5357826"/>
                <a:ext cx="500066" cy="642942"/>
              </a:xfrm>
              <a:prstGeom prst="ellipse">
                <a:avLst/>
              </a:prstGeom>
              <a:noFill/>
              <a:ln w="38100">
                <a:solidFill>
                  <a:schemeClr val="accent2">
                    <a:lumMod val="50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onstantia"/>
                  <a:ea typeface="HG行書体"/>
                  <a:cs typeface="+mn-cs"/>
                </a:endParaRPr>
              </a:p>
            </p:txBody>
          </p:sp>
        </p:grpSp>
        <p:sp>
          <p:nvSpPr>
            <p:cNvPr id="112" name="正方形/長方形 111"/>
            <p:cNvSpPr/>
            <p:nvPr/>
          </p:nvSpPr>
          <p:spPr>
            <a:xfrm>
              <a:off x="2500298" y="4357694"/>
              <a:ext cx="1857388" cy="500066"/>
            </a:xfrm>
            <a:prstGeom prst="rect">
              <a:avLst/>
            </a:prstGeom>
            <a:solidFill>
              <a:sysClr val="window" lastClr="FFFFFF"/>
            </a:solidFill>
            <a:ln w="12700">
              <a:solidFill>
                <a:schemeClr val="tx1"/>
              </a:solidFill>
              <a:prstDash val="solid"/>
            </a:ln>
            <a:effectLst/>
            <a:scene3d>
              <a:camera prst="isometricOffAxis1Top">
                <a:rot lat="20602987" lon="16485158" rev="5331112"/>
              </a:camera>
              <a:lightRig rig="threePt" dir="t"/>
            </a:scene3d>
            <a:sp3d extrusionH="63500">
              <a:bevelT w="0" h="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HG行書体"/>
                <a:cs typeface="+mn-cs"/>
              </a:endParaRPr>
            </a:p>
          </p:txBody>
        </p:sp>
        <p:cxnSp>
          <p:nvCxnSpPr>
            <p:cNvPr id="114" name="直線矢印コネクタ 113"/>
            <p:cNvCxnSpPr>
              <a:endCxn id="105" idx="7"/>
            </p:cNvCxnSpPr>
            <p:nvPr/>
          </p:nvCxnSpPr>
          <p:spPr>
            <a:xfrm rot="5400000">
              <a:off x="3866288" y="4225280"/>
              <a:ext cx="644737" cy="338061"/>
            </a:xfrm>
            <a:prstGeom prst="straightConnector1">
              <a:avLst/>
            </a:prstGeom>
            <a:noFill/>
            <a:ln w="28575">
              <a:solidFill>
                <a:sysClr val="window" lastClr="FFFFFF"/>
              </a:solidFill>
              <a:prstDash val="solid"/>
              <a:tailEnd type="arrow"/>
            </a:ln>
            <a:effectLst/>
          </p:spPr>
        </p:cxnSp>
        <p:cxnSp>
          <p:nvCxnSpPr>
            <p:cNvPr id="115" name="直線コネクタ 114"/>
            <p:cNvCxnSpPr/>
            <p:nvPr/>
          </p:nvCxnSpPr>
          <p:spPr>
            <a:xfrm rot="10800000">
              <a:off x="3786182" y="3714752"/>
              <a:ext cx="571504" cy="358778"/>
            </a:xfrm>
            <a:prstGeom prst="line">
              <a:avLst/>
            </a:prstGeom>
            <a:noFill/>
            <a:ln w="28575">
              <a:solidFill>
                <a:sysClr val="window" lastClr="FFFFFF"/>
              </a:solidFill>
              <a:prstDash val="solid"/>
            </a:ln>
            <a:effectLst/>
          </p:spPr>
        </p:cxnSp>
        <p:sp>
          <p:nvSpPr>
            <p:cNvPr id="116" name="正方形/長方形 115"/>
            <p:cNvSpPr/>
            <p:nvPr/>
          </p:nvSpPr>
          <p:spPr>
            <a:xfrm>
              <a:off x="3859975" y="5214950"/>
              <a:ext cx="1569281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600" dirty="0" smtClean="0"/>
                <a:t>NMR</a:t>
              </a:r>
              <a:r>
                <a:rPr lang="ja-JP" altLang="en-US" sz="1600" dirty="0" smtClean="0"/>
                <a:t>用コイル</a:t>
              </a:r>
            </a:p>
          </p:txBody>
        </p:sp>
        <p:cxnSp>
          <p:nvCxnSpPr>
            <p:cNvPr id="40" name="直線矢印コネクタ 39"/>
            <p:cNvCxnSpPr>
              <a:stCxn id="116" idx="1"/>
              <a:endCxn id="110" idx="4"/>
            </p:cNvCxnSpPr>
            <p:nvPr/>
          </p:nvCxnSpPr>
          <p:spPr>
            <a:xfrm rot="10800000">
              <a:off x="3679025" y="5214951"/>
              <a:ext cx="180950" cy="169277"/>
            </a:xfrm>
            <a:prstGeom prst="straightConnector1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9" name="テキスト ボックス 38"/>
            <p:cNvSpPr txBox="1"/>
            <p:nvPr/>
          </p:nvSpPr>
          <p:spPr>
            <a:xfrm>
              <a:off x="2786050" y="6072206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/>
                <a:t>先端部</a:t>
              </a:r>
              <a:endParaRPr kumimoji="1" lang="ja-JP" altLang="en-US" sz="2800" dirty="0"/>
            </a:p>
          </p:txBody>
        </p:sp>
        <p:sp>
          <p:nvSpPr>
            <p:cNvPr id="41" name="右矢印 40"/>
            <p:cNvSpPr/>
            <p:nvPr/>
          </p:nvSpPr>
          <p:spPr>
            <a:xfrm>
              <a:off x="428596" y="4643446"/>
              <a:ext cx="2571768" cy="928694"/>
            </a:xfrm>
            <a:prstGeom prst="rightArrow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マイクロ波</a:t>
              </a:r>
              <a:endParaRPr kumimoji="1" lang="ja-JP" alt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/>
            <a:r>
              <a:rPr lang="en-US" altLang="ja-JP" dirty="0" smtClean="0"/>
              <a:t>A) </a:t>
            </a:r>
            <a:r>
              <a:rPr lang="ja-JP" altLang="en-US" dirty="0" smtClean="0"/>
              <a:t>装置の性能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 marL="514350" indent="-514350"/>
            <a:r>
              <a:rPr lang="ja-JP" altLang="en-US" dirty="0" smtClean="0"/>
              <a:t>偏極度を測る</a:t>
            </a:r>
            <a:r>
              <a:rPr lang="en-US" altLang="ja-JP" dirty="0" smtClean="0"/>
              <a:t>NMR</a:t>
            </a:r>
          </a:p>
        </p:txBody>
      </p:sp>
      <p:graphicFrame>
        <p:nvGraphicFramePr>
          <p:cNvPr id="4" name="グラフ 3"/>
          <p:cNvGraphicFramePr/>
          <p:nvPr/>
        </p:nvGraphicFramePr>
        <p:xfrm>
          <a:off x="150471" y="2166265"/>
          <a:ext cx="57864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786446" y="1928802"/>
          <a:ext cx="2071687" cy="927100"/>
        </p:xfrm>
        <a:graphic>
          <a:graphicData uri="http://schemas.openxmlformats.org/presentationml/2006/ole">
            <p:oleObj spid="_x0000_s74754" name="数式" r:id="rId5" imgW="774360" imgH="41904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572232" y="3000372"/>
            <a:ext cx="2571768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f: </a:t>
            </a:r>
            <a:r>
              <a:rPr kumimoji="1" lang="ja-JP" altLang="en-US" b="1" dirty="0" smtClean="0"/>
              <a:t>中心周波数</a:t>
            </a:r>
            <a:endParaRPr kumimoji="1" lang="en-US" altLang="ja-JP" b="1" dirty="0" smtClean="0"/>
          </a:p>
          <a:p>
            <a:r>
              <a:rPr lang="en-US" altLang="ja-JP" b="1" dirty="0" smtClean="0"/>
              <a:t>L:</a:t>
            </a:r>
            <a:r>
              <a:rPr lang="ja-JP" altLang="en-US" b="1" dirty="0" smtClean="0"/>
              <a:t> インダクタンス</a:t>
            </a:r>
            <a:endParaRPr lang="en-US" altLang="ja-JP" b="1" dirty="0" smtClean="0"/>
          </a:p>
          <a:p>
            <a:r>
              <a:rPr kumimoji="1" lang="en-US" altLang="ja-JP" b="1" dirty="0" smtClean="0"/>
              <a:t>C: </a:t>
            </a:r>
            <a:r>
              <a:rPr kumimoji="1" lang="ja-JP" altLang="en-US" b="1" dirty="0" smtClean="0"/>
              <a:t>キャパシティ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2198" y="400050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300K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1K</a:t>
            </a:r>
            <a:r>
              <a:rPr kumimoji="1" lang="ja-JP" altLang="en-US" dirty="0" smtClean="0"/>
              <a:t>の温度変化で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620KHz</a:t>
            </a:r>
            <a:r>
              <a:rPr kumimoji="1" lang="ja-JP" altLang="en-US" dirty="0" smtClean="0"/>
              <a:t>も</a:t>
            </a:r>
            <a:r>
              <a:rPr lang="en-US" altLang="ja-JP" dirty="0" smtClean="0"/>
              <a:t>Q</a:t>
            </a:r>
            <a:r>
              <a:rPr lang="ja-JP" altLang="en-US" dirty="0" smtClean="0"/>
              <a:t>がシフトする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43306" y="5572140"/>
            <a:ext cx="534793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Q</a:t>
            </a:r>
            <a:r>
              <a:rPr kumimoji="1" lang="ja-JP" altLang="en-US" sz="2400" dirty="0" smtClean="0"/>
              <a:t>がシフトすると調整に時間が</a:t>
            </a:r>
            <a:r>
              <a:rPr lang="ja-JP" altLang="en-US" sz="2400" dirty="0" smtClean="0"/>
              <a:t>かかり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時間のロス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タイトル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A) </a:t>
            </a:r>
            <a:r>
              <a:rPr lang="ja-JP" altLang="en-US" dirty="0" smtClean="0"/>
              <a:t>装置の性能</a:t>
            </a:r>
            <a:endParaRPr kumimoji="1" lang="ja-JP" altLang="en-US" dirty="0"/>
          </a:p>
        </p:txBody>
      </p:sp>
      <p:sp>
        <p:nvSpPr>
          <p:cNvPr id="3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 marL="514350" indent="-514350"/>
            <a:r>
              <a:rPr lang="ja-JP" altLang="en-US" dirty="0" smtClean="0"/>
              <a:t>偏極度を測る</a:t>
            </a:r>
            <a:r>
              <a:rPr lang="en-US" altLang="ja-JP" dirty="0" smtClean="0"/>
              <a:t>NMR</a:t>
            </a:r>
          </a:p>
        </p:txBody>
      </p:sp>
      <p:graphicFrame>
        <p:nvGraphicFramePr>
          <p:cNvPr id="29" name="コンテンツ プレースホルダ 25"/>
          <p:cNvGraphicFramePr>
            <a:graphicFrameLocks/>
          </p:cNvGraphicFramePr>
          <p:nvPr/>
        </p:nvGraphicFramePr>
        <p:xfrm>
          <a:off x="642910" y="2428868"/>
          <a:ext cx="5934092" cy="3206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/>
            <a:r>
              <a:rPr lang="en-US" altLang="ja-JP" dirty="0" smtClean="0"/>
              <a:t>A) </a:t>
            </a:r>
            <a:r>
              <a:rPr lang="ja-JP" altLang="en-US" dirty="0" smtClean="0"/>
              <a:t>装置の性能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4525963"/>
          </a:xfrm>
        </p:spPr>
        <p:txBody>
          <a:bodyPr/>
          <a:lstStyle/>
          <a:p>
            <a:pPr marL="514350" indent="-514350"/>
            <a:r>
              <a:rPr lang="ja-JP" altLang="en-US" dirty="0" smtClean="0"/>
              <a:t>偏極度を測る</a:t>
            </a:r>
            <a:r>
              <a:rPr lang="en-US" altLang="ja-JP" dirty="0" smtClean="0"/>
              <a:t>NMR</a:t>
            </a:r>
          </a:p>
        </p:txBody>
      </p:sp>
      <p:graphicFrame>
        <p:nvGraphicFramePr>
          <p:cNvPr id="4" name="グラフ 3"/>
          <p:cNvGraphicFramePr/>
          <p:nvPr/>
        </p:nvGraphicFramePr>
        <p:xfrm>
          <a:off x="142844" y="2143116"/>
          <a:ext cx="5786446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5786446" y="1928802"/>
          <a:ext cx="2071687" cy="927100"/>
        </p:xfrm>
        <a:graphic>
          <a:graphicData uri="http://schemas.openxmlformats.org/presentationml/2006/ole">
            <p:oleObj spid="_x0000_s75778" name="数式" r:id="rId5" imgW="774360" imgH="419040" progId="Equation.3">
              <p:embed/>
            </p:oleObj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6572232" y="3000372"/>
            <a:ext cx="2571768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f: </a:t>
            </a:r>
            <a:r>
              <a:rPr kumimoji="1" lang="ja-JP" altLang="en-US" b="1" dirty="0" smtClean="0"/>
              <a:t>中心周波数</a:t>
            </a:r>
            <a:endParaRPr kumimoji="1" lang="en-US" altLang="ja-JP" b="1" dirty="0" smtClean="0"/>
          </a:p>
          <a:p>
            <a:r>
              <a:rPr lang="en-US" altLang="ja-JP" b="1" dirty="0" smtClean="0"/>
              <a:t>L:</a:t>
            </a:r>
            <a:r>
              <a:rPr lang="ja-JP" altLang="en-US" b="1" dirty="0" smtClean="0"/>
              <a:t> インダクタンス</a:t>
            </a:r>
            <a:endParaRPr lang="en-US" altLang="ja-JP" b="1" dirty="0" smtClean="0"/>
          </a:p>
          <a:p>
            <a:r>
              <a:rPr kumimoji="1" lang="en-US" altLang="ja-JP" b="1" dirty="0" smtClean="0"/>
              <a:t>C: </a:t>
            </a:r>
            <a:r>
              <a:rPr kumimoji="1" lang="ja-JP" altLang="en-US" b="1" dirty="0" smtClean="0"/>
              <a:t>キャパシティ</a:t>
            </a:r>
            <a:endParaRPr kumimoji="1" lang="ja-JP" altLang="en-US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72198" y="4000504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300K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1K</a:t>
            </a:r>
            <a:r>
              <a:rPr kumimoji="1" lang="ja-JP" altLang="en-US" dirty="0" smtClean="0"/>
              <a:t>の温度変化で</a:t>
            </a:r>
            <a:endParaRPr kumimoji="1" lang="en-US" altLang="ja-JP" dirty="0" smtClean="0"/>
          </a:p>
          <a:p>
            <a:r>
              <a:rPr kumimoji="1" lang="en-US" altLang="ja-JP" dirty="0" smtClean="0"/>
              <a:t>620KHz</a:t>
            </a:r>
            <a:r>
              <a:rPr kumimoji="1" lang="ja-JP" altLang="en-US" dirty="0" smtClean="0"/>
              <a:t>も</a:t>
            </a:r>
            <a:r>
              <a:rPr lang="en-US" altLang="ja-JP" dirty="0" smtClean="0"/>
              <a:t>Q</a:t>
            </a:r>
            <a:r>
              <a:rPr lang="ja-JP" altLang="en-US" dirty="0" smtClean="0"/>
              <a:t>がシフトする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14876" y="5286388"/>
            <a:ext cx="4185761" cy="830997"/>
          </a:xfrm>
          <a:prstGeom prst="rect">
            <a:avLst/>
          </a:prstGeom>
          <a:noFill/>
          <a:ln>
            <a:solidFill>
              <a:srgbClr val="CB53C5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温度変化による</a:t>
            </a:r>
            <a:endParaRPr lang="en-US" altLang="ja-JP" sz="2400" dirty="0" smtClean="0">
              <a:latin typeface="メイリオ" pitchFamily="50" charset="-128"/>
              <a:ea typeface="メイリオ" pitchFamily="50" charset="-128"/>
            </a:endParaRPr>
          </a:p>
          <a:p>
            <a:r>
              <a:rPr lang="ja-JP" altLang="en-US" sz="2400" dirty="0" smtClean="0">
                <a:latin typeface="メイリオ" pitchFamily="50" charset="-128"/>
                <a:ea typeface="メイリオ" pitchFamily="50" charset="-128"/>
              </a:rPr>
              <a:t>インピーダンスの変化が原因</a:t>
            </a:r>
            <a:endParaRPr kumimoji="1" lang="ja-JP" altLang="en-US" sz="2400" dirty="0">
              <a:latin typeface="メイリオ" pitchFamily="50" charset="-128"/>
              <a:ea typeface="メイリオ" pitchFamily="50" charset="-128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2488" y="542925"/>
            <a:ext cx="7439025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HIDE\Desktop\修論\eps\NMRconection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28" y="251012"/>
            <a:ext cx="6423487" cy="2819400"/>
          </a:xfrm>
          <a:prstGeom prst="rect">
            <a:avLst/>
          </a:prstGeom>
          <a:noFill/>
        </p:spPr>
      </p:pic>
      <p:pic>
        <p:nvPicPr>
          <p:cNvPr id="177155" name="Picture 3" descr="C:\Users\HIDE\Desktop\修論\eps\nmrqmeter.ep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318" y="3237941"/>
            <a:ext cx="6388162" cy="3306294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5678906" y="1882272"/>
            <a:ext cx="484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1"/>
                </a:solidFill>
                <a:latin typeface="Old English Text MT" pitchFamily="66" charset="0"/>
              </a:rPr>
              <a:t>L</a:t>
            </a:r>
            <a:endParaRPr kumimoji="1" lang="ja-JP" altLang="en-US" sz="3200" dirty="0">
              <a:solidFill>
                <a:schemeClr val="bg1"/>
              </a:solidFill>
              <a:latin typeface="Old English Text MT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偏極標的とは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14400" y="1142984"/>
            <a:ext cx="7772400" cy="5715016"/>
          </a:xfrm>
        </p:spPr>
        <p:txBody>
          <a:bodyPr>
            <a:normAutofit/>
          </a:bodyPr>
          <a:lstStyle/>
          <a:p>
            <a:r>
              <a:rPr lang="ja-JP" altLang="en-US" sz="2800" dirty="0" smtClean="0">
                <a:solidFill>
                  <a:schemeClr val="accent1"/>
                </a:solidFill>
                <a:latin typeface="+mn-ea"/>
              </a:rPr>
              <a:t>偏極標的</a:t>
            </a:r>
            <a:r>
              <a:rPr lang="en-US" altLang="ja-JP" sz="2800" dirty="0" smtClean="0">
                <a:solidFill>
                  <a:schemeClr val="accent1"/>
                </a:solidFill>
                <a:latin typeface="+mn-ea"/>
              </a:rPr>
              <a:t>: </a:t>
            </a:r>
            <a:r>
              <a:rPr lang="ja-JP" altLang="en-US" sz="2800" dirty="0" smtClean="0">
                <a:solidFill>
                  <a:schemeClr val="bg1"/>
                </a:solidFill>
                <a:latin typeface="+mn-ea"/>
              </a:rPr>
              <a:t>原子核のスピン状態が偏った標的</a:t>
            </a:r>
            <a:endParaRPr lang="en-US" altLang="ja-JP" sz="2800" dirty="0" smtClean="0">
              <a:solidFill>
                <a:schemeClr val="bg1"/>
              </a:solidFill>
              <a:latin typeface="+mn-ea"/>
            </a:endParaRPr>
          </a:p>
          <a:p>
            <a:r>
              <a:rPr lang="ja-JP" altLang="en-US" sz="2800" dirty="0" smtClean="0">
                <a:solidFill>
                  <a:schemeClr val="accent1"/>
                </a:solidFill>
              </a:rPr>
              <a:t>偏極手法</a:t>
            </a:r>
            <a:r>
              <a:rPr lang="en-US" altLang="ja-JP" sz="2800" dirty="0" smtClean="0">
                <a:solidFill>
                  <a:schemeClr val="accent1"/>
                </a:solidFill>
              </a:rPr>
              <a:t>: </a:t>
            </a:r>
            <a:r>
              <a:rPr lang="ja-JP" altLang="en-US" sz="2800" dirty="0" smtClean="0">
                <a:solidFill>
                  <a:schemeClr val="bg1"/>
                </a:solidFill>
              </a:rPr>
              <a:t>低温</a:t>
            </a:r>
            <a:r>
              <a:rPr lang="en-US" altLang="ja-JP" sz="2800" dirty="0" smtClean="0">
                <a:solidFill>
                  <a:schemeClr val="bg1"/>
                </a:solidFill>
                <a:latin typeface="Calibri" pitchFamily="34" charset="0"/>
              </a:rPr>
              <a:t>(</a:t>
            </a:r>
            <a:r>
              <a:rPr lang="ja-JP" altLang="en-US" sz="2800" dirty="0" smtClean="0">
                <a:solidFill>
                  <a:schemeClr val="bg1"/>
                </a:solidFill>
                <a:latin typeface="Calibri" pitchFamily="34" charset="0"/>
              </a:rPr>
              <a:t>～</a:t>
            </a:r>
            <a:r>
              <a:rPr lang="en-US" altLang="ja-JP" sz="2800" dirty="0" smtClean="0">
                <a:solidFill>
                  <a:schemeClr val="bg1"/>
                </a:solidFill>
                <a:latin typeface="Calibri" pitchFamily="34" charset="0"/>
              </a:rPr>
              <a:t>1K</a:t>
            </a:r>
            <a:r>
              <a:rPr lang="en-US" altLang="ja-JP" sz="2800" dirty="0" smtClean="0">
                <a:solidFill>
                  <a:schemeClr val="bg1"/>
                </a:solidFill>
              </a:rPr>
              <a:t>)</a:t>
            </a:r>
            <a:r>
              <a:rPr lang="ja-JP" altLang="en-US" sz="2800" dirty="0" smtClean="0">
                <a:solidFill>
                  <a:schemeClr val="bg1"/>
                </a:solidFill>
              </a:rPr>
              <a:t>高磁場</a:t>
            </a:r>
            <a:r>
              <a:rPr lang="en-US" altLang="ja-JP" sz="2800" dirty="0" smtClean="0">
                <a:solidFill>
                  <a:schemeClr val="bg1"/>
                </a:solidFill>
              </a:rPr>
              <a:t>(</a:t>
            </a:r>
            <a:r>
              <a:rPr lang="en-US" altLang="ja-JP" sz="2800" dirty="0" smtClean="0">
                <a:solidFill>
                  <a:schemeClr val="bg1"/>
                </a:solidFill>
                <a:latin typeface="Calibri" pitchFamily="34" charset="0"/>
              </a:rPr>
              <a:t>2.5T</a:t>
            </a:r>
            <a:r>
              <a:rPr lang="en-US" altLang="ja-JP" sz="2800" dirty="0" smtClean="0">
                <a:solidFill>
                  <a:schemeClr val="bg1"/>
                </a:solidFill>
              </a:rPr>
              <a:t>) </a:t>
            </a:r>
          </a:p>
          <a:p>
            <a:pPr lvl="1"/>
            <a:r>
              <a:rPr lang="ja-JP" altLang="en-US" dirty="0" smtClean="0">
                <a:solidFill>
                  <a:schemeClr val="accent1"/>
                </a:solidFill>
              </a:rPr>
              <a:t>熱平衡状態</a:t>
            </a:r>
            <a:r>
              <a:rPr lang="en-US" altLang="ja-JP" dirty="0" smtClean="0">
                <a:solidFill>
                  <a:schemeClr val="accent1"/>
                </a:solidFill>
              </a:rPr>
              <a:t>:</a:t>
            </a:r>
            <a:r>
              <a:rPr lang="ja-JP" altLang="en-US" dirty="0" smtClean="0">
                <a:solidFill>
                  <a:schemeClr val="bg1"/>
                </a:solidFill>
              </a:rPr>
              <a:t>陽子偏極度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0.25%</a:t>
            </a:r>
          </a:p>
          <a:p>
            <a:pPr lvl="1"/>
            <a:endParaRPr lang="en-US" altLang="ja-JP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/>
            <a:endParaRPr lang="en-US" altLang="ja-JP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/>
            <a:endParaRPr lang="en-US" altLang="ja-JP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lvl="1"/>
            <a:r>
              <a:rPr lang="ja-JP" altLang="en-US" u="sng" dirty="0" smtClean="0">
                <a:solidFill>
                  <a:schemeClr val="accent1"/>
                </a:solidFill>
                <a:latin typeface="Calibri" pitchFamily="34" charset="0"/>
              </a:rPr>
              <a:t>さらに偏極度を高めるため</a:t>
            </a:r>
            <a:r>
              <a:rPr lang="en-US" altLang="ja-JP" dirty="0" smtClean="0">
                <a:solidFill>
                  <a:schemeClr val="accent1"/>
                </a:solidFill>
                <a:latin typeface="Calibri" pitchFamily="34" charset="0"/>
              </a:rPr>
              <a:t>: 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DNP</a:t>
            </a:r>
          </a:p>
          <a:p>
            <a:r>
              <a:rPr lang="en-US" altLang="ja-JP" dirty="0" smtClean="0">
                <a:solidFill>
                  <a:schemeClr val="accent1"/>
                </a:solidFill>
                <a:latin typeface="Calibri" pitchFamily="34" charset="0"/>
              </a:rPr>
              <a:t>Dynamic Nuclear Polarization(</a:t>
            </a:r>
            <a:r>
              <a:rPr lang="ja-JP" altLang="en-US" dirty="0" smtClean="0">
                <a:solidFill>
                  <a:schemeClr val="accent1"/>
                </a:solidFill>
                <a:latin typeface="Calibri" pitchFamily="34" charset="0"/>
              </a:rPr>
              <a:t>能動核偏極法</a:t>
            </a:r>
            <a:r>
              <a:rPr lang="en-US" altLang="ja-JP" dirty="0" smtClean="0">
                <a:solidFill>
                  <a:schemeClr val="accent1"/>
                </a:solidFill>
                <a:latin typeface="Calibri" pitchFamily="34" charset="0"/>
              </a:rPr>
              <a:t>)</a:t>
            </a:r>
          </a:p>
          <a:p>
            <a:pPr lvl="1"/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標的物質に不対電子を混入し、マイクロ波を用いて、高い電子偏極を核偏極に移す方法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一般的標的物質</a:t>
            </a: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:</a:t>
            </a:r>
            <a:r>
              <a:rPr lang="ja-JP" altLang="en-US" dirty="0" smtClean="0">
                <a:solidFill>
                  <a:schemeClr val="bg1"/>
                </a:solidFill>
                <a:latin typeface="Calibri" pitchFamily="34" charset="0"/>
              </a:rPr>
              <a:t>アンモニア、ブタノール </a:t>
            </a:r>
          </a:p>
          <a:p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US" altLang="ja-JP" sz="2800" dirty="0" smtClean="0">
              <a:solidFill>
                <a:schemeClr val="accent1"/>
              </a:solidFill>
              <a:latin typeface="+mn-ea"/>
            </a:endParaRPr>
          </a:p>
          <a:p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/>
        </p:nvGraphicFramePr>
        <p:xfrm>
          <a:off x="3071802" y="2643182"/>
          <a:ext cx="1954039" cy="792926"/>
        </p:xfrm>
        <a:graphic>
          <a:graphicData uri="http://schemas.openxmlformats.org/presentationml/2006/ole">
            <p:oleObj spid="_x0000_s1026" name="数式" r:id="rId4" imgW="596880" imgH="431640" progId="Equation.3">
              <p:embed/>
            </p:oleObj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786050" y="350043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ボルツマン</a:t>
            </a:r>
            <a:r>
              <a:rPr lang="ja-JP" altLang="en-US" sz="1600" dirty="0" smtClean="0">
                <a:solidFill>
                  <a:schemeClr val="bg1"/>
                </a:solidFill>
              </a:rPr>
              <a:t>統計</a:t>
            </a:r>
            <a:r>
              <a:rPr kumimoji="1" lang="ja-JP" altLang="en-US" sz="1600" dirty="0" smtClean="0">
                <a:solidFill>
                  <a:schemeClr val="bg1"/>
                </a:solidFill>
              </a:rPr>
              <a:t>により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HIDE\Desktop\PT関係\P1010125.JPG"/>
          <p:cNvPicPr>
            <a:picLocks noChangeAspect="1" noChangeArrowheads="1"/>
          </p:cNvPicPr>
          <p:nvPr/>
        </p:nvPicPr>
        <p:blipFill>
          <a:blip r:embed="rId5" cstate="print"/>
          <a:srcRect l="11368" t="15158" b="9054"/>
          <a:stretch>
            <a:fillRect/>
          </a:stretch>
        </p:blipFill>
        <p:spPr bwMode="auto">
          <a:xfrm>
            <a:off x="5564915" y="2143116"/>
            <a:ext cx="3579085" cy="2295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5072066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6429375" cy="7270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能動核偏極法</a:t>
            </a:r>
            <a:r>
              <a:rPr kumimoji="1" lang="en-US" altLang="ja-JP" dirty="0" smtClean="0"/>
              <a:t>(DNP)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786314" y="3498850"/>
            <a:ext cx="2857520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28728" y="5000636"/>
            <a:ext cx="2500330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786314" y="5643578"/>
            <a:ext cx="2786082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428728" y="2857496"/>
            <a:ext cx="2500330" cy="1588"/>
          </a:xfrm>
          <a:prstGeom prst="line">
            <a:avLst/>
          </a:prstGeom>
          <a:ln w="76200" cap="rnd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71604" y="85723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電子の高い</a:t>
            </a:r>
            <a:r>
              <a:rPr lang="ja-JP" altLang="en-US" sz="2400" dirty="0" smtClean="0"/>
              <a:t>偏極を原子核に移す方法</a:t>
            </a:r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 rot="10800000">
            <a:off x="642910" y="5643578"/>
            <a:ext cx="4143404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642910" y="5000636"/>
            <a:ext cx="78581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821505" y="5322107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14282" y="504892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p</a:t>
            </a:r>
            <a:endParaRPr kumimoji="1" lang="ja-JP" altLang="en-US" sz="2800" baseline="-25000" dirty="0"/>
          </a:p>
        </p:txBody>
      </p:sp>
      <p:cxnSp>
        <p:nvCxnSpPr>
          <p:cNvPr id="22" name="直線コネクタ 21"/>
          <p:cNvCxnSpPr/>
          <p:nvPr/>
        </p:nvCxnSpPr>
        <p:spPr>
          <a:xfrm rot="10800000">
            <a:off x="642910" y="2857496"/>
            <a:ext cx="78581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72200" y="3928272"/>
            <a:ext cx="21431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85720" y="369159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e</a:t>
            </a:r>
            <a:endParaRPr kumimoji="1" lang="ja-JP" altLang="en-US" sz="2800" baseline="-25000" dirty="0"/>
          </a:p>
        </p:txBody>
      </p:sp>
      <p:sp>
        <p:nvSpPr>
          <p:cNvPr id="26" name="円/楕円 25"/>
          <p:cNvSpPr/>
          <p:nvPr/>
        </p:nvSpPr>
        <p:spPr>
          <a:xfrm>
            <a:off x="3071802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2214546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2643174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矢印コネクタ 34"/>
          <p:cNvCxnSpPr/>
          <p:nvPr/>
        </p:nvCxnSpPr>
        <p:spPr>
          <a:xfrm flipV="1">
            <a:off x="3500430" y="3448130"/>
            <a:ext cx="1981135" cy="112387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rot="5400000">
            <a:off x="4893471" y="4321975"/>
            <a:ext cx="1643074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上矢印 37"/>
          <p:cNvSpPr/>
          <p:nvPr/>
        </p:nvSpPr>
        <p:spPr>
          <a:xfrm>
            <a:off x="71438" y="1214422"/>
            <a:ext cx="428596" cy="1714512"/>
          </a:xfrm>
          <a:prstGeom prst="upArrow">
            <a:avLst/>
          </a:prstGeom>
          <a:solidFill>
            <a:schemeClr val="tx1">
              <a:lumMod val="95000"/>
            </a:schemeClr>
          </a:solidFill>
          <a:ln w="28575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8596" y="107154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B</a:t>
            </a:r>
            <a:endParaRPr kumimoji="1" lang="ja-JP" altLang="en-US" sz="2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72000" y="142873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⊿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e</a:t>
            </a:r>
            <a:r>
              <a:rPr lang="en-US" altLang="ja-JP" sz="2800" dirty="0" smtClean="0"/>
              <a:t> :70.06GHz(@2.5T) </a:t>
            </a:r>
            <a:endParaRPr lang="ja-JP" altLang="en-US" sz="2800" baseline="-25000" dirty="0" smtClean="0"/>
          </a:p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p  </a:t>
            </a:r>
            <a:r>
              <a:rPr kumimoji="1" lang="en-US" altLang="ja-JP" sz="2800" dirty="0" smtClean="0"/>
              <a:t>:106.44MHz(@2.5T)</a:t>
            </a:r>
            <a:endParaRPr kumimoji="1" lang="ja-JP" altLang="en-US" sz="2800" baseline="-25000" dirty="0"/>
          </a:p>
        </p:txBody>
      </p:sp>
      <p:cxnSp>
        <p:nvCxnSpPr>
          <p:cNvPr id="44" name="直線矢印コネクタ 43"/>
          <p:cNvCxnSpPr>
            <a:endCxn id="26" idx="6"/>
          </p:cNvCxnSpPr>
          <p:nvPr/>
        </p:nvCxnSpPr>
        <p:spPr>
          <a:xfrm rot="10800000">
            <a:off x="3428992" y="4750604"/>
            <a:ext cx="2000264" cy="6072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68"/>
          <p:cNvGrpSpPr/>
          <p:nvPr/>
        </p:nvGrpSpPr>
        <p:grpSpPr>
          <a:xfrm>
            <a:off x="1714480" y="5286388"/>
            <a:ext cx="785818" cy="1214446"/>
            <a:chOff x="1714480" y="5286388"/>
            <a:chExt cx="785818" cy="1214446"/>
          </a:xfrm>
        </p:grpSpPr>
        <p:sp>
          <p:nvSpPr>
            <p:cNvPr id="47" name="下矢印 46"/>
            <p:cNvSpPr/>
            <p:nvPr/>
          </p:nvSpPr>
          <p:spPr>
            <a:xfrm>
              <a:off x="2143108" y="5286388"/>
              <a:ext cx="285752" cy="785818"/>
            </a:xfrm>
            <a:prstGeom prst="down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714480" y="5916059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143108" y="590617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46" name="下矢印 45"/>
            <p:cNvSpPr/>
            <p:nvPr/>
          </p:nvSpPr>
          <p:spPr>
            <a:xfrm>
              <a:off x="1785918" y="5286388"/>
              <a:ext cx="285752" cy="785818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66"/>
          <p:cNvGrpSpPr/>
          <p:nvPr/>
        </p:nvGrpSpPr>
        <p:grpSpPr>
          <a:xfrm>
            <a:off x="1714480" y="1405582"/>
            <a:ext cx="785818" cy="1309038"/>
            <a:chOff x="1714480" y="1405582"/>
            <a:chExt cx="785818" cy="1309038"/>
          </a:xfrm>
        </p:grpSpPr>
        <p:sp>
          <p:nvSpPr>
            <p:cNvPr id="50" name="上矢印 49"/>
            <p:cNvSpPr/>
            <p:nvPr/>
          </p:nvSpPr>
          <p:spPr>
            <a:xfrm>
              <a:off x="1785918" y="192880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714480" y="141546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143108" y="140558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58" name="下矢印 57"/>
            <p:cNvSpPr/>
            <p:nvPr/>
          </p:nvSpPr>
          <p:spPr>
            <a:xfrm>
              <a:off x="2143108" y="1928802"/>
              <a:ext cx="285752" cy="785818"/>
            </a:xfrm>
            <a:prstGeom prst="down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69"/>
          <p:cNvGrpSpPr/>
          <p:nvPr/>
        </p:nvGrpSpPr>
        <p:grpSpPr>
          <a:xfrm>
            <a:off x="6000760" y="5786454"/>
            <a:ext cx="785818" cy="1214446"/>
            <a:chOff x="6000760" y="5786454"/>
            <a:chExt cx="785818" cy="1214446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000760" y="641612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429388" y="640624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51" name="上矢印 50"/>
            <p:cNvSpPr/>
            <p:nvPr/>
          </p:nvSpPr>
          <p:spPr>
            <a:xfrm>
              <a:off x="6429388" y="5786454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下矢印 58"/>
            <p:cNvSpPr/>
            <p:nvPr/>
          </p:nvSpPr>
          <p:spPr>
            <a:xfrm>
              <a:off x="6072198" y="5786454"/>
              <a:ext cx="285752" cy="785818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67"/>
          <p:cNvGrpSpPr/>
          <p:nvPr/>
        </p:nvGrpSpPr>
        <p:grpSpPr>
          <a:xfrm>
            <a:off x="6000760" y="2119962"/>
            <a:ext cx="714380" cy="1309038"/>
            <a:chOff x="6000760" y="2119962"/>
            <a:chExt cx="714380" cy="1309038"/>
          </a:xfrm>
        </p:grpSpPr>
        <p:sp>
          <p:nvSpPr>
            <p:cNvPr id="49" name="上矢印 48"/>
            <p:cNvSpPr/>
            <p:nvPr/>
          </p:nvSpPr>
          <p:spPr>
            <a:xfrm>
              <a:off x="6072198" y="264318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上矢印 47"/>
            <p:cNvSpPr/>
            <p:nvPr/>
          </p:nvSpPr>
          <p:spPr>
            <a:xfrm>
              <a:off x="6429388" y="2643182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000760" y="214311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357950" y="211996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</p:grpSp>
      <p:grpSp>
        <p:nvGrpSpPr>
          <p:cNvPr id="7" name="グループ化 109"/>
          <p:cNvGrpSpPr/>
          <p:nvPr/>
        </p:nvGrpSpPr>
        <p:grpSpPr>
          <a:xfrm>
            <a:off x="5715008" y="3643314"/>
            <a:ext cx="3143272" cy="523220"/>
            <a:chOff x="5715008" y="3643314"/>
            <a:chExt cx="3143272" cy="523220"/>
          </a:xfrm>
        </p:grpSpPr>
        <p:sp>
          <p:nvSpPr>
            <p:cNvPr id="42" name="テキスト ボックス 41"/>
            <p:cNvSpPr txBox="1"/>
            <p:nvPr/>
          </p:nvSpPr>
          <p:spPr>
            <a:xfrm>
              <a:off x="6500826" y="3643314"/>
              <a:ext cx="2357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smtClean="0"/>
                <a:t>Te </a:t>
              </a:r>
              <a:r>
                <a:rPr lang="ja-JP" altLang="en-US" sz="2800" dirty="0" smtClean="0"/>
                <a:t>＝数</a:t>
              </a:r>
              <a:r>
                <a:rPr lang="en-US" altLang="ja-JP" sz="2800" dirty="0" err="1" smtClean="0"/>
                <a:t>msec</a:t>
              </a:r>
              <a:endParaRPr lang="en-US" altLang="ja-JP" sz="2800" dirty="0" smtClean="0"/>
            </a:p>
          </p:txBody>
        </p:sp>
        <p:cxnSp>
          <p:nvCxnSpPr>
            <p:cNvPr id="79" name="曲線コネクタ 78"/>
            <p:cNvCxnSpPr>
              <a:stCxn id="42" idx="1"/>
            </p:cNvCxnSpPr>
            <p:nvPr/>
          </p:nvCxnSpPr>
          <p:spPr>
            <a:xfrm rot="10800000" flipV="1">
              <a:off x="5715008" y="3904924"/>
              <a:ext cx="785818" cy="23845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グループ化 110"/>
          <p:cNvGrpSpPr/>
          <p:nvPr/>
        </p:nvGrpSpPr>
        <p:grpSpPr>
          <a:xfrm>
            <a:off x="4286248" y="4143380"/>
            <a:ext cx="4572032" cy="857256"/>
            <a:chOff x="4286248" y="4143380"/>
            <a:chExt cx="4572032" cy="857256"/>
          </a:xfrm>
        </p:grpSpPr>
        <p:sp>
          <p:nvSpPr>
            <p:cNvPr id="45" name="テキスト ボックス 44"/>
            <p:cNvSpPr txBox="1"/>
            <p:nvPr/>
          </p:nvSpPr>
          <p:spPr>
            <a:xfrm>
              <a:off x="6500826" y="4143380"/>
              <a:ext cx="23574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 err="1" smtClean="0"/>
                <a:t>Tp</a:t>
              </a:r>
              <a:r>
                <a:rPr kumimoji="1" lang="en-US" altLang="ja-JP" sz="2800" dirty="0" smtClean="0"/>
                <a:t> </a:t>
              </a:r>
              <a:r>
                <a:rPr lang="ja-JP" altLang="en-US" sz="2800" dirty="0" smtClean="0"/>
                <a:t>＝数</a:t>
              </a:r>
              <a:r>
                <a:rPr lang="en-US" altLang="ja-JP" sz="2800" dirty="0" smtClean="0"/>
                <a:t>sec</a:t>
              </a:r>
              <a:endParaRPr kumimoji="1" lang="ja-JP" altLang="en-US" sz="2800" baseline="-25000" dirty="0"/>
            </a:p>
          </p:txBody>
        </p:sp>
        <p:cxnSp>
          <p:nvCxnSpPr>
            <p:cNvPr id="86" name="曲線コネクタ 85"/>
            <p:cNvCxnSpPr>
              <a:stCxn id="45" idx="1"/>
            </p:cNvCxnSpPr>
            <p:nvPr/>
          </p:nvCxnSpPr>
          <p:spPr>
            <a:xfrm rot="10800000" flipV="1">
              <a:off x="4286248" y="4404990"/>
              <a:ext cx="2214578" cy="59564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38"/>
          <p:cNvGrpSpPr>
            <a:grpSpLocks/>
          </p:cNvGrpSpPr>
          <p:nvPr/>
        </p:nvGrpSpPr>
        <p:grpSpPr bwMode="auto">
          <a:xfrm>
            <a:off x="4429124" y="4214817"/>
            <a:ext cx="2471738" cy="500066"/>
            <a:chOff x="4714876" y="3571876"/>
            <a:chExt cx="2472293" cy="499881"/>
          </a:xfrm>
        </p:grpSpPr>
        <p:grpSp>
          <p:nvGrpSpPr>
            <p:cNvPr id="15" name="グループ化 36"/>
            <p:cNvGrpSpPr>
              <a:grpSpLocks/>
            </p:cNvGrpSpPr>
            <p:nvPr/>
          </p:nvGrpSpPr>
          <p:grpSpPr bwMode="auto">
            <a:xfrm>
              <a:off x="4714876" y="3857522"/>
              <a:ext cx="2472293" cy="214235"/>
              <a:chOff x="4786314" y="3643208"/>
              <a:chExt cx="2472293" cy="214235"/>
            </a:xfrm>
          </p:grpSpPr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4929190" y="3643314"/>
                <a:ext cx="2329417" cy="210952"/>
              </a:xfrm>
              <a:custGeom>
                <a:avLst/>
                <a:gdLst>
                  <a:gd name="T0" fmla="*/ 1524 w 1627"/>
                  <a:gd name="T1" fmla="*/ 45 h 78"/>
                  <a:gd name="T2" fmla="*/ 1457 w 1627"/>
                  <a:gd name="T3" fmla="*/ 20 h 78"/>
                  <a:gd name="T4" fmla="*/ 1361 w 1627"/>
                  <a:gd name="T5" fmla="*/ 45 h 78"/>
                  <a:gd name="T6" fmla="*/ 1294 w 1627"/>
                  <a:gd name="T7" fmla="*/ 20 h 78"/>
                  <a:gd name="T8" fmla="*/ 1199 w 1627"/>
                  <a:gd name="T9" fmla="*/ 45 h 78"/>
                  <a:gd name="T10" fmla="*/ 1132 w 1627"/>
                  <a:gd name="T11" fmla="*/ 20 h 78"/>
                  <a:gd name="T12" fmla="*/ 1061 w 1627"/>
                  <a:gd name="T13" fmla="*/ 20 h 78"/>
                  <a:gd name="T14" fmla="*/ 994 w 1627"/>
                  <a:gd name="T15" fmla="*/ 45 h 78"/>
                  <a:gd name="T16" fmla="*/ 899 w 1627"/>
                  <a:gd name="T17" fmla="*/ 20 h 78"/>
                  <a:gd name="T18" fmla="*/ 831 w 1627"/>
                  <a:gd name="T19" fmla="*/ 45 h 78"/>
                  <a:gd name="T20" fmla="*/ 771 w 1627"/>
                  <a:gd name="T21" fmla="*/ 5 h 78"/>
                  <a:gd name="T22" fmla="*/ 711 w 1627"/>
                  <a:gd name="T23" fmla="*/ 45 h 78"/>
                  <a:gd name="T24" fmla="*/ 644 w 1627"/>
                  <a:gd name="T25" fmla="*/ 20 h 78"/>
                  <a:gd name="T26" fmla="*/ 548 w 1627"/>
                  <a:gd name="T27" fmla="*/ 45 h 78"/>
                  <a:gd name="T28" fmla="*/ 481 w 1627"/>
                  <a:gd name="T29" fmla="*/ 20 h 78"/>
                  <a:gd name="T30" fmla="*/ 411 w 1627"/>
                  <a:gd name="T31" fmla="*/ 20 h 78"/>
                  <a:gd name="T32" fmla="*/ 343 w 1627"/>
                  <a:gd name="T33" fmla="*/ 45 h 78"/>
                  <a:gd name="T34" fmla="*/ 283 w 1627"/>
                  <a:gd name="T35" fmla="*/ 5 h 78"/>
                  <a:gd name="T36" fmla="*/ 223 w 1627"/>
                  <a:gd name="T37" fmla="*/ 45 h 78"/>
                  <a:gd name="T38" fmla="*/ 156 w 1627"/>
                  <a:gd name="T39" fmla="*/ 20 h 78"/>
                  <a:gd name="T40" fmla="*/ 85 w 1627"/>
                  <a:gd name="T41" fmla="*/ 20 h 78"/>
                  <a:gd name="T42" fmla="*/ 18 w 1627"/>
                  <a:gd name="T43" fmla="*/ 45 h 78"/>
                  <a:gd name="T44" fmla="*/ 0 w 1627"/>
                  <a:gd name="T45" fmla="*/ 55 h 78"/>
                  <a:gd name="T46" fmla="*/ 74 w 1627"/>
                  <a:gd name="T47" fmla="*/ 59 h 78"/>
                  <a:gd name="T48" fmla="*/ 120 w 1627"/>
                  <a:gd name="T49" fmla="*/ 25 h 78"/>
                  <a:gd name="T50" fmla="*/ 167 w 1627"/>
                  <a:gd name="T51" fmla="*/ 59 h 78"/>
                  <a:gd name="T52" fmla="*/ 262 w 1627"/>
                  <a:gd name="T53" fmla="*/ 34 h 78"/>
                  <a:gd name="T54" fmla="*/ 304 w 1627"/>
                  <a:gd name="T55" fmla="*/ 34 h 78"/>
                  <a:gd name="T56" fmla="*/ 400 w 1627"/>
                  <a:gd name="T57" fmla="*/ 59 h 78"/>
                  <a:gd name="T58" fmla="*/ 467 w 1627"/>
                  <a:gd name="T59" fmla="*/ 34 h 78"/>
                  <a:gd name="T60" fmla="*/ 527 w 1627"/>
                  <a:gd name="T61" fmla="*/ 74 h 78"/>
                  <a:gd name="T62" fmla="*/ 587 w 1627"/>
                  <a:gd name="T63" fmla="*/ 34 h 78"/>
                  <a:gd name="T64" fmla="*/ 655 w 1627"/>
                  <a:gd name="T65" fmla="*/ 59 h 78"/>
                  <a:gd name="T66" fmla="*/ 750 w 1627"/>
                  <a:gd name="T67" fmla="*/ 34 h 78"/>
                  <a:gd name="T68" fmla="*/ 817 w 1627"/>
                  <a:gd name="T69" fmla="*/ 59 h 78"/>
                  <a:gd name="T70" fmla="*/ 913 w 1627"/>
                  <a:gd name="T71" fmla="*/ 34 h 78"/>
                  <a:gd name="T72" fmla="*/ 980 w 1627"/>
                  <a:gd name="T73" fmla="*/ 59 h 78"/>
                  <a:gd name="T74" fmla="*/ 1075 w 1627"/>
                  <a:gd name="T75" fmla="*/ 34 h 78"/>
                  <a:gd name="T76" fmla="*/ 1143 w 1627"/>
                  <a:gd name="T77" fmla="*/ 59 h 78"/>
                  <a:gd name="T78" fmla="*/ 1238 w 1627"/>
                  <a:gd name="T79" fmla="*/ 34 h 78"/>
                  <a:gd name="T80" fmla="*/ 1305 w 1627"/>
                  <a:gd name="T81" fmla="*/ 59 h 78"/>
                  <a:gd name="T82" fmla="*/ 1401 w 1627"/>
                  <a:gd name="T83" fmla="*/ 34 h 78"/>
                  <a:gd name="T84" fmla="*/ 1468 w 1627"/>
                  <a:gd name="T85" fmla="*/ 59 h 78"/>
                  <a:gd name="T86" fmla="*/ 1563 w 1627"/>
                  <a:gd name="T87" fmla="*/ 34 h 78"/>
                  <a:gd name="T88" fmla="*/ 1605 w 1627"/>
                  <a:gd name="T89" fmla="*/ 34 h 78"/>
                  <a:gd name="T90" fmla="*/ 1627 w 1627"/>
                  <a:gd name="T91" fmla="*/ 27 h 78"/>
                  <a:gd name="T92" fmla="*/ 1549 w 1627"/>
                  <a:gd name="T93" fmla="*/ 20 h 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7"/>
                  <a:gd name="T142" fmla="*/ 0 h 78"/>
                  <a:gd name="T143" fmla="*/ 1627 w 1627"/>
                  <a:gd name="T144" fmla="*/ 78 h 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7" h="78">
                    <a:moveTo>
                      <a:pt x="1549" y="20"/>
                    </a:moveTo>
                    <a:cubicBezTo>
                      <a:pt x="1524" y="45"/>
                      <a:pt x="1524" y="45"/>
                      <a:pt x="1524" y="45"/>
                    </a:cubicBezTo>
                    <a:cubicBezTo>
                      <a:pt x="1512" y="56"/>
                      <a:pt x="1494" y="56"/>
                      <a:pt x="1482" y="45"/>
                    </a:cubicBezTo>
                    <a:cubicBezTo>
                      <a:pt x="1457" y="20"/>
                      <a:pt x="1457" y="20"/>
                      <a:pt x="1457" y="20"/>
                    </a:cubicBezTo>
                    <a:cubicBezTo>
                      <a:pt x="1438" y="0"/>
                      <a:pt x="1406" y="0"/>
                      <a:pt x="1387" y="20"/>
                    </a:cubicBezTo>
                    <a:cubicBezTo>
                      <a:pt x="1361" y="45"/>
                      <a:pt x="1361" y="45"/>
                      <a:pt x="1361" y="45"/>
                    </a:cubicBezTo>
                    <a:cubicBezTo>
                      <a:pt x="1350" y="56"/>
                      <a:pt x="1331" y="56"/>
                      <a:pt x="1319" y="45"/>
                    </a:cubicBezTo>
                    <a:cubicBezTo>
                      <a:pt x="1294" y="20"/>
                      <a:pt x="1294" y="20"/>
                      <a:pt x="1294" y="20"/>
                    </a:cubicBezTo>
                    <a:cubicBezTo>
                      <a:pt x="1275" y="0"/>
                      <a:pt x="1243" y="0"/>
                      <a:pt x="1224" y="20"/>
                    </a:cubicBezTo>
                    <a:cubicBezTo>
                      <a:pt x="1199" y="45"/>
                      <a:pt x="1199" y="45"/>
                      <a:pt x="1199" y="45"/>
                    </a:cubicBezTo>
                    <a:cubicBezTo>
                      <a:pt x="1187" y="56"/>
                      <a:pt x="1168" y="56"/>
                      <a:pt x="1157" y="45"/>
                    </a:cubicBezTo>
                    <a:cubicBezTo>
                      <a:pt x="1132" y="20"/>
                      <a:pt x="1132" y="20"/>
                      <a:pt x="1132" y="20"/>
                    </a:cubicBezTo>
                    <a:cubicBezTo>
                      <a:pt x="1122" y="10"/>
                      <a:pt x="1110" y="5"/>
                      <a:pt x="1096" y="5"/>
                    </a:cubicBezTo>
                    <a:cubicBezTo>
                      <a:pt x="1083" y="5"/>
                      <a:pt x="1071" y="10"/>
                      <a:pt x="1061" y="20"/>
                    </a:cubicBezTo>
                    <a:cubicBezTo>
                      <a:pt x="1036" y="45"/>
                      <a:pt x="1036" y="45"/>
                      <a:pt x="1036" y="45"/>
                    </a:cubicBezTo>
                    <a:cubicBezTo>
                      <a:pt x="1024" y="56"/>
                      <a:pt x="1006" y="56"/>
                      <a:pt x="994" y="45"/>
                    </a:cubicBezTo>
                    <a:cubicBezTo>
                      <a:pt x="969" y="20"/>
                      <a:pt x="969" y="20"/>
                      <a:pt x="969" y="20"/>
                    </a:cubicBezTo>
                    <a:cubicBezTo>
                      <a:pt x="950" y="0"/>
                      <a:pt x="918" y="0"/>
                      <a:pt x="899" y="20"/>
                    </a:cubicBezTo>
                    <a:cubicBezTo>
                      <a:pt x="873" y="45"/>
                      <a:pt x="873" y="45"/>
                      <a:pt x="873" y="45"/>
                    </a:cubicBezTo>
                    <a:cubicBezTo>
                      <a:pt x="862" y="56"/>
                      <a:pt x="843" y="56"/>
                      <a:pt x="831" y="45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797" y="10"/>
                      <a:pt x="784" y="5"/>
                      <a:pt x="771" y="5"/>
                    </a:cubicBezTo>
                    <a:cubicBezTo>
                      <a:pt x="758" y="5"/>
                      <a:pt x="745" y="10"/>
                      <a:pt x="736" y="20"/>
                    </a:cubicBezTo>
                    <a:cubicBezTo>
                      <a:pt x="711" y="45"/>
                      <a:pt x="711" y="45"/>
                      <a:pt x="711" y="45"/>
                    </a:cubicBezTo>
                    <a:cubicBezTo>
                      <a:pt x="699" y="56"/>
                      <a:pt x="680" y="56"/>
                      <a:pt x="669" y="45"/>
                    </a:cubicBezTo>
                    <a:cubicBezTo>
                      <a:pt x="644" y="20"/>
                      <a:pt x="644" y="20"/>
                      <a:pt x="644" y="20"/>
                    </a:cubicBezTo>
                    <a:cubicBezTo>
                      <a:pt x="624" y="0"/>
                      <a:pt x="593" y="0"/>
                      <a:pt x="573" y="20"/>
                    </a:cubicBezTo>
                    <a:cubicBezTo>
                      <a:pt x="548" y="45"/>
                      <a:pt x="548" y="45"/>
                      <a:pt x="548" y="45"/>
                    </a:cubicBezTo>
                    <a:cubicBezTo>
                      <a:pt x="536" y="56"/>
                      <a:pt x="518" y="56"/>
                      <a:pt x="506" y="45"/>
                    </a:cubicBezTo>
                    <a:cubicBezTo>
                      <a:pt x="481" y="20"/>
                      <a:pt x="481" y="20"/>
                      <a:pt x="481" y="20"/>
                    </a:cubicBezTo>
                    <a:cubicBezTo>
                      <a:pt x="472" y="10"/>
                      <a:pt x="459" y="5"/>
                      <a:pt x="446" y="5"/>
                    </a:cubicBezTo>
                    <a:cubicBezTo>
                      <a:pt x="432" y="5"/>
                      <a:pt x="420" y="10"/>
                      <a:pt x="411" y="20"/>
                    </a:cubicBezTo>
                    <a:cubicBezTo>
                      <a:pt x="385" y="45"/>
                      <a:pt x="385" y="45"/>
                      <a:pt x="385" y="45"/>
                    </a:cubicBezTo>
                    <a:cubicBezTo>
                      <a:pt x="374" y="56"/>
                      <a:pt x="355" y="56"/>
                      <a:pt x="343" y="45"/>
                    </a:cubicBezTo>
                    <a:cubicBezTo>
                      <a:pt x="318" y="20"/>
                      <a:pt x="318" y="20"/>
                      <a:pt x="318" y="20"/>
                    </a:cubicBezTo>
                    <a:cubicBezTo>
                      <a:pt x="309" y="10"/>
                      <a:pt x="296" y="5"/>
                      <a:pt x="283" y="5"/>
                    </a:cubicBezTo>
                    <a:cubicBezTo>
                      <a:pt x="270" y="5"/>
                      <a:pt x="257" y="10"/>
                      <a:pt x="248" y="20"/>
                    </a:cubicBezTo>
                    <a:cubicBezTo>
                      <a:pt x="223" y="45"/>
                      <a:pt x="223" y="45"/>
                      <a:pt x="223" y="45"/>
                    </a:cubicBezTo>
                    <a:cubicBezTo>
                      <a:pt x="211" y="56"/>
                      <a:pt x="192" y="56"/>
                      <a:pt x="181" y="45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46" y="10"/>
                      <a:pt x="134" y="5"/>
                      <a:pt x="120" y="5"/>
                    </a:cubicBezTo>
                    <a:cubicBezTo>
                      <a:pt x="107" y="5"/>
                      <a:pt x="95" y="10"/>
                      <a:pt x="85" y="20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48" y="56"/>
                      <a:pt x="30" y="56"/>
                      <a:pt x="18" y="4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23" y="78"/>
                      <a:pt x="55" y="78"/>
                      <a:pt x="74" y="59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105" y="28"/>
                      <a:pt x="112" y="25"/>
                      <a:pt x="120" y="25"/>
                    </a:cubicBezTo>
                    <a:cubicBezTo>
                      <a:pt x="128" y="25"/>
                      <a:pt x="136" y="28"/>
                      <a:pt x="141" y="34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86" y="78"/>
                      <a:pt x="217" y="78"/>
                      <a:pt x="237" y="59"/>
                    </a:cubicBezTo>
                    <a:cubicBezTo>
                      <a:pt x="262" y="34"/>
                      <a:pt x="262" y="34"/>
                      <a:pt x="262" y="34"/>
                    </a:cubicBezTo>
                    <a:cubicBezTo>
                      <a:pt x="268" y="28"/>
                      <a:pt x="275" y="25"/>
                      <a:pt x="283" y="25"/>
                    </a:cubicBezTo>
                    <a:cubicBezTo>
                      <a:pt x="291" y="25"/>
                      <a:pt x="298" y="28"/>
                      <a:pt x="304" y="34"/>
                    </a:cubicBezTo>
                    <a:cubicBezTo>
                      <a:pt x="329" y="59"/>
                      <a:pt x="329" y="59"/>
                      <a:pt x="329" y="59"/>
                    </a:cubicBezTo>
                    <a:cubicBezTo>
                      <a:pt x="349" y="78"/>
                      <a:pt x="380" y="78"/>
                      <a:pt x="400" y="59"/>
                    </a:cubicBezTo>
                    <a:cubicBezTo>
                      <a:pt x="425" y="34"/>
                      <a:pt x="425" y="34"/>
                      <a:pt x="425" y="34"/>
                    </a:cubicBezTo>
                    <a:cubicBezTo>
                      <a:pt x="436" y="22"/>
                      <a:pt x="455" y="22"/>
                      <a:pt x="467" y="34"/>
                    </a:cubicBezTo>
                    <a:cubicBezTo>
                      <a:pt x="492" y="59"/>
                      <a:pt x="492" y="59"/>
                      <a:pt x="492" y="59"/>
                    </a:cubicBezTo>
                    <a:cubicBezTo>
                      <a:pt x="501" y="68"/>
                      <a:pt x="514" y="74"/>
                      <a:pt x="527" y="74"/>
                    </a:cubicBezTo>
                    <a:cubicBezTo>
                      <a:pt x="540" y="74"/>
                      <a:pt x="553" y="68"/>
                      <a:pt x="562" y="59"/>
                    </a:cubicBezTo>
                    <a:cubicBezTo>
                      <a:pt x="587" y="34"/>
                      <a:pt x="587" y="34"/>
                      <a:pt x="587" y="34"/>
                    </a:cubicBezTo>
                    <a:cubicBezTo>
                      <a:pt x="599" y="22"/>
                      <a:pt x="618" y="22"/>
                      <a:pt x="629" y="34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74" y="78"/>
                      <a:pt x="706" y="78"/>
                      <a:pt x="725" y="59"/>
                    </a:cubicBezTo>
                    <a:cubicBezTo>
                      <a:pt x="750" y="34"/>
                      <a:pt x="750" y="34"/>
                      <a:pt x="750" y="34"/>
                    </a:cubicBezTo>
                    <a:cubicBezTo>
                      <a:pt x="762" y="22"/>
                      <a:pt x="780" y="22"/>
                      <a:pt x="792" y="34"/>
                    </a:cubicBezTo>
                    <a:cubicBezTo>
                      <a:pt x="817" y="59"/>
                      <a:pt x="817" y="59"/>
                      <a:pt x="817" y="59"/>
                    </a:cubicBezTo>
                    <a:cubicBezTo>
                      <a:pt x="837" y="78"/>
                      <a:pt x="868" y="78"/>
                      <a:pt x="888" y="59"/>
                    </a:cubicBezTo>
                    <a:cubicBezTo>
                      <a:pt x="913" y="34"/>
                      <a:pt x="913" y="34"/>
                      <a:pt x="913" y="34"/>
                    </a:cubicBezTo>
                    <a:cubicBezTo>
                      <a:pt x="924" y="22"/>
                      <a:pt x="943" y="22"/>
                      <a:pt x="955" y="34"/>
                    </a:cubicBezTo>
                    <a:cubicBezTo>
                      <a:pt x="980" y="59"/>
                      <a:pt x="980" y="59"/>
                      <a:pt x="980" y="59"/>
                    </a:cubicBezTo>
                    <a:cubicBezTo>
                      <a:pt x="999" y="78"/>
                      <a:pt x="1031" y="78"/>
                      <a:pt x="1050" y="59"/>
                    </a:cubicBezTo>
                    <a:cubicBezTo>
                      <a:pt x="1075" y="34"/>
                      <a:pt x="1075" y="34"/>
                      <a:pt x="1075" y="34"/>
                    </a:cubicBezTo>
                    <a:cubicBezTo>
                      <a:pt x="1087" y="22"/>
                      <a:pt x="1106" y="22"/>
                      <a:pt x="1117" y="34"/>
                    </a:cubicBezTo>
                    <a:cubicBezTo>
                      <a:pt x="1143" y="59"/>
                      <a:pt x="1143" y="59"/>
                      <a:pt x="1143" y="59"/>
                    </a:cubicBezTo>
                    <a:cubicBezTo>
                      <a:pt x="1162" y="78"/>
                      <a:pt x="1194" y="78"/>
                      <a:pt x="1213" y="59"/>
                    </a:cubicBezTo>
                    <a:cubicBezTo>
                      <a:pt x="1238" y="34"/>
                      <a:pt x="1238" y="34"/>
                      <a:pt x="1238" y="34"/>
                    </a:cubicBezTo>
                    <a:cubicBezTo>
                      <a:pt x="1250" y="22"/>
                      <a:pt x="1268" y="22"/>
                      <a:pt x="1280" y="34"/>
                    </a:cubicBezTo>
                    <a:cubicBezTo>
                      <a:pt x="1305" y="59"/>
                      <a:pt x="1305" y="59"/>
                      <a:pt x="1305" y="59"/>
                    </a:cubicBezTo>
                    <a:cubicBezTo>
                      <a:pt x="1325" y="78"/>
                      <a:pt x="1356" y="78"/>
                      <a:pt x="1376" y="59"/>
                    </a:cubicBezTo>
                    <a:cubicBezTo>
                      <a:pt x="1401" y="34"/>
                      <a:pt x="1401" y="34"/>
                      <a:pt x="1401" y="34"/>
                    </a:cubicBezTo>
                    <a:cubicBezTo>
                      <a:pt x="1412" y="22"/>
                      <a:pt x="1431" y="22"/>
                      <a:pt x="1443" y="34"/>
                    </a:cubicBezTo>
                    <a:cubicBezTo>
                      <a:pt x="1468" y="59"/>
                      <a:pt x="1468" y="59"/>
                      <a:pt x="1468" y="59"/>
                    </a:cubicBezTo>
                    <a:cubicBezTo>
                      <a:pt x="1487" y="78"/>
                      <a:pt x="1519" y="78"/>
                      <a:pt x="1538" y="59"/>
                    </a:cubicBezTo>
                    <a:cubicBezTo>
                      <a:pt x="1563" y="34"/>
                      <a:pt x="1563" y="34"/>
                      <a:pt x="1563" y="34"/>
                    </a:cubicBezTo>
                    <a:cubicBezTo>
                      <a:pt x="1569" y="28"/>
                      <a:pt x="1576" y="25"/>
                      <a:pt x="1584" y="25"/>
                    </a:cubicBezTo>
                    <a:cubicBezTo>
                      <a:pt x="1592" y="25"/>
                      <a:pt x="1600" y="28"/>
                      <a:pt x="1605" y="34"/>
                    </a:cubicBezTo>
                    <a:cubicBezTo>
                      <a:pt x="1627" y="55"/>
                      <a:pt x="1627" y="55"/>
                      <a:pt x="1627" y="55"/>
                    </a:cubicBezTo>
                    <a:cubicBezTo>
                      <a:pt x="1627" y="27"/>
                      <a:pt x="1627" y="27"/>
                      <a:pt x="1627" y="27"/>
                    </a:cubicBezTo>
                    <a:cubicBezTo>
                      <a:pt x="1620" y="20"/>
                      <a:pt x="1620" y="20"/>
                      <a:pt x="1620" y="20"/>
                    </a:cubicBezTo>
                    <a:cubicBezTo>
                      <a:pt x="1600" y="0"/>
                      <a:pt x="1569" y="0"/>
                      <a:pt x="1549" y="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左矢印 99"/>
              <p:cNvSpPr/>
              <p:nvPr/>
            </p:nvSpPr>
            <p:spPr>
              <a:xfrm>
                <a:off x="4786314" y="3643208"/>
                <a:ext cx="142908" cy="214235"/>
              </a:xfrm>
              <a:prstGeom prst="lef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98" name="テキスト ボックス 37"/>
            <p:cNvSpPr txBox="1">
              <a:spLocks noChangeArrowheads="1"/>
            </p:cNvSpPr>
            <p:nvPr/>
          </p:nvSpPr>
          <p:spPr bwMode="auto">
            <a:xfrm>
              <a:off x="4929238" y="3571876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latin typeface="Century Schoolbook" pitchFamily="18" charset="0"/>
                  <a:ea typeface="ＭＳ Ｐ明朝" charset="-128"/>
                </a:rPr>
                <a:t>microwave</a:t>
              </a:r>
              <a:endParaRPr lang="ja-JP" altLang="en-US" b="1" dirty="0">
                <a:latin typeface="Century Schoolbook" pitchFamily="18" charset="0"/>
                <a:ea typeface="ＭＳ Ｐ明朝" charset="-128"/>
              </a:endParaRPr>
            </a:p>
          </p:txBody>
        </p:sp>
      </p:grpSp>
      <p:sp>
        <p:nvSpPr>
          <p:cNvPr id="102" name="円/楕円 101"/>
          <p:cNvSpPr/>
          <p:nvPr/>
        </p:nvSpPr>
        <p:spPr>
          <a:xfrm>
            <a:off x="5500694" y="307181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 cap="sq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円/楕円 103"/>
          <p:cNvSpPr/>
          <p:nvPr/>
        </p:nvSpPr>
        <p:spPr>
          <a:xfrm>
            <a:off x="5500694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円/楕円 106"/>
          <p:cNvSpPr/>
          <p:nvPr/>
        </p:nvSpPr>
        <p:spPr>
          <a:xfrm>
            <a:off x="5929322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円/楕円 107"/>
          <p:cNvSpPr/>
          <p:nvPr/>
        </p:nvSpPr>
        <p:spPr>
          <a:xfrm>
            <a:off x="6357950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/>
          <p:cNvSpPr/>
          <p:nvPr/>
        </p:nvSpPr>
        <p:spPr>
          <a:xfrm>
            <a:off x="6786578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215206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785918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75"/>
          <p:cNvGrpSpPr/>
          <p:nvPr/>
        </p:nvGrpSpPr>
        <p:grpSpPr>
          <a:xfrm>
            <a:off x="1214414" y="6429396"/>
            <a:ext cx="321471" cy="385945"/>
            <a:chOff x="6072198" y="2643182"/>
            <a:chExt cx="642942" cy="785818"/>
          </a:xfrm>
        </p:grpSpPr>
        <p:sp>
          <p:nvSpPr>
            <p:cNvPr id="77" name="上矢印 76"/>
            <p:cNvSpPr/>
            <p:nvPr/>
          </p:nvSpPr>
          <p:spPr>
            <a:xfrm>
              <a:off x="6072198" y="264318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上矢印 77"/>
            <p:cNvSpPr/>
            <p:nvPr/>
          </p:nvSpPr>
          <p:spPr>
            <a:xfrm>
              <a:off x="6429388" y="2643182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2" name="テキスト ボックス 81"/>
          <p:cNvSpPr txBox="1"/>
          <p:nvPr/>
        </p:nvSpPr>
        <p:spPr>
          <a:xfrm>
            <a:off x="1428728" y="650083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はスピンの方向を示している</a:t>
            </a:r>
            <a:endParaRPr kumimoji="1" lang="ja-JP" altLang="en-US" sz="1400" dirty="0"/>
          </a:p>
        </p:txBody>
      </p:sp>
      <p:grpSp>
        <p:nvGrpSpPr>
          <p:cNvPr id="19" name="グループ化 84"/>
          <p:cNvGrpSpPr/>
          <p:nvPr/>
        </p:nvGrpSpPr>
        <p:grpSpPr>
          <a:xfrm>
            <a:off x="1643042" y="3357562"/>
            <a:ext cx="3143272" cy="1643074"/>
            <a:chOff x="1643042" y="3357562"/>
            <a:chExt cx="3143272" cy="1643074"/>
          </a:xfrm>
        </p:grpSpPr>
        <p:cxnSp>
          <p:nvCxnSpPr>
            <p:cNvPr id="72" name="直線矢印コネクタ 71"/>
            <p:cNvCxnSpPr/>
            <p:nvPr/>
          </p:nvCxnSpPr>
          <p:spPr>
            <a:xfrm rot="5400000">
              <a:off x="3607587" y="3821909"/>
              <a:ext cx="1500198" cy="85725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角丸四角形 79"/>
            <p:cNvSpPr/>
            <p:nvPr/>
          </p:nvSpPr>
          <p:spPr>
            <a:xfrm>
              <a:off x="1643042" y="3357562"/>
              <a:ext cx="1857388" cy="57888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kumimoji="1" lang="en-US" altLang="ja-JP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69.95GHz</a:t>
              </a:r>
              <a:endParaRPr kumimoji="1"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83" name="カギ線コネクタ 82"/>
            <p:cNvCxnSpPr>
              <a:stCxn id="80" idx="3"/>
            </p:cNvCxnSpPr>
            <p:nvPr/>
          </p:nvCxnSpPr>
          <p:spPr>
            <a:xfrm>
              <a:off x="3500430" y="3647003"/>
              <a:ext cx="857256" cy="63925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1500"/>
                            </p:stCondLst>
                            <p:childTnLst>
                              <p:par>
                                <p:cTn id="72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0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8" grpId="0" animBg="1"/>
      <p:bldP spid="29" grpId="0" animBg="1"/>
      <p:bldP spid="102" grpId="0" animBg="1"/>
      <p:bldP spid="102" grpId="1" animBg="1"/>
      <p:bldP spid="102" grpId="2" animBg="1"/>
      <p:bldP spid="102" grpId="3" animBg="1"/>
      <p:bldP spid="102" grpId="4" animBg="1"/>
      <p:bldP spid="102" grpId="5" animBg="1"/>
      <p:bldP spid="104" grpId="0" animBg="1"/>
      <p:bldP spid="104" grpId="1" animBg="1"/>
      <p:bldP spid="10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/>
        </p:nvSpPr>
        <p:spPr>
          <a:xfrm>
            <a:off x="5072066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 idx="4294967295"/>
          </p:nvPr>
        </p:nvSpPr>
        <p:spPr>
          <a:xfrm>
            <a:off x="0" y="214313"/>
            <a:ext cx="6429375" cy="7270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能動核偏極法</a:t>
            </a:r>
            <a:r>
              <a:rPr kumimoji="1" lang="en-US" altLang="ja-JP" dirty="0" smtClean="0"/>
              <a:t>(DNP)</a:t>
            </a:r>
            <a:endParaRPr kumimoji="1" lang="ja-JP" altLang="en-US" dirty="0"/>
          </a:p>
        </p:txBody>
      </p:sp>
      <p:cxnSp>
        <p:nvCxnSpPr>
          <p:cNvPr id="10" name="直線コネクタ 9"/>
          <p:cNvCxnSpPr/>
          <p:nvPr/>
        </p:nvCxnSpPr>
        <p:spPr>
          <a:xfrm>
            <a:off x="4786314" y="3498850"/>
            <a:ext cx="2857520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1428728" y="5000636"/>
            <a:ext cx="2500330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4786314" y="5643578"/>
            <a:ext cx="2786082" cy="1588"/>
          </a:xfrm>
          <a:prstGeom prst="line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1428728" y="2857496"/>
            <a:ext cx="2500330" cy="1588"/>
          </a:xfrm>
          <a:prstGeom prst="line">
            <a:avLst/>
          </a:prstGeom>
          <a:ln w="76200" cap="rnd">
            <a:solidFill>
              <a:schemeClr val="tx1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571604" y="857232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電子の高い</a:t>
            </a:r>
            <a:r>
              <a:rPr lang="ja-JP" altLang="en-US" sz="2400" dirty="0" smtClean="0"/>
              <a:t>偏極を原子核に移す方法</a:t>
            </a:r>
            <a:endParaRPr kumimoji="1" lang="ja-JP" altLang="en-US" sz="2400" dirty="0"/>
          </a:p>
        </p:txBody>
      </p:sp>
      <p:cxnSp>
        <p:nvCxnSpPr>
          <p:cNvPr id="16" name="直線コネクタ 15"/>
          <p:cNvCxnSpPr/>
          <p:nvPr/>
        </p:nvCxnSpPr>
        <p:spPr>
          <a:xfrm rot="10800000">
            <a:off x="642910" y="5643578"/>
            <a:ext cx="4143404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 rot="10800000">
            <a:off x="642910" y="5000636"/>
            <a:ext cx="78581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rot="5400000">
            <a:off x="821505" y="5322107"/>
            <a:ext cx="642942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14282" y="5048920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p</a:t>
            </a:r>
            <a:endParaRPr kumimoji="1" lang="ja-JP" altLang="en-US" sz="2800" baseline="-25000" dirty="0"/>
          </a:p>
        </p:txBody>
      </p:sp>
      <p:cxnSp>
        <p:nvCxnSpPr>
          <p:cNvPr id="22" name="直線コネクタ 21"/>
          <p:cNvCxnSpPr/>
          <p:nvPr/>
        </p:nvCxnSpPr>
        <p:spPr>
          <a:xfrm rot="10800000">
            <a:off x="642910" y="2857496"/>
            <a:ext cx="78581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rot="5400000">
            <a:off x="72200" y="3928272"/>
            <a:ext cx="2143140" cy="1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285720" y="3691598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e</a:t>
            </a:r>
            <a:endParaRPr kumimoji="1" lang="ja-JP" altLang="en-US" sz="2800" baseline="-25000" dirty="0"/>
          </a:p>
        </p:txBody>
      </p:sp>
      <p:sp>
        <p:nvSpPr>
          <p:cNvPr id="38" name="上矢印 37"/>
          <p:cNvSpPr/>
          <p:nvPr/>
        </p:nvSpPr>
        <p:spPr>
          <a:xfrm>
            <a:off x="71438" y="1214422"/>
            <a:ext cx="428596" cy="1714512"/>
          </a:xfrm>
          <a:prstGeom prst="upArrow">
            <a:avLst/>
          </a:prstGeom>
          <a:solidFill>
            <a:schemeClr val="tx1">
              <a:lumMod val="95000"/>
            </a:schemeClr>
          </a:solidFill>
          <a:ln w="28575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428596" y="107154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B</a:t>
            </a:r>
            <a:endParaRPr kumimoji="1" lang="ja-JP" altLang="en-US" sz="2400" b="1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572000" y="1428736"/>
            <a:ext cx="4214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⊿</a:t>
            </a:r>
            <a:r>
              <a:rPr lang="en-US" altLang="ja-JP" sz="2800" dirty="0" smtClean="0"/>
              <a:t>E</a:t>
            </a:r>
            <a:r>
              <a:rPr lang="en-US" altLang="ja-JP" sz="2800" baseline="-25000" dirty="0" smtClean="0"/>
              <a:t>e</a:t>
            </a:r>
            <a:r>
              <a:rPr lang="en-US" altLang="ja-JP" sz="2800" dirty="0" smtClean="0"/>
              <a:t> :70.06GHz(@2.5T) </a:t>
            </a:r>
            <a:endParaRPr lang="ja-JP" altLang="en-US" sz="2800" baseline="-25000" dirty="0" smtClean="0"/>
          </a:p>
          <a:p>
            <a:r>
              <a:rPr kumimoji="1" lang="ja-JP" altLang="en-US" sz="2800" dirty="0" smtClean="0"/>
              <a:t>⊿</a:t>
            </a:r>
            <a:r>
              <a:rPr kumimoji="1" lang="en-US" altLang="ja-JP" sz="2800" dirty="0" smtClean="0"/>
              <a:t>E</a:t>
            </a:r>
            <a:r>
              <a:rPr kumimoji="1" lang="en-US" altLang="ja-JP" sz="2800" baseline="-25000" dirty="0" smtClean="0"/>
              <a:t>p  </a:t>
            </a:r>
            <a:r>
              <a:rPr kumimoji="1" lang="en-US" altLang="ja-JP" sz="2800" dirty="0" smtClean="0"/>
              <a:t>:106.44MHz(@2.5T)</a:t>
            </a:r>
            <a:endParaRPr kumimoji="1" lang="ja-JP" altLang="en-US" sz="2800" baseline="-25000" dirty="0"/>
          </a:p>
        </p:txBody>
      </p:sp>
      <p:grpSp>
        <p:nvGrpSpPr>
          <p:cNvPr id="3" name="グループ化 68"/>
          <p:cNvGrpSpPr/>
          <p:nvPr/>
        </p:nvGrpSpPr>
        <p:grpSpPr>
          <a:xfrm>
            <a:off x="1714480" y="5286388"/>
            <a:ext cx="785818" cy="1214446"/>
            <a:chOff x="1714480" y="5286388"/>
            <a:chExt cx="785818" cy="1214446"/>
          </a:xfrm>
        </p:grpSpPr>
        <p:sp>
          <p:nvSpPr>
            <p:cNvPr id="47" name="下矢印 46"/>
            <p:cNvSpPr/>
            <p:nvPr/>
          </p:nvSpPr>
          <p:spPr>
            <a:xfrm>
              <a:off x="2143108" y="5286388"/>
              <a:ext cx="285752" cy="785818"/>
            </a:xfrm>
            <a:prstGeom prst="down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714480" y="5916059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2143108" y="5906176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46" name="下矢印 45"/>
            <p:cNvSpPr/>
            <p:nvPr/>
          </p:nvSpPr>
          <p:spPr>
            <a:xfrm>
              <a:off x="1785918" y="5286388"/>
              <a:ext cx="285752" cy="785818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" name="グループ化 66"/>
          <p:cNvGrpSpPr/>
          <p:nvPr/>
        </p:nvGrpSpPr>
        <p:grpSpPr>
          <a:xfrm>
            <a:off x="1714480" y="1405582"/>
            <a:ext cx="785818" cy="1309038"/>
            <a:chOff x="1714480" y="1405582"/>
            <a:chExt cx="785818" cy="1309038"/>
          </a:xfrm>
        </p:grpSpPr>
        <p:sp>
          <p:nvSpPr>
            <p:cNvPr id="50" name="上矢印 49"/>
            <p:cNvSpPr/>
            <p:nvPr/>
          </p:nvSpPr>
          <p:spPr>
            <a:xfrm>
              <a:off x="1785918" y="192880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テキスト ボックス 55"/>
            <p:cNvSpPr txBox="1"/>
            <p:nvPr/>
          </p:nvSpPr>
          <p:spPr>
            <a:xfrm>
              <a:off x="1714480" y="141546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2143108" y="140558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58" name="下矢印 57"/>
            <p:cNvSpPr/>
            <p:nvPr/>
          </p:nvSpPr>
          <p:spPr>
            <a:xfrm>
              <a:off x="2143108" y="1928802"/>
              <a:ext cx="285752" cy="785818"/>
            </a:xfrm>
            <a:prstGeom prst="down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69"/>
          <p:cNvGrpSpPr/>
          <p:nvPr/>
        </p:nvGrpSpPr>
        <p:grpSpPr>
          <a:xfrm>
            <a:off x="6000760" y="5786454"/>
            <a:ext cx="785818" cy="1214446"/>
            <a:chOff x="6000760" y="5786454"/>
            <a:chExt cx="785818" cy="1214446"/>
          </a:xfrm>
        </p:grpSpPr>
        <p:sp>
          <p:nvSpPr>
            <p:cNvPr id="52" name="テキスト ボックス 51"/>
            <p:cNvSpPr txBox="1"/>
            <p:nvPr/>
          </p:nvSpPr>
          <p:spPr>
            <a:xfrm>
              <a:off x="6000760" y="6416125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53" name="テキスト ボックス 52"/>
            <p:cNvSpPr txBox="1"/>
            <p:nvPr/>
          </p:nvSpPr>
          <p:spPr>
            <a:xfrm>
              <a:off x="6429388" y="640624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  <p:sp>
          <p:nvSpPr>
            <p:cNvPr id="51" name="上矢印 50"/>
            <p:cNvSpPr/>
            <p:nvPr/>
          </p:nvSpPr>
          <p:spPr>
            <a:xfrm>
              <a:off x="6429388" y="5786454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下矢印 58"/>
            <p:cNvSpPr/>
            <p:nvPr/>
          </p:nvSpPr>
          <p:spPr>
            <a:xfrm>
              <a:off x="6072198" y="5786454"/>
              <a:ext cx="285752" cy="785818"/>
            </a:xfrm>
            <a:prstGeom prst="down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67"/>
          <p:cNvGrpSpPr/>
          <p:nvPr/>
        </p:nvGrpSpPr>
        <p:grpSpPr>
          <a:xfrm>
            <a:off x="6000760" y="2119962"/>
            <a:ext cx="714380" cy="1309038"/>
            <a:chOff x="6000760" y="2119962"/>
            <a:chExt cx="714380" cy="1309038"/>
          </a:xfrm>
        </p:grpSpPr>
        <p:sp>
          <p:nvSpPr>
            <p:cNvPr id="49" name="上矢印 48"/>
            <p:cNvSpPr/>
            <p:nvPr/>
          </p:nvSpPr>
          <p:spPr>
            <a:xfrm>
              <a:off x="6072198" y="264318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上矢印 47"/>
            <p:cNvSpPr/>
            <p:nvPr/>
          </p:nvSpPr>
          <p:spPr>
            <a:xfrm>
              <a:off x="6429388" y="2643182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テキスト ボックス 63"/>
            <p:cNvSpPr txBox="1"/>
            <p:nvPr/>
          </p:nvSpPr>
          <p:spPr>
            <a:xfrm>
              <a:off x="6000760" y="2143116"/>
              <a:ext cx="50006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200" b="1" dirty="0" smtClean="0"/>
                <a:t>e</a:t>
              </a:r>
              <a:endParaRPr kumimoji="1" lang="ja-JP" altLang="en-US" sz="3200" b="1" dirty="0"/>
            </a:p>
          </p:txBody>
        </p:sp>
        <p:sp>
          <p:nvSpPr>
            <p:cNvPr id="65" name="テキスト ボックス 64"/>
            <p:cNvSpPr txBox="1"/>
            <p:nvPr/>
          </p:nvSpPr>
          <p:spPr>
            <a:xfrm>
              <a:off x="6357950" y="2119962"/>
              <a:ext cx="35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b="1" dirty="0" smtClean="0"/>
                <a:t>p</a:t>
              </a:r>
              <a:endParaRPr kumimoji="1" lang="ja-JP" altLang="en-US" sz="2800" b="1" dirty="0"/>
            </a:p>
          </p:txBody>
        </p:sp>
      </p:grpSp>
      <p:grpSp>
        <p:nvGrpSpPr>
          <p:cNvPr id="7" name="グループ化 38"/>
          <p:cNvGrpSpPr>
            <a:grpSpLocks/>
          </p:cNvGrpSpPr>
          <p:nvPr/>
        </p:nvGrpSpPr>
        <p:grpSpPr bwMode="auto">
          <a:xfrm>
            <a:off x="6500826" y="4714884"/>
            <a:ext cx="2471738" cy="500066"/>
            <a:chOff x="4714876" y="3571876"/>
            <a:chExt cx="2472293" cy="499881"/>
          </a:xfrm>
        </p:grpSpPr>
        <p:grpSp>
          <p:nvGrpSpPr>
            <p:cNvPr id="8" name="グループ化 36"/>
            <p:cNvGrpSpPr>
              <a:grpSpLocks/>
            </p:cNvGrpSpPr>
            <p:nvPr/>
          </p:nvGrpSpPr>
          <p:grpSpPr bwMode="auto">
            <a:xfrm>
              <a:off x="4714876" y="3857522"/>
              <a:ext cx="2472293" cy="214235"/>
              <a:chOff x="4786314" y="3643208"/>
              <a:chExt cx="2472293" cy="214235"/>
            </a:xfrm>
          </p:grpSpPr>
          <p:sp>
            <p:nvSpPr>
              <p:cNvPr id="99" name="Freeform 43"/>
              <p:cNvSpPr>
                <a:spLocks/>
              </p:cNvSpPr>
              <p:nvPr/>
            </p:nvSpPr>
            <p:spPr bwMode="auto">
              <a:xfrm>
                <a:off x="4929190" y="3643314"/>
                <a:ext cx="2329417" cy="210952"/>
              </a:xfrm>
              <a:custGeom>
                <a:avLst/>
                <a:gdLst>
                  <a:gd name="T0" fmla="*/ 1524 w 1627"/>
                  <a:gd name="T1" fmla="*/ 45 h 78"/>
                  <a:gd name="T2" fmla="*/ 1457 w 1627"/>
                  <a:gd name="T3" fmla="*/ 20 h 78"/>
                  <a:gd name="T4" fmla="*/ 1361 w 1627"/>
                  <a:gd name="T5" fmla="*/ 45 h 78"/>
                  <a:gd name="T6" fmla="*/ 1294 w 1627"/>
                  <a:gd name="T7" fmla="*/ 20 h 78"/>
                  <a:gd name="T8" fmla="*/ 1199 w 1627"/>
                  <a:gd name="T9" fmla="*/ 45 h 78"/>
                  <a:gd name="T10" fmla="*/ 1132 w 1627"/>
                  <a:gd name="T11" fmla="*/ 20 h 78"/>
                  <a:gd name="T12" fmla="*/ 1061 w 1627"/>
                  <a:gd name="T13" fmla="*/ 20 h 78"/>
                  <a:gd name="T14" fmla="*/ 994 w 1627"/>
                  <a:gd name="T15" fmla="*/ 45 h 78"/>
                  <a:gd name="T16" fmla="*/ 899 w 1627"/>
                  <a:gd name="T17" fmla="*/ 20 h 78"/>
                  <a:gd name="T18" fmla="*/ 831 w 1627"/>
                  <a:gd name="T19" fmla="*/ 45 h 78"/>
                  <a:gd name="T20" fmla="*/ 771 w 1627"/>
                  <a:gd name="T21" fmla="*/ 5 h 78"/>
                  <a:gd name="T22" fmla="*/ 711 w 1627"/>
                  <a:gd name="T23" fmla="*/ 45 h 78"/>
                  <a:gd name="T24" fmla="*/ 644 w 1627"/>
                  <a:gd name="T25" fmla="*/ 20 h 78"/>
                  <a:gd name="T26" fmla="*/ 548 w 1627"/>
                  <a:gd name="T27" fmla="*/ 45 h 78"/>
                  <a:gd name="T28" fmla="*/ 481 w 1627"/>
                  <a:gd name="T29" fmla="*/ 20 h 78"/>
                  <a:gd name="T30" fmla="*/ 411 w 1627"/>
                  <a:gd name="T31" fmla="*/ 20 h 78"/>
                  <a:gd name="T32" fmla="*/ 343 w 1627"/>
                  <a:gd name="T33" fmla="*/ 45 h 78"/>
                  <a:gd name="T34" fmla="*/ 283 w 1627"/>
                  <a:gd name="T35" fmla="*/ 5 h 78"/>
                  <a:gd name="T36" fmla="*/ 223 w 1627"/>
                  <a:gd name="T37" fmla="*/ 45 h 78"/>
                  <a:gd name="T38" fmla="*/ 156 w 1627"/>
                  <a:gd name="T39" fmla="*/ 20 h 78"/>
                  <a:gd name="T40" fmla="*/ 85 w 1627"/>
                  <a:gd name="T41" fmla="*/ 20 h 78"/>
                  <a:gd name="T42" fmla="*/ 18 w 1627"/>
                  <a:gd name="T43" fmla="*/ 45 h 78"/>
                  <a:gd name="T44" fmla="*/ 0 w 1627"/>
                  <a:gd name="T45" fmla="*/ 55 h 78"/>
                  <a:gd name="T46" fmla="*/ 74 w 1627"/>
                  <a:gd name="T47" fmla="*/ 59 h 78"/>
                  <a:gd name="T48" fmla="*/ 120 w 1627"/>
                  <a:gd name="T49" fmla="*/ 25 h 78"/>
                  <a:gd name="T50" fmla="*/ 167 w 1627"/>
                  <a:gd name="T51" fmla="*/ 59 h 78"/>
                  <a:gd name="T52" fmla="*/ 262 w 1627"/>
                  <a:gd name="T53" fmla="*/ 34 h 78"/>
                  <a:gd name="T54" fmla="*/ 304 w 1627"/>
                  <a:gd name="T55" fmla="*/ 34 h 78"/>
                  <a:gd name="T56" fmla="*/ 400 w 1627"/>
                  <a:gd name="T57" fmla="*/ 59 h 78"/>
                  <a:gd name="T58" fmla="*/ 467 w 1627"/>
                  <a:gd name="T59" fmla="*/ 34 h 78"/>
                  <a:gd name="T60" fmla="*/ 527 w 1627"/>
                  <a:gd name="T61" fmla="*/ 74 h 78"/>
                  <a:gd name="T62" fmla="*/ 587 w 1627"/>
                  <a:gd name="T63" fmla="*/ 34 h 78"/>
                  <a:gd name="T64" fmla="*/ 655 w 1627"/>
                  <a:gd name="T65" fmla="*/ 59 h 78"/>
                  <a:gd name="T66" fmla="*/ 750 w 1627"/>
                  <a:gd name="T67" fmla="*/ 34 h 78"/>
                  <a:gd name="T68" fmla="*/ 817 w 1627"/>
                  <a:gd name="T69" fmla="*/ 59 h 78"/>
                  <a:gd name="T70" fmla="*/ 913 w 1627"/>
                  <a:gd name="T71" fmla="*/ 34 h 78"/>
                  <a:gd name="T72" fmla="*/ 980 w 1627"/>
                  <a:gd name="T73" fmla="*/ 59 h 78"/>
                  <a:gd name="T74" fmla="*/ 1075 w 1627"/>
                  <a:gd name="T75" fmla="*/ 34 h 78"/>
                  <a:gd name="T76" fmla="*/ 1143 w 1627"/>
                  <a:gd name="T77" fmla="*/ 59 h 78"/>
                  <a:gd name="T78" fmla="*/ 1238 w 1627"/>
                  <a:gd name="T79" fmla="*/ 34 h 78"/>
                  <a:gd name="T80" fmla="*/ 1305 w 1627"/>
                  <a:gd name="T81" fmla="*/ 59 h 78"/>
                  <a:gd name="T82" fmla="*/ 1401 w 1627"/>
                  <a:gd name="T83" fmla="*/ 34 h 78"/>
                  <a:gd name="T84" fmla="*/ 1468 w 1627"/>
                  <a:gd name="T85" fmla="*/ 59 h 78"/>
                  <a:gd name="T86" fmla="*/ 1563 w 1627"/>
                  <a:gd name="T87" fmla="*/ 34 h 78"/>
                  <a:gd name="T88" fmla="*/ 1605 w 1627"/>
                  <a:gd name="T89" fmla="*/ 34 h 78"/>
                  <a:gd name="T90" fmla="*/ 1627 w 1627"/>
                  <a:gd name="T91" fmla="*/ 27 h 78"/>
                  <a:gd name="T92" fmla="*/ 1549 w 1627"/>
                  <a:gd name="T93" fmla="*/ 20 h 7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27"/>
                  <a:gd name="T142" fmla="*/ 0 h 78"/>
                  <a:gd name="T143" fmla="*/ 1627 w 1627"/>
                  <a:gd name="T144" fmla="*/ 78 h 7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27" h="78">
                    <a:moveTo>
                      <a:pt x="1549" y="20"/>
                    </a:moveTo>
                    <a:cubicBezTo>
                      <a:pt x="1524" y="45"/>
                      <a:pt x="1524" y="45"/>
                      <a:pt x="1524" y="45"/>
                    </a:cubicBezTo>
                    <a:cubicBezTo>
                      <a:pt x="1512" y="56"/>
                      <a:pt x="1494" y="56"/>
                      <a:pt x="1482" y="45"/>
                    </a:cubicBezTo>
                    <a:cubicBezTo>
                      <a:pt x="1457" y="20"/>
                      <a:pt x="1457" y="20"/>
                      <a:pt x="1457" y="20"/>
                    </a:cubicBezTo>
                    <a:cubicBezTo>
                      <a:pt x="1438" y="0"/>
                      <a:pt x="1406" y="0"/>
                      <a:pt x="1387" y="20"/>
                    </a:cubicBezTo>
                    <a:cubicBezTo>
                      <a:pt x="1361" y="45"/>
                      <a:pt x="1361" y="45"/>
                      <a:pt x="1361" y="45"/>
                    </a:cubicBezTo>
                    <a:cubicBezTo>
                      <a:pt x="1350" y="56"/>
                      <a:pt x="1331" y="56"/>
                      <a:pt x="1319" y="45"/>
                    </a:cubicBezTo>
                    <a:cubicBezTo>
                      <a:pt x="1294" y="20"/>
                      <a:pt x="1294" y="20"/>
                      <a:pt x="1294" y="20"/>
                    </a:cubicBezTo>
                    <a:cubicBezTo>
                      <a:pt x="1275" y="0"/>
                      <a:pt x="1243" y="0"/>
                      <a:pt x="1224" y="20"/>
                    </a:cubicBezTo>
                    <a:cubicBezTo>
                      <a:pt x="1199" y="45"/>
                      <a:pt x="1199" y="45"/>
                      <a:pt x="1199" y="45"/>
                    </a:cubicBezTo>
                    <a:cubicBezTo>
                      <a:pt x="1187" y="56"/>
                      <a:pt x="1168" y="56"/>
                      <a:pt x="1157" y="45"/>
                    </a:cubicBezTo>
                    <a:cubicBezTo>
                      <a:pt x="1132" y="20"/>
                      <a:pt x="1132" y="20"/>
                      <a:pt x="1132" y="20"/>
                    </a:cubicBezTo>
                    <a:cubicBezTo>
                      <a:pt x="1122" y="10"/>
                      <a:pt x="1110" y="5"/>
                      <a:pt x="1096" y="5"/>
                    </a:cubicBezTo>
                    <a:cubicBezTo>
                      <a:pt x="1083" y="5"/>
                      <a:pt x="1071" y="10"/>
                      <a:pt x="1061" y="20"/>
                    </a:cubicBezTo>
                    <a:cubicBezTo>
                      <a:pt x="1036" y="45"/>
                      <a:pt x="1036" y="45"/>
                      <a:pt x="1036" y="45"/>
                    </a:cubicBezTo>
                    <a:cubicBezTo>
                      <a:pt x="1024" y="56"/>
                      <a:pt x="1006" y="56"/>
                      <a:pt x="994" y="45"/>
                    </a:cubicBezTo>
                    <a:cubicBezTo>
                      <a:pt x="969" y="20"/>
                      <a:pt x="969" y="20"/>
                      <a:pt x="969" y="20"/>
                    </a:cubicBezTo>
                    <a:cubicBezTo>
                      <a:pt x="950" y="0"/>
                      <a:pt x="918" y="0"/>
                      <a:pt x="899" y="20"/>
                    </a:cubicBezTo>
                    <a:cubicBezTo>
                      <a:pt x="873" y="45"/>
                      <a:pt x="873" y="45"/>
                      <a:pt x="873" y="45"/>
                    </a:cubicBezTo>
                    <a:cubicBezTo>
                      <a:pt x="862" y="56"/>
                      <a:pt x="843" y="56"/>
                      <a:pt x="831" y="45"/>
                    </a:cubicBezTo>
                    <a:cubicBezTo>
                      <a:pt x="806" y="20"/>
                      <a:pt x="806" y="20"/>
                      <a:pt x="806" y="20"/>
                    </a:cubicBezTo>
                    <a:cubicBezTo>
                      <a:pt x="797" y="10"/>
                      <a:pt x="784" y="5"/>
                      <a:pt x="771" y="5"/>
                    </a:cubicBezTo>
                    <a:cubicBezTo>
                      <a:pt x="758" y="5"/>
                      <a:pt x="745" y="10"/>
                      <a:pt x="736" y="20"/>
                    </a:cubicBezTo>
                    <a:cubicBezTo>
                      <a:pt x="711" y="45"/>
                      <a:pt x="711" y="45"/>
                      <a:pt x="711" y="45"/>
                    </a:cubicBezTo>
                    <a:cubicBezTo>
                      <a:pt x="699" y="56"/>
                      <a:pt x="680" y="56"/>
                      <a:pt x="669" y="45"/>
                    </a:cubicBezTo>
                    <a:cubicBezTo>
                      <a:pt x="644" y="20"/>
                      <a:pt x="644" y="20"/>
                      <a:pt x="644" y="20"/>
                    </a:cubicBezTo>
                    <a:cubicBezTo>
                      <a:pt x="624" y="0"/>
                      <a:pt x="593" y="0"/>
                      <a:pt x="573" y="20"/>
                    </a:cubicBezTo>
                    <a:cubicBezTo>
                      <a:pt x="548" y="45"/>
                      <a:pt x="548" y="45"/>
                      <a:pt x="548" y="45"/>
                    </a:cubicBezTo>
                    <a:cubicBezTo>
                      <a:pt x="536" y="56"/>
                      <a:pt x="518" y="56"/>
                      <a:pt x="506" y="45"/>
                    </a:cubicBezTo>
                    <a:cubicBezTo>
                      <a:pt x="481" y="20"/>
                      <a:pt x="481" y="20"/>
                      <a:pt x="481" y="20"/>
                    </a:cubicBezTo>
                    <a:cubicBezTo>
                      <a:pt x="472" y="10"/>
                      <a:pt x="459" y="5"/>
                      <a:pt x="446" y="5"/>
                    </a:cubicBezTo>
                    <a:cubicBezTo>
                      <a:pt x="432" y="5"/>
                      <a:pt x="420" y="10"/>
                      <a:pt x="411" y="20"/>
                    </a:cubicBezTo>
                    <a:cubicBezTo>
                      <a:pt x="385" y="45"/>
                      <a:pt x="385" y="45"/>
                      <a:pt x="385" y="45"/>
                    </a:cubicBezTo>
                    <a:cubicBezTo>
                      <a:pt x="374" y="56"/>
                      <a:pt x="355" y="56"/>
                      <a:pt x="343" y="45"/>
                    </a:cubicBezTo>
                    <a:cubicBezTo>
                      <a:pt x="318" y="20"/>
                      <a:pt x="318" y="20"/>
                      <a:pt x="318" y="20"/>
                    </a:cubicBezTo>
                    <a:cubicBezTo>
                      <a:pt x="309" y="10"/>
                      <a:pt x="296" y="5"/>
                      <a:pt x="283" y="5"/>
                    </a:cubicBezTo>
                    <a:cubicBezTo>
                      <a:pt x="270" y="5"/>
                      <a:pt x="257" y="10"/>
                      <a:pt x="248" y="20"/>
                    </a:cubicBezTo>
                    <a:cubicBezTo>
                      <a:pt x="223" y="45"/>
                      <a:pt x="223" y="45"/>
                      <a:pt x="223" y="45"/>
                    </a:cubicBezTo>
                    <a:cubicBezTo>
                      <a:pt x="211" y="56"/>
                      <a:pt x="192" y="56"/>
                      <a:pt x="181" y="45"/>
                    </a:cubicBezTo>
                    <a:cubicBezTo>
                      <a:pt x="156" y="20"/>
                      <a:pt x="156" y="20"/>
                      <a:pt x="156" y="20"/>
                    </a:cubicBezTo>
                    <a:cubicBezTo>
                      <a:pt x="146" y="10"/>
                      <a:pt x="134" y="5"/>
                      <a:pt x="120" y="5"/>
                    </a:cubicBezTo>
                    <a:cubicBezTo>
                      <a:pt x="107" y="5"/>
                      <a:pt x="95" y="10"/>
                      <a:pt x="85" y="20"/>
                    </a:cubicBezTo>
                    <a:cubicBezTo>
                      <a:pt x="60" y="45"/>
                      <a:pt x="60" y="45"/>
                      <a:pt x="60" y="45"/>
                    </a:cubicBezTo>
                    <a:cubicBezTo>
                      <a:pt x="48" y="56"/>
                      <a:pt x="30" y="56"/>
                      <a:pt x="18" y="45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23" y="78"/>
                      <a:pt x="55" y="78"/>
                      <a:pt x="74" y="59"/>
                    </a:cubicBezTo>
                    <a:cubicBezTo>
                      <a:pt x="99" y="34"/>
                      <a:pt x="99" y="34"/>
                      <a:pt x="99" y="34"/>
                    </a:cubicBezTo>
                    <a:cubicBezTo>
                      <a:pt x="105" y="28"/>
                      <a:pt x="112" y="25"/>
                      <a:pt x="120" y="25"/>
                    </a:cubicBezTo>
                    <a:cubicBezTo>
                      <a:pt x="128" y="25"/>
                      <a:pt x="136" y="28"/>
                      <a:pt x="141" y="34"/>
                    </a:cubicBezTo>
                    <a:cubicBezTo>
                      <a:pt x="167" y="59"/>
                      <a:pt x="167" y="59"/>
                      <a:pt x="167" y="59"/>
                    </a:cubicBezTo>
                    <a:cubicBezTo>
                      <a:pt x="186" y="78"/>
                      <a:pt x="217" y="78"/>
                      <a:pt x="237" y="59"/>
                    </a:cubicBezTo>
                    <a:cubicBezTo>
                      <a:pt x="262" y="34"/>
                      <a:pt x="262" y="34"/>
                      <a:pt x="262" y="34"/>
                    </a:cubicBezTo>
                    <a:cubicBezTo>
                      <a:pt x="268" y="28"/>
                      <a:pt x="275" y="25"/>
                      <a:pt x="283" y="25"/>
                    </a:cubicBezTo>
                    <a:cubicBezTo>
                      <a:pt x="291" y="25"/>
                      <a:pt x="298" y="28"/>
                      <a:pt x="304" y="34"/>
                    </a:cubicBezTo>
                    <a:cubicBezTo>
                      <a:pt x="329" y="59"/>
                      <a:pt x="329" y="59"/>
                      <a:pt x="329" y="59"/>
                    </a:cubicBezTo>
                    <a:cubicBezTo>
                      <a:pt x="349" y="78"/>
                      <a:pt x="380" y="78"/>
                      <a:pt x="400" y="59"/>
                    </a:cubicBezTo>
                    <a:cubicBezTo>
                      <a:pt x="425" y="34"/>
                      <a:pt x="425" y="34"/>
                      <a:pt x="425" y="34"/>
                    </a:cubicBezTo>
                    <a:cubicBezTo>
                      <a:pt x="436" y="22"/>
                      <a:pt x="455" y="22"/>
                      <a:pt x="467" y="34"/>
                    </a:cubicBezTo>
                    <a:cubicBezTo>
                      <a:pt x="492" y="59"/>
                      <a:pt x="492" y="59"/>
                      <a:pt x="492" y="59"/>
                    </a:cubicBezTo>
                    <a:cubicBezTo>
                      <a:pt x="501" y="68"/>
                      <a:pt x="514" y="74"/>
                      <a:pt x="527" y="74"/>
                    </a:cubicBezTo>
                    <a:cubicBezTo>
                      <a:pt x="540" y="74"/>
                      <a:pt x="553" y="68"/>
                      <a:pt x="562" y="59"/>
                    </a:cubicBezTo>
                    <a:cubicBezTo>
                      <a:pt x="587" y="34"/>
                      <a:pt x="587" y="34"/>
                      <a:pt x="587" y="34"/>
                    </a:cubicBezTo>
                    <a:cubicBezTo>
                      <a:pt x="599" y="22"/>
                      <a:pt x="618" y="22"/>
                      <a:pt x="629" y="34"/>
                    </a:cubicBezTo>
                    <a:cubicBezTo>
                      <a:pt x="655" y="59"/>
                      <a:pt x="655" y="59"/>
                      <a:pt x="655" y="59"/>
                    </a:cubicBezTo>
                    <a:cubicBezTo>
                      <a:pt x="674" y="78"/>
                      <a:pt x="706" y="78"/>
                      <a:pt x="725" y="59"/>
                    </a:cubicBezTo>
                    <a:cubicBezTo>
                      <a:pt x="750" y="34"/>
                      <a:pt x="750" y="34"/>
                      <a:pt x="750" y="34"/>
                    </a:cubicBezTo>
                    <a:cubicBezTo>
                      <a:pt x="762" y="22"/>
                      <a:pt x="780" y="22"/>
                      <a:pt x="792" y="34"/>
                    </a:cubicBezTo>
                    <a:cubicBezTo>
                      <a:pt x="817" y="59"/>
                      <a:pt x="817" y="59"/>
                      <a:pt x="817" y="59"/>
                    </a:cubicBezTo>
                    <a:cubicBezTo>
                      <a:pt x="837" y="78"/>
                      <a:pt x="868" y="78"/>
                      <a:pt x="888" y="59"/>
                    </a:cubicBezTo>
                    <a:cubicBezTo>
                      <a:pt x="913" y="34"/>
                      <a:pt x="913" y="34"/>
                      <a:pt x="913" y="34"/>
                    </a:cubicBezTo>
                    <a:cubicBezTo>
                      <a:pt x="924" y="22"/>
                      <a:pt x="943" y="22"/>
                      <a:pt x="955" y="34"/>
                    </a:cubicBezTo>
                    <a:cubicBezTo>
                      <a:pt x="980" y="59"/>
                      <a:pt x="980" y="59"/>
                      <a:pt x="980" y="59"/>
                    </a:cubicBezTo>
                    <a:cubicBezTo>
                      <a:pt x="999" y="78"/>
                      <a:pt x="1031" y="78"/>
                      <a:pt x="1050" y="59"/>
                    </a:cubicBezTo>
                    <a:cubicBezTo>
                      <a:pt x="1075" y="34"/>
                      <a:pt x="1075" y="34"/>
                      <a:pt x="1075" y="34"/>
                    </a:cubicBezTo>
                    <a:cubicBezTo>
                      <a:pt x="1087" y="22"/>
                      <a:pt x="1106" y="22"/>
                      <a:pt x="1117" y="34"/>
                    </a:cubicBezTo>
                    <a:cubicBezTo>
                      <a:pt x="1143" y="59"/>
                      <a:pt x="1143" y="59"/>
                      <a:pt x="1143" y="59"/>
                    </a:cubicBezTo>
                    <a:cubicBezTo>
                      <a:pt x="1162" y="78"/>
                      <a:pt x="1194" y="78"/>
                      <a:pt x="1213" y="59"/>
                    </a:cubicBezTo>
                    <a:cubicBezTo>
                      <a:pt x="1238" y="34"/>
                      <a:pt x="1238" y="34"/>
                      <a:pt x="1238" y="34"/>
                    </a:cubicBezTo>
                    <a:cubicBezTo>
                      <a:pt x="1250" y="22"/>
                      <a:pt x="1268" y="22"/>
                      <a:pt x="1280" y="34"/>
                    </a:cubicBezTo>
                    <a:cubicBezTo>
                      <a:pt x="1305" y="59"/>
                      <a:pt x="1305" y="59"/>
                      <a:pt x="1305" y="59"/>
                    </a:cubicBezTo>
                    <a:cubicBezTo>
                      <a:pt x="1325" y="78"/>
                      <a:pt x="1356" y="78"/>
                      <a:pt x="1376" y="59"/>
                    </a:cubicBezTo>
                    <a:cubicBezTo>
                      <a:pt x="1401" y="34"/>
                      <a:pt x="1401" y="34"/>
                      <a:pt x="1401" y="34"/>
                    </a:cubicBezTo>
                    <a:cubicBezTo>
                      <a:pt x="1412" y="22"/>
                      <a:pt x="1431" y="22"/>
                      <a:pt x="1443" y="34"/>
                    </a:cubicBezTo>
                    <a:cubicBezTo>
                      <a:pt x="1468" y="59"/>
                      <a:pt x="1468" y="59"/>
                      <a:pt x="1468" y="59"/>
                    </a:cubicBezTo>
                    <a:cubicBezTo>
                      <a:pt x="1487" y="78"/>
                      <a:pt x="1519" y="78"/>
                      <a:pt x="1538" y="59"/>
                    </a:cubicBezTo>
                    <a:cubicBezTo>
                      <a:pt x="1563" y="34"/>
                      <a:pt x="1563" y="34"/>
                      <a:pt x="1563" y="34"/>
                    </a:cubicBezTo>
                    <a:cubicBezTo>
                      <a:pt x="1569" y="28"/>
                      <a:pt x="1576" y="25"/>
                      <a:pt x="1584" y="25"/>
                    </a:cubicBezTo>
                    <a:cubicBezTo>
                      <a:pt x="1592" y="25"/>
                      <a:pt x="1600" y="28"/>
                      <a:pt x="1605" y="34"/>
                    </a:cubicBezTo>
                    <a:cubicBezTo>
                      <a:pt x="1627" y="55"/>
                      <a:pt x="1627" y="55"/>
                      <a:pt x="1627" y="55"/>
                    </a:cubicBezTo>
                    <a:cubicBezTo>
                      <a:pt x="1627" y="27"/>
                      <a:pt x="1627" y="27"/>
                      <a:pt x="1627" y="27"/>
                    </a:cubicBezTo>
                    <a:cubicBezTo>
                      <a:pt x="1620" y="20"/>
                      <a:pt x="1620" y="20"/>
                      <a:pt x="1620" y="20"/>
                    </a:cubicBezTo>
                    <a:cubicBezTo>
                      <a:pt x="1600" y="0"/>
                      <a:pt x="1569" y="0"/>
                      <a:pt x="1549" y="20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左矢印 99"/>
              <p:cNvSpPr/>
              <p:nvPr/>
            </p:nvSpPr>
            <p:spPr>
              <a:xfrm>
                <a:off x="4786314" y="3643208"/>
                <a:ext cx="142908" cy="214235"/>
              </a:xfrm>
              <a:prstGeom prst="leftArrow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ja-JP" altLang="en-US"/>
              </a:p>
            </p:txBody>
          </p:sp>
        </p:grpSp>
        <p:sp>
          <p:nvSpPr>
            <p:cNvPr id="98" name="テキスト ボックス 37"/>
            <p:cNvSpPr txBox="1">
              <a:spLocks noChangeArrowheads="1"/>
            </p:cNvSpPr>
            <p:nvPr/>
          </p:nvSpPr>
          <p:spPr bwMode="auto">
            <a:xfrm>
              <a:off x="4929238" y="3571876"/>
              <a:ext cx="20002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b="1" dirty="0">
                  <a:latin typeface="Century Schoolbook" pitchFamily="18" charset="0"/>
                  <a:ea typeface="ＭＳ Ｐ明朝" charset="-128"/>
                </a:rPr>
                <a:t>microwave</a:t>
              </a:r>
              <a:endParaRPr lang="ja-JP" altLang="en-US" b="1" dirty="0">
                <a:latin typeface="Century Schoolbook" pitchFamily="18" charset="0"/>
                <a:ea typeface="ＭＳ Ｐ明朝" charset="-128"/>
              </a:endParaRPr>
            </a:p>
          </p:txBody>
        </p:sp>
      </p:grpSp>
      <p:sp>
        <p:nvSpPr>
          <p:cNvPr id="119" name="円/楕円 118"/>
          <p:cNvSpPr/>
          <p:nvPr/>
        </p:nvSpPr>
        <p:spPr>
          <a:xfrm>
            <a:off x="6786578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円/楕円 119"/>
          <p:cNvSpPr/>
          <p:nvPr/>
        </p:nvSpPr>
        <p:spPr>
          <a:xfrm>
            <a:off x="7215206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円/楕円 60"/>
          <p:cNvSpPr/>
          <p:nvPr/>
        </p:nvSpPr>
        <p:spPr>
          <a:xfrm>
            <a:off x="1785918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8" name="直線矢印コネクタ 67"/>
          <p:cNvCxnSpPr>
            <a:stCxn id="27" idx="1"/>
          </p:cNvCxnSpPr>
          <p:nvPr/>
        </p:nvCxnSpPr>
        <p:spPr>
          <a:xfrm rot="16200000" flipV="1">
            <a:off x="3214679" y="3357562"/>
            <a:ext cx="2481201" cy="13381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円/楕円 68"/>
          <p:cNvSpPr/>
          <p:nvPr/>
        </p:nvSpPr>
        <p:spPr>
          <a:xfrm>
            <a:off x="3500430" y="242886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矢印コネクタ 70"/>
          <p:cNvCxnSpPr>
            <a:stCxn id="69" idx="4"/>
            <a:endCxn id="72" idx="0"/>
          </p:cNvCxnSpPr>
          <p:nvPr/>
        </p:nvCxnSpPr>
        <p:spPr>
          <a:xfrm rot="5400000">
            <a:off x="2786050" y="3679033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円/楕円 71"/>
          <p:cNvSpPr/>
          <p:nvPr/>
        </p:nvSpPr>
        <p:spPr>
          <a:xfrm>
            <a:off x="3500430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/>
        </p:nvSpPr>
        <p:spPr>
          <a:xfrm>
            <a:off x="3071802" y="242886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/>
        </p:nvSpPr>
        <p:spPr>
          <a:xfrm>
            <a:off x="6357950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円/楕円 75"/>
          <p:cNvSpPr/>
          <p:nvPr/>
        </p:nvSpPr>
        <p:spPr>
          <a:xfrm>
            <a:off x="5929322" y="5214950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矢印コネクタ 77"/>
          <p:cNvCxnSpPr>
            <a:stCxn id="76" idx="1"/>
            <a:endCxn id="74" idx="5"/>
          </p:cNvCxnSpPr>
          <p:nvPr/>
        </p:nvCxnSpPr>
        <p:spPr>
          <a:xfrm rot="16200000" flipV="1">
            <a:off x="3412402" y="2698030"/>
            <a:ext cx="2533510" cy="26049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/楕円 79"/>
          <p:cNvSpPr/>
          <p:nvPr/>
        </p:nvSpPr>
        <p:spPr>
          <a:xfrm>
            <a:off x="3071802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2" name="直線矢印コネクタ 81"/>
          <p:cNvCxnSpPr>
            <a:stCxn id="74" idx="4"/>
            <a:endCxn id="80" idx="0"/>
          </p:cNvCxnSpPr>
          <p:nvPr/>
        </p:nvCxnSpPr>
        <p:spPr>
          <a:xfrm rot="5400000">
            <a:off x="2357422" y="3679033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円/楕円 82"/>
          <p:cNvSpPr/>
          <p:nvPr/>
        </p:nvSpPr>
        <p:spPr>
          <a:xfrm>
            <a:off x="2643174" y="242886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4" name="円/楕円 83"/>
          <p:cNvSpPr/>
          <p:nvPr/>
        </p:nvSpPr>
        <p:spPr>
          <a:xfrm>
            <a:off x="2643174" y="4572008"/>
            <a:ext cx="357190" cy="35719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7" name="直線矢印コネクタ 86"/>
          <p:cNvCxnSpPr>
            <a:stCxn id="75" idx="1"/>
            <a:endCxn id="83" idx="5"/>
          </p:cNvCxnSpPr>
          <p:nvPr/>
        </p:nvCxnSpPr>
        <p:spPr>
          <a:xfrm rot="16200000" flipV="1">
            <a:off x="3412402" y="2269402"/>
            <a:ext cx="2533510" cy="34622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>
            <a:stCxn id="83" idx="4"/>
            <a:endCxn id="84" idx="0"/>
          </p:cNvCxnSpPr>
          <p:nvPr/>
        </p:nvCxnSpPr>
        <p:spPr>
          <a:xfrm rot="5400000">
            <a:off x="1928794" y="3679033"/>
            <a:ext cx="17859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矢印コネクタ 93"/>
          <p:cNvCxnSpPr>
            <a:stCxn id="72" idx="5"/>
            <a:endCxn id="27" idx="2"/>
          </p:cNvCxnSpPr>
          <p:nvPr/>
        </p:nvCxnSpPr>
        <p:spPr>
          <a:xfrm rot="16200000" flipH="1">
            <a:off x="4180360" y="4501839"/>
            <a:ext cx="516656" cy="126675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グループ化 104"/>
          <p:cNvGrpSpPr/>
          <p:nvPr/>
        </p:nvGrpSpPr>
        <p:grpSpPr>
          <a:xfrm>
            <a:off x="1214414" y="6429396"/>
            <a:ext cx="321471" cy="385945"/>
            <a:chOff x="6072198" y="2643182"/>
            <a:chExt cx="642942" cy="785818"/>
          </a:xfrm>
        </p:grpSpPr>
        <p:sp>
          <p:nvSpPr>
            <p:cNvPr id="106" name="上矢印 105"/>
            <p:cNvSpPr/>
            <p:nvPr/>
          </p:nvSpPr>
          <p:spPr>
            <a:xfrm>
              <a:off x="6072198" y="2643182"/>
              <a:ext cx="285752" cy="785818"/>
            </a:xfrm>
            <a:prstGeom prst="upArrow">
              <a:avLst/>
            </a:prstGeom>
            <a:solidFill>
              <a:schemeClr val="bg2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" name="上矢印 108"/>
            <p:cNvSpPr/>
            <p:nvPr/>
          </p:nvSpPr>
          <p:spPr>
            <a:xfrm>
              <a:off x="6429388" y="2643182"/>
              <a:ext cx="285752" cy="785818"/>
            </a:xfrm>
            <a:prstGeom prst="upArrow">
              <a:avLst/>
            </a:prstGeom>
            <a:solidFill>
              <a:srgbClr val="D71B07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テキスト ボックス 109"/>
          <p:cNvSpPr txBox="1"/>
          <p:nvPr/>
        </p:nvSpPr>
        <p:spPr>
          <a:xfrm>
            <a:off x="1428728" y="6500834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はスピンの方向を示している</a:t>
            </a:r>
            <a:endParaRPr kumimoji="1" lang="ja-JP" altLang="en-US" sz="1400" dirty="0"/>
          </a:p>
        </p:txBody>
      </p:sp>
      <p:grpSp>
        <p:nvGrpSpPr>
          <p:cNvPr id="15" name="グループ化 80"/>
          <p:cNvGrpSpPr/>
          <p:nvPr/>
        </p:nvGrpSpPr>
        <p:grpSpPr>
          <a:xfrm>
            <a:off x="3929852" y="2858290"/>
            <a:ext cx="4499800" cy="2785288"/>
            <a:chOff x="3929852" y="2858290"/>
            <a:chExt cx="4499800" cy="2785288"/>
          </a:xfrm>
        </p:grpSpPr>
        <p:cxnSp>
          <p:nvCxnSpPr>
            <p:cNvPr id="66" name="直線矢印コネクタ 65"/>
            <p:cNvCxnSpPr/>
            <p:nvPr/>
          </p:nvCxnSpPr>
          <p:spPr>
            <a:xfrm rot="16200000" flipH="1">
              <a:off x="2965439" y="3822703"/>
              <a:ext cx="2785288" cy="856462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角丸四角形 72"/>
            <p:cNvSpPr/>
            <p:nvPr/>
          </p:nvSpPr>
          <p:spPr>
            <a:xfrm>
              <a:off x="6572264" y="3714752"/>
              <a:ext cx="1857388" cy="57888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spAutoFit/>
            </a:bodyPr>
            <a:lstStyle/>
            <a:p>
              <a:pPr algn="ctr"/>
              <a:r>
                <a:rPr kumimoji="1" lang="en-US" altLang="ja-JP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70.17GHz</a:t>
              </a:r>
              <a:endParaRPr kumimoji="1" lang="ja-JP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cxnSp>
          <p:nvCxnSpPr>
            <p:cNvPr id="79" name="直線コネクタ 78"/>
            <p:cNvCxnSpPr>
              <a:stCxn id="73" idx="1"/>
            </p:cNvCxnSpPr>
            <p:nvPr/>
          </p:nvCxnSpPr>
          <p:spPr>
            <a:xfrm rot="10800000">
              <a:off x="4286248" y="4000505"/>
              <a:ext cx="2286016" cy="368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0"/>
                            </p:stCondLst>
                            <p:childTnLst>
                              <p:par>
                                <p:cTn id="7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7000"/>
                            </p:stCondLst>
                            <p:childTnLst>
                              <p:par>
                                <p:cTn id="87" presetID="2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000"/>
                            </p:stCondLst>
                            <p:childTnLst>
                              <p:par>
                                <p:cTn id="9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500"/>
                            </p:stCondLst>
                            <p:childTnLst>
                              <p:par>
                                <p:cTn id="1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69" grpId="0" animBg="1"/>
      <p:bldP spid="69" grpId="1" animBg="1"/>
      <p:bldP spid="72" grpId="0" animBg="1"/>
      <p:bldP spid="72" grpId="1" animBg="1"/>
      <p:bldP spid="74" grpId="0" animBg="1"/>
      <p:bldP spid="75" grpId="0" animBg="1"/>
      <p:bldP spid="76" grpId="0" animBg="1"/>
      <p:bldP spid="80" grpId="0" animBg="1"/>
      <p:bldP spid="83" grpId="0" animBg="1"/>
      <p:bldP spid="8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グループ化 66"/>
          <p:cNvGrpSpPr/>
          <p:nvPr/>
        </p:nvGrpSpPr>
        <p:grpSpPr>
          <a:xfrm>
            <a:off x="3929058" y="1714488"/>
            <a:ext cx="4786346" cy="2214578"/>
            <a:chOff x="3929058" y="1714488"/>
            <a:chExt cx="4786346" cy="2214578"/>
          </a:xfrm>
        </p:grpSpPr>
        <p:grpSp>
          <p:nvGrpSpPr>
            <p:cNvPr id="65" name="グループ化 64"/>
            <p:cNvGrpSpPr/>
            <p:nvPr/>
          </p:nvGrpSpPr>
          <p:grpSpPr>
            <a:xfrm>
              <a:off x="4000496" y="1928802"/>
              <a:ext cx="4623776" cy="1857388"/>
              <a:chOff x="4000496" y="1928802"/>
              <a:chExt cx="4623776" cy="1857388"/>
            </a:xfrm>
          </p:grpSpPr>
          <p:grpSp>
            <p:nvGrpSpPr>
              <p:cNvPr id="13" name="グループ化 12"/>
              <p:cNvGrpSpPr/>
              <p:nvPr/>
            </p:nvGrpSpPr>
            <p:grpSpPr>
              <a:xfrm>
                <a:off x="4786314" y="2285992"/>
                <a:ext cx="3089685" cy="1119206"/>
                <a:chOff x="4768463" y="2166918"/>
                <a:chExt cx="1822860" cy="1548970"/>
              </a:xfrm>
            </p:grpSpPr>
            <p:cxnSp>
              <p:nvCxnSpPr>
                <p:cNvPr id="5" name="直線コネクタ 29"/>
                <p:cNvCxnSpPr/>
                <p:nvPr/>
              </p:nvCxnSpPr>
              <p:spPr>
                <a:xfrm>
                  <a:off x="4769059" y="2166918"/>
                  <a:ext cx="589364" cy="229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直線コネクタ 5"/>
                <p:cNvCxnSpPr/>
                <p:nvPr/>
              </p:nvCxnSpPr>
              <p:spPr>
                <a:xfrm>
                  <a:off x="5358422" y="2166918"/>
                  <a:ext cx="321471" cy="412753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直線コネクタ 6"/>
                <p:cNvCxnSpPr/>
                <p:nvPr/>
              </p:nvCxnSpPr>
              <p:spPr>
                <a:xfrm>
                  <a:off x="5679893" y="2579671"/>
                  <a:ext cx="910835" cy="2294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直線コネクタ 7"/>
                <p:cNvCxnSpPr/>
                <p:nvPr/>
              </p:nvCxnSpPr>
              <p:spPr>
                <a:xfrm rot="16200000" flipH="1">
                  <a:off x="3995147" y="2940234"/>
                  <a:ext cx="1547823" cy="1191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線コネクタ 29"/>
                <p:cNvCxnSpPr/>
                <p:nvPr/>
              </p:nvCxnSpPr>
              <p:spPr>
                <a:xfrm flipV="1">
                  <a:off x="4769059" y="3713594"/>
                  <a:ext cx="589364" cy="2294"/>
                </a:xfrm>
                <a:prstGeom prst="curvedConnector3">
                  <a:avLst>
                    <a:gd name="adj1" fmla="val 50000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線コネクタ 9"/>
                <p:cNvCxnSpPr/>
                <p:nvPr/>
              </p:nvCxnSpPr>
              <p:spPr>
                <a:xfrm flipV="1">
                  <a:off x="5358422" y="3303135"/>
                  <a:ext cx="321471" cy="412753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線コネクタ 10"/>
                <p:cNvCxnSpPr/>
                <p:nvPr/>
              </p:nvCxnSpPr>
              <p:spPr>
                <a:xfrm flipV="1">
                  <a:off x="5679893" y="3300841"/>
                  <a:ext cx="910835" cy="2294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線コネクタ 11"/>
                <p:cNvCxnSpPr/>
                <p:nvPr/>
              </p:nvCxnSpPr>
              <p:spPr>
                <a:xfrm rot="16200000" flipV="1">
                  <a:off x="6229569" y="2940234"/>
                  <a:ext cx="722317" cy="1191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正方形/長方形 13"/>
              <p:cNvSpPr/>
              <p:nvPr/>
            </p:nvSpPr>
            <p:spPr>
              <a:xfrm>
                <a:off x="7143768" y="2786058"/>
                <a:ext cx="428628" cy="14287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43"/>
              <p:cNvGrpSpPr/>
              <p:nvPr/>
            </p:nvGrpSpPr>
            <p:grpSpPr>
              <a:xfrm>
                <a:off x="6429388" y="1928802"/>
                <a:ext cx="1857388" cy="1857388"/>
                <a:chOff x="6429388" y="1928802"/>
                <a:chExt cx="1857388" cy="1857388"/>
              </a:xfrm>
            </p:grpSpPr>
            <p:sp>
              <p:nvSpPr>
                <p:cNvPr id="42" name="片側の 2 つの角を切り取った四角形 41"/>
                <p:cNvSpPr/>
                <p:nvPr/>
              </p:nvSpPr>
              <p:spPr>
                <a:xfrm>
                  <a:off x="6429388" y="3286124"/>
                  <a:ext cx="1857388" cy="500066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chilly" dir="t">
                    <a:rot lat="0" lon="0" rev="13200000"/>
                  </a:lightRig>
                </a:scene3d>
                <a:sp3d prstMaterial="metal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ja-JP" dirty="0" smtClean="0">
                      <a:solidFill>
                        <a:schemeClr val="bg1"/>
                      </a:solidFill>
                      <a:latin typeface="Calibri" pitchFamily="34" charset="0"/>
                    </a:rPr>
                    <a:t>magnet</a:t>
                  </a:r>
                  <a:endParaRPr kumimoji="1" lang="ja-JP" altLang="en-US" dirty="0">
                    <a:solidFill>
                      <a:schemeClr val="bg1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43" name="片側の 2 つの角を切り取った四角形 42"/>
                <p:cNvSpPr/>
                <p:nvPr/>
              </p:nvSpPr>
              <p:spPr>
                <a:xfrm flipV="1">
                  <a:off x="6429388" y="1928802"/>
                  <a:ext cx="1857388" cy="500066"/>
                </a:xfrm>
                <a:prstGeom prst="snip2SameRect">
                  <a:avLst>
                    <a:gd name="adj1" fmla="val 50000"/>
                    <a:gd name="adj2" fmla="val 0"/>
                  </a:avLst>
                </a:prstGeom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scene3d>
                  <a:camera prst="orthographicFront"/>
                  <a:lightRig rig="chilly" dir="t">
                    <a:rot lat="0" lon="0" rev="11400000"/>
                  </a:lightRig>
                </a:scene3d>
                <a:sp3d prstMaterial="metal"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/>
                </a:p>
              </p:txBody>
            </p:sp>
          </p:grpSp>
          <p:grpSp>
            <p:nvGrpSpPr>
              <p:cNvPr id="54" name="グループ化 53"/>
              <p:cNvGrpSpPr/>
              <p:nvPr/>
            </p:nvGrpSpPr>
            <p:grpSpPr>
              <a:xfrm>
                <a:off x="7250925" y="2714620"/>
                <a:ext cx="214314" cy="285752"/>
                <a:chOff x="3428992" y="2571744"/>
                <a:chExt cx="214314" cy="285752"/>
              </a:xfrm>
            </p:grpSpPr>
            <p:sp>
              <p:nvSpPr>
                <p:cNvPr id="50" name="円/楕円 49"/>
                <p:cNvSpPr/>
                <p:nvPr/>
              </p:nvSpPr>
              <p:spPr>
                <a:xfrm>
                  <a:off x="3428992" y="2571744"/>
                  <a:ext cx="71438" cy="285752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1" name="円/楕円 50"/>
                <p:cNvSpPr/>
                <p:nvPr/>
              </p:nvSpPr>
              <p:spPr>
                <a:xfrm>
                  <a:off x="3500430" y="2571744"/>
                  <a:ext cx="71438" cy="285752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3" name="円/楕円 52"/>
                <p:cNvSpPr/>
                <p:nvPr/>
              </p:nvSpPr>
              <p:spPr>
                <a:xfrm>
                  <a:off x="3571868" y="2571744"/>
                  <a:ext cx="71438" cy="285752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56" name="テキスト ボックス 55"/>
              <p:cNvSpPr txBox="1"/>
              <p:nvPr/>
            </p:nvSpPr>
            <p:spPr>
              <a:xfrm>
                <a:off x="4857752" y="3071810"/>
                <a:ext cx="10104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bg1"/>
                    </a:solidFill>
                    <a:latin typeface="Calibri" pitchFamily="34" charset="0"/>
                  </a:rPr>
                  <a:t>CRYOSTAT</a:t>
                </a:r>
                <a:endParaRPr kumimoji="1" lang="ja-JP" altLang="en-US" sz="16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58" name="右矢印 57"/>
              <p:cNvSpPr/>
              <p:nvPr/>
            </p:nvSpPr>
            <p:spPr>
              <a:xfrm>
                <a:off x="4429124" y="2822736"/>
                <a:ext cx="2714644" cy="45719"/>
              </a:xfrm>
              <a:prstGeom prst="rightArrow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59" name="テキスト ボックス 58"/>
              <p:cNvSpPr txBox="1"/>
              <p:nvPr/>
            </p:nvSpPr>
            <p:spPr>
              <a:xfrm>
                <a:off x="4000496" y="2643182"/>
                <a:ext cx="5421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chemeClr val="bg1"/>
                    </a:solidFill>
                    <a:latin typeface="Calibri" pitchFamily="34" charset="0"/>
                  </a:rPr>
                  <a:t>MW</a:t>
                </a:r>
                <a:endParaRPr kumimoji="1" lang="ja-JP" altLang="en-US" sz="16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63" name="直線矢印コネクタ 62"/>
              <p:cNvCxnSpPr>
                <a:endCxn id="14" idx="3"/>
              </p:cNvCxnSpPr>
              <p:nvPr/>
            </p:nvCxnSpPr>
            <p:spPr>
              <a:xfrm rot="10800000" flipV="1">
                <a:off x="7572396" y="2714620"/>
                <a:ext cx="571504" cy="14287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テキスト ボックス 63"/>
              <p:cNvSpPr txBox="1"/>
              <p:nvPr/>
            </p:nvSpPr>
            <p:spPr>
              <a:xfrm>
                <a:off x="8001024" y="2500306"/>
                <a:ext cx="6232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>
                    <a:solidFill>
                      <a:schemeClr val="bg1"/>
                    </a:solidFill>
                    <a:latin typeface="Calibri" pitchFamily="34" charset="0"/>
                  </a:rPr>
                  <a:t>target</a:t>
                </a:r>
                <a:endParaRPr kumimoji="1" lang="ja-JP" altLang="en-US" sz="14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6" name="正方形/長方形 65"/>
            <p:cNvSpPr/>
            <p:nvPr/>
          </p:nvSpPr>
          <p:spPr>
            <a:xfrm>
              <a:off x="3929058" y="1714488"/>
              <a:ext cx="4786346" cy="22145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73058" name="Picture 2" descr="C:\Users\HIDE\Desktop\wave.ep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4786322"/>
            <a:ext cx="1809755" cy="484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高分子標的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2"/>
                </a:solidFill>
              </a:rPr>
              <a:t>高分子標的の利点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/>
                </a:solidFill>
              </a:rPr>
              <a:t>常温で固体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2"/>
            <a:r>
              <a:rPr lang="ja-JP" altLang="en-US" dirty="0" smtClean="0">
                <a:solidFill>
                  <a:schemeClr val="bg1"/>
                </a:solidFill>
              </a:rPr>
              <a:t>加工が容易</a:t>
            </a:r>
            <a:r>
              <a:rPr lang="en-US" altLang="ja-JP" dirty="0" smtClean="0">
                <a:solidFill>
                  <a:schemeClr val="bg1"/>
                </a:solidFill>
              </a:rPr>
              <a:t>:</a:t>
            </a:r>
            <a:r>
              <a:rPr lang="ja-JP" altLang="en-US" dirty="0" smtClean="0">
                <a:solidFill>
                  <a:schemeClr val="bg1"/>
                </a:solidFill>
              </a:rPr>
              <a:t>　薄くできる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3"/>
            <a:r>
              <a:rPr lang="ja-JP" altLang="en-US" dirty="0" smtClean="0">
                <a:solidFill>
                  <a:schemeClr val="bg1"/>
                </a:solidFill>
              </a:rPr>
              <a:t>表面積を増やせ冷却性能が高い</a:t>
            </a:r>
            <a:endParaRPr lang="en-US" altLang="ja-JP" dirty="0" smtClean="0">
              <a:solidFill>
                <a:schemeClr val="bg1"/>
              </a:solidFill>
            </a:endParaRPr>
          </a:p>
          <a:p>
            <a:pPr lvl="3"/>
            <a:r>
              <a:rPr lang="ja-JP" altLang="en-US" dirty="0" smtClean="0">
                <a:solidFill>
                  <a:schemeClr val="bg1"/>
                </a:solidFill>
              </a:rPr>
              <a:t>低エネルギービーム実験にも対応できる</a:t>
            </a:r>
            <a:endParaRPr lang="en-US" altLang="ja-JP" dirty="0" smtClean="0">
              <a:solidFill>
                <a:schemeClr val="bg1"/>
              </a:solidFill>
            </a:endParaRPr>
          </a:p>
          <a:p>
            <a:endParaRPr lang="en-US" altLang="ja-JP" dirty="0" smtClean="0">
              <a:solidFill>
                <a:schemeClr val="accent2"/>
              </a:solidFill>
            </a:endParaRPr>
          </a:p>
          <a:p>
            <a:r>
              <a:rPr lang="ja-JP" altLang="en-US" dirty="0" smtClean="0">
                <a:solidFill>
                  <a:schemeClr val="accent2"/>
                </a:solidFill>
              </a:rPr>
              <a:t>高分子標的物質候補</a:t>
            </a:r>
            <a:endParaRPr lang="en-US" altLang="ja-JP" dirty="0" smtClean="0">
              <a:solidFill>
                <a:schemeClr val="accent2"/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/>
                </a:solidFill>
              </a:rPr>
              <a:t> polyethylene, EPM,</a:t>
            </a:r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 11"/>
          <p:cNvSpPr>
            <a:spLocks noGrp="1"/>
          </p:cNvSpPr>
          <p:nvPr>
            <p:ph sz="quarter" idx="4294967295"/>
          </p:nvPr>
        </p:nvSpPr>
        <p:spPr>
          <a:xfrm>
            <a:off x="4286248" y="1857376"/>
            <a:ext cx="4572001" cy="4714862"/>
          </a:xfrm>
        </p:spPr>
        <p:txBody>
          <a:bodyPr>
            <a:norm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偏極対象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陽子</a:t>
            </a:r>
            <a:r>
              <a:rPr lang="en-US" altLang="ja-JP" sz="1800" dirty="0" smtClean="0">
                <a:solidFill>
                  <a:schemeClr val="bg1"/>
                </a:solidFill>
              </a:rPr>
              <a:t>(</a:t>
            </a:r>
            <a:r>
              <a:rPr lang="ja-JP" altLang="en-US" sz="1800" dirty="0" smtClean="0">
                <a:solidFill>
                  <a:schemeClr val="bg1"/>
                </a:solidFill>
              </a:rPr>
              <a:t>水素</a:t>
            </a:r>
            <a:r>
              <a:rPr lang="en-US" altLang="ja-JP" sz="1800" dirty="0" smtClean="0">
                <a:solidFill>
                  <a:schemeClr val="bg1"/>
                </a:solidFill>
              </a:rPr>
              <a:t>)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r>
              <a:rPr lang="ja-JP" altLang="en-US" sz="2000" u="sng" dirty="0" smtClean="0">
                <a:solidFill>
                  <a:schemeClr val="bg1"/>
                </a:solidFill>
              </a:rPr>
              <a:t>利点</a:t>
            </a:r>
            <a:endParaRPr lang="en-US" altLang="ja-JP" sz="2000" u="sng" dirty="0" smtClean="0">
              <a:solidFill>
                <a:schemeClr val="bg1"/>
              </a:solidFill>
            </a:endParaRPr>
          </a:p>
          <a:p>
            <a:pPr lvl="1"/>
            <a:r>
              <a:rPr kumimoji="1" lang="ja-JP" altLang="en-US" sz="1800" dirty="0" smtClean="0">
                <a:solidFill>
                  <a:schemeClr val="bg1"/>
                </a:solidFill>
              </a:rPr>
              <a:t>ゴム様な性質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lvl="2"/>
            <a:r>
              <a:rPr kumimoji="1" lang="ja-JP" altLang="en-US" sz="1600" dirty="0" smtClean="0">
                <a:solidFill>
                  <a:schemeClr val="bg1"/>
                </a:solidFill>
              </a:rPr>
              <a:t>圧縮するだけで薄膜化可能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非結晶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lvl="2"/>
            <a:r>
              <a:rPr lang="en-US" altLang="ja-JP" sz="1600" dirty="0" smtClean="0">
                <a:solidFill>
                  <a:schemeClr val="bg1"/>
                </a:solidFill>
              </a:rPr>
              <a:t>DNP</a:t>
            </a:r>
            <a:r>
              <a:rPr lang="ja-JP" altLang="en-US" sz="1600" dirty="0" smtClean="0">
                <a:solidFill>
                  <a:schemeClr val="bg1"/>
                </a:solidFill>
              </a:rPr>
              <a:t>用の不対電子を混入しやすい</a:t>
            </a:r>
            <a:endParaRPr lang="en-US" altLang="ja-JP" sz="1600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sz="1800" dirty="0" smtClean="0">
                <a:solidFill>
                  <a:schemeClr val="bg1"/>
                </a:solidFill>
              </a:rPr>
              <a:t>Dilution factor: </a:t>
            </a:r>
            <a:r>
              <a:rPr lang="en-US" altLang="ja-JP" sz="1800" dirty="0" smtClean="0">
                <a:solidFill>
                  <a:schemeClr val="bg1"/>
                </a:solidFill>
                <a:latin typeface="Calibri" pitchFamily="34" charset="0"/>
              </a:rPr>
              <a:t>1/6≈16.7%</a:t>
            </a:r>
          </a:p>
          <a:p>
            <a:pPr lvl="1"/>
            <a:endParaRPr lang="en-US" altLang="ja-JP" sz="1800" dirty="0" smtClean="0">
              <a:solidFill>
                <a:schemeClr val="bg1"/>
              </a:solidFill>
            </a:endParaRPr>
          </a:p>
          <a:p>
            <a:r>
              <a:rPr kumimoji="1" lang="ja-JP" altLang="en-US" sz="2000" u="sng" dirty="0" smtClean="0">
                <a:solidFill>
                  <a:schemeClr val="bg1"/>
                </a:solidFill>
              </a:rPr>
              <a:t>欠点</a:t>
            </a:r>
            <a:endParaRPr kumimoji="1" lang="en-US" altLang="ja-JP" sz="2000" u="sng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非結晶性のため減偏極を引き起こす酸素を取り込みやすい</a:t>
            </a:r>
            <a:endParaRPr kumimoji="1" lang="en-US" altLang="ja-JP" sz="1800" dirty="0" smtClean="0">
              <a:solidFill>
                <a:schemeClr val="bg1"/>
              </a:solidFill>
            </a:endParaRPr>
          </a:p>
          <a:p>
            <a:pPr lvl="1"/>
            <a:endParaRPr kumimoji="1" lang="en-US" altLang="ja-JP" sz="2000" dirty="0" smtClean="0"/>
          </a:p>
          <a:p>
            <a:endParaRPr kumimoji="1" lang="ja-JP" altLang="en-US" sz="24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0" y="1857364"/>
            <a:ext cx="4572032" cy="4714907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偏極対象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陽子</a:t>
            </a:r>
            <a:r>
              <a:rPr lang="en-US" altLang="ja-JP" sz="1800" dirty="0" smtClean="0">
                <a:solidFill>
                  <a:schemeClr val="bg1"/>
                </a:solidFill>
              </a:rPr>
              <a:t>(</a:t>
            </a:r>
            <a:r>
              <a:rPr lang="ja-JP" altLang="en-US" sz="1800" dirty="0" smtClean="0">
                <a:solidFill>
                  <a:schemeClr val="bg1"/>
                </a:solidFill>
              </a:rPr>
              <a:t>水素</a:t>
            </a:r>
            <a:r>
              <a:rPr lang="en-US" altLang="ja-JP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ja-JP" altLang="en-US" sz="2000" u="sng" dirty="0" smtClean="0">
                <a:solidFill>
                  <a:schemeClr val="bg1"/>
                </a:solidFill>
              </a:rPr>
              <a:t>利点</a:t>
            </a:r>
            <a:endParaRPr lang="en-US" altLang="ja-JP" sz="2000" u="sng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入手しやすい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lvl="2"/>
            <a:endParaRPr lang="en-US" altLang="ja-JP" sz="1600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シート状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lvl="2"/>
            <a:endParaRPr lang="en-US" altLang="ja-JP" sz="1600" dirty="0" smtClean="0">
              <a:solidFill>
                <a:schemeClr val="bg1"/>
              </a:solidFill>
            </a:endParaRPr>
          </a:p>
          <a:p>
            <a:pPr lvl="1"/>
            <a:r>
              <a:rPr lang="en-US" altLang="ja-JP" sz="1800" dirty="0" smtClean="0">
                <a:solidFill>
                  <a:schemeClr val="bg1"/>
                </a:solidFill>
              </a:rPr>
              <a:t>Dilution factor: </a:t>
            </a:r>
            <a:r>
              <a:rPr lang="en-US" altLang="ja-JP" sz="1800" dirty="0" smtClean="0">
                <a:solidFill>
                  <a:schemeClr val="bg1"/>
                </a:solidFill>
                <a:latin typeface="Calibri" pitchFamily="34" charset="0"/>
              </a:rPr>
              <a:t>1/7≈14.3%</a:t>
            </a:r>
          </a:p>
          <a:p>
            <a:pPr lvl="1"/>
            <a:endParaRPr lang="en-US" altLang="ja-JP" sz="1800" dirty="0" smtClean="0">
              <a:solidFill>
                <a:schemeClr val="bg1"/>
              </a:solidFill>
            </a:endParaRPr>
          </a:p>
          <a:p>
            <a:r>
              <a:rPr lang="ja-JP" altLang="en-US" sz="2000" u="sng" dirty="0" smtClean="0">
                <a:solidFill>
                  <a:schemeClr val="bg1"/>
                </a:solidFill>
              </a:rPr>
              <a:t>欠点</a:t>
            </a:r>
            <a:endParaRPr lang="en-US" altLang="ja-JP" sz="2000" u="sng" dirty="0" smtClean="0">
              <a:solidFill>
                <a:schemeClr val="bg1"/>
              </a:solidFill>
            </a:endParaRPr>
          </a:p>
          <a:p>
            <a:pPr lvl="1"/>
            <a:r>
              <a:rPr lang="ja-JP" altLang="en-US" sz="1800" dirty="0" smtClean="0">
                <a:solidFill>
                  <a:schemeClr val="bg1"/>
                </a:solidFill>
              </a:rPr>
              <a:t>結晶性が高い</a:t>
            </a:r>
            <a:endParaRPr lang="en-US" altLang="ja-JP" sz="1800" dirty="0" smtClean="0">
              <a:solidFill>
                <a:schemeClr val="bg1"/>
              </a:solidFill>
            </a:endParaRPr>
          </a:p>
          <a:p>
            <a:pPr lvl="2"/>
            <a:r>
              <a:rPr lang="en-US" altLang="ja-JP" sz="1800" dirty="0" smtClean="0">
                <a:solidFill>
                  <a:schemeClr val="bg1"/>
                </a:solidFill>
              </a:rPr>
              <a:t>DNP</a:t>
            </a:r>
            <a:r>
              <a:rPr lang="ja-JP" altLang="en-US" sz="1800" dirty="0" smtClean="0">
                <a:solidFill>
                  <a:schemeClr val="bg1"/>
                </a:solidFill>
              </a:rPr>
              <a:t>のための不対電子を混入しずらい</a:t>
            </a:r>
            <a:endParaRPr lang="en-US" altLang="ja-JP" sz="1800" dirty="0" smtClean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89214" y="571480"/>
            <a:ext cx="2393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>
                <a:solidFill>
                  <a:schemeClr val="accent1"/>
                </a:solidFill>
              </a:rPr>
              <a:t>p</a:t>
            </a:r>
            <a:r>
              <a:rPr kumimoji="1" lang="en-US" altLang="ja-JP" sz="3200" dirty="0" smtClean="0">
                <a:solidFill>
                  <a:schemeClr val="accent1"/>
                </a:solidFill>
              </a:rPr>
              <a:t>olyethylene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189032" y="642918"/>
            <a:ext cx="4766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00B050"/>
                </a:solidFill>
              </a:rPr>
              <a:t>E</a:t>
            </a:r>
            <a:r>
              <a:rPr lang="en-US" altLang="ja-JP" sz="2800" dirty="0" smtClean="0">
                <a:solidFill>
                  <a:schemeClr val="accent1"/>
                </a:solidFill>
              </a:rPr>
              <a:t>thylene </a:t>
            </a:r>
            <a:r>
              <a:rPr lang="en-US" altLang="ja-JP" sz="2800" dirty="0" smtClean="0">
                <a:solidFill>
                  <a:srgbClr val="00B050"/>
                </a:solidFill>
              </a:rPr>
              <a:t>P</a:t>
            </a:r>
            <a:r>
              <a:rPr lang="en-US" altLang="ja-JP" sz="2800" dirty="0" smtClean="0">
                <a:solidFill>
                  <a:schemeClr val="accent1"/>
                </a:solidFill>
              </a:rPr>
              <a:t>ropylene </a:t>
            </a:r>
            <a:r>
              <a:rPr lang="en-US" altLang="ja-JP" sz="2800" dirty="0" err="1" smtClean="0">
                <a:solidFill>
                  <a:schemeClr val="accent1"/>
                </a:solidFill>
              </a:rPr>
              <a:t>Copoly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M</a:t>
            </a:r>
            <a:r>
              <a:rPr lang="en-US" altLang="ja-JP" sz="2800" dirty="0" err="1" smtClean="0">
                <a:solidFill>
                  <a:schemeClr val="accent1"/>
                </a:solidFill>
              </a:rPr>
              <a:t>er</a:t>
            </a:r>
            <a:endParaRPr kumimoji="1" lang="ja-JP" altLang="en-US" sz="2000" dirty="0">
              <a:solidFill>
                <a:schemeClr val="accent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756865" y="1285860"/>
            <a:ext cx="1058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altLang="ja-JP" sz="2000" dirty="0" smtClean="0">
                <a:solidFill>
                  <a:schemeClr val="bg1"/>
                </a:solidFill>
              </a:rPr>
              <a:t> 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(-C</a:t>
            </a:r>
            <a:r>
              <a:rPr kumimoji="1" lang="en-US" altLang="ja-JP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</a:t>
            </a:r>
            <a:r>
              <a:rPr kumimoji="1" lang="en-US" altLang="ja-JP" sz="20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-)</a:t>
            </a:r>
            <a:r>
              <a:rPr kumimoji="1" lang="en-US" altLang="ja-JP" sz="2000" baseline="-25000" dirty="0" smtClean="0">
                <a:solidFill>
                  <a:schemeClr val="bg1"/>
                </a:solidFill>
              </a:rPr>
              <a:t>n</a:t>
            </a:r>
          </a:p>
        </p:txBody>
      </p:sp>
      <p:grpSp>
        <p:nvGrpSpPr>
          <p:cNvPr id="28" name="グループ化 27"/>
          <p:cNvGrpSpPr/>
          <p:nvPr/>
        </p:nvGrpSpPr>
        <p:grpSpPr>
          <a:xfrm>
            <a:off x="5096524" y="1285860"/>
            <a:ext cx="2951449" cy="828738"/>
            <a:chOff x="9144000" y="214290"/>
            <a:chExt cx="2951449" cy="828738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11430016" y="642918"/>
              <a:ext cx="5838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>
                  <a:solidFill>
                    <a:schemeClr val="bg1"/>
                  </a:solidFill>
                </a:rPr>
                <a:t>C</a:t>
              </a:r>
              <a:r>
                <a:rPr kumimoji="1" lang="en-US" altLang="ja-JP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kumimoji="1" lang="en-US" altLang="ja-JP" sz="20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3</a:t>
              </a:r>
              <a:endParaRPr kumimoji="1" lang="ja-JP" alt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cxnSp>
          <p:nvCxnSpPr>
            <p:cNvPr id="27" name="直線コネクタ 26"/>
            <p:cNvCxnSpPr/>
            <p:nvPr/>
          </p:nvCxnSpPr>
          <p:spPr>
            <a:xfrm rot="5400000">
              <a:off x="11466529" y="606405"/>
              <a:ext cx="213520" cy="79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テキスト ボックス 25"/>
            <p:cNvSpPr txBox="1"/>
            <p:nvPr/>
          </p:nvSpPr>
          <p:spPr>
            <a:xfrm>
              <a:off x="9144000" y="214290"/>
              <a:ext cx="295144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ja-JP" sz="2000" dirty="0" smtClean="0">
                  <a:solidFill>
                    <a:schemeClr val="bg1"/>
                  </a:solidFill>
                </a:rPr>
                <a:t>(-C</a:t>
              </a:r>
              <a:r>
                <a:rPr lang="en-US" altLang="ja-JP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en-US" altLang="ja-JP" sz="20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-C</a:t>
              </a:r>
              <a:r>
                <a:rPr lang="en-US" altLang="ja-JP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en-US" altLang="ja-JP" sz="20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-)</a:t>
              </a:r>
              <a:r>
                <a:rPr lang="en-US" altLang="ja-JP" sz="2000" baseline="-25000" dirty="0" smtClean="0">
                  <a:solidFill>
                    <a:schemeClr val="bg1"/>
                  </a:solidFill>
                </a:rPr>
                <a:t>n 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- (-C</a:t>
              </a:r>
              <a:r>
                <a:rPr lang="en-US" altLang="ja-JP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en-US" altLang="ja-JP" sz="2000" baseline="-25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-C</a:t>
              </a:r>
              <a:r>
                <a:rPr lang="en-US" altLang="ja-JP" sz="20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H</a:t>
              </a:r>
              <a:r>
                <a:rPr lang="en-US" altLang="ja-JP" sz="2000" dirty="0" smtClean="0">
                  <a:solidFill>
                    <a:schemeClr val="bg1"/>
                  </a:solidFill>
                </a:rPr>
                <a:t>-)</a:t>
              </a:r>
              <a:r>
                <a:rPr lang="en-US" altLang="ja-JP" sz="2000" baseline="-25000" dirty="0" smtClean="0">
                  <a:solidFill>
                    <a:schemeClr val="bg1"/>
                  </a:solidFill>
                </a:rPr>
                <a:t>m</a:t>
              </a:r>
              <a:endParaRPr lang="en-US" altLang="ja-JP" sz="2000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kumimoji="1" lang="ja-JP" altLang="en-US" sz="3600" dirty="0" smtClean="0"/>
              <a:t>高分子偏極陽子標的の開発の現状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1143000"/>
          </a:xfrm>
        </p:spPr>
        <p:txBody>
          <a:bodyPr/>
          <a:lstStyle/>
          <a:p>
            <a:pPr algn="ctr"/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昨年度、</a:t>
            </a:r>
            <a:r>
              <a:rPr kumimoji="1" lang="en-US" altLang="ja-JP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Vrinda" pitchFamily="2" charset="0"/>
              </a:rPr>
              <a:t>EPM</a:t>
            </a:r>
            <a:r>
              <a:rPr kumimoji="1" lang="ja-JP" alt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標的に挑戦</a:t>
            </a:r>
            <a:endParaRPr kumimoji="1" lang="ja-JP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214710" cy="4997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643776" y="1643050"/>
            <a:ext cx="532068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1" lang="ja-JP" altLang="en-US" sz="2800" dirty="0" smtClean="0">
                <a:solidFill>
                  <a:schemeClr val="bg1"/>
                </a:solidFill>
              </a:rPr>
              <a:t> 熱平衡時</a:t>
            </a:r>
            <a:r>
              <a:rPr lang="en-US" altLang="ja-JP" sz="2800" dirty="0" smtClean="0">
                <a:solidFill>
                  <a:schemeClr val="bg1"/>
                </a:solidFill>
              </a:rPr>
              <a:t>: </a:t>
            </a:r>
            <a:r>
              <a:rPr lang="ja-JP" altLang="en-US" sz="2800" dirty="0" smtClean="0">
                <a:solidFill>
                  <a:schemeClr val="bg1"/>
                </a:solidFill>
              </a:rPr>
              <a:t>偏極度</a:t>
            </a:r>
            <a:r>
              <a:rPr lang="en-US" altLang="ja-JP" sz="2800" dirty="0" smtClean="0">
                <a:solidFill>
                  <a:schemeClr val="bg1"/>
                </a:solidFill>
                <a:latin typeface="Calibri" pitchFamily="34" charset="0"/>
              </a:rPr>
              <a:t>0.17%</a:t>
            </a:r>
          </a:p>
          <a:p>
            <a:pPr>
              <a:buFont typeface="Arial" pitchFamily="34" charset="0"/>
              <a:buChar char="•"/>
            </a:pPr>
            <a:r>
              <a:rPr kumimoji="1" lang="en-US" altLang="ja-JP" sz="2800" dirty="0" smtClean="0">
                <a:solidFill>
                  <a:schemeClr val="bg1"/>
                </a:solidFill>
              </a:rPr>
              <a:t> DNP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適用時</a:t>
            </a:r>
            <a:r>
              <a:rPr kumimoji="1" lang="en-US" altLang="ja-JP" sz="2800" dirty="0" smtClean="0">
                <a:solidFill>
                  <a:schemeClr val="bg1"/>
                </a:solidFill>
              </a:rPr>
              <a:t>: </a:t>
            </a:r>
            <a:r>
              <a:rPr kumimoji="1" lang="ja-JP" altLang="en-US" sz="2800" dirty="0" smtClean="0">
                <a:solidFill>
                  <a:schemeClr val="bg1"/>
                </a:solidFill>
              </a:rPr>
              <a:t>偏極度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Calibri" pitchFamily="34" charset="0"/>
              </a:rPr>
              <a:t>0.9%</a:t>
            </a:r>
          </a:p>
          <a:p>
            <a:pPr lvl="1">
              <a:buFont typeface="Arial" pitchFamily="34" charset="0"/>
              <a:buChar char="•"/>
            </a:pPr>
            <a:r>
              <a:rPr lang="ja-JP" altLang="en-US" sz="2000" dirty="0" smtClean="0">
                <a:solidFill>
                  <a:schemeClr val="bg1"/>
                </a:solidFill>
              </a:rPr>
              <a:t>不対電子濃度</a:t>
            </a:r>
            <a:r>
              <a:rPr lang="en-US" altLang="ja-JP" sz="2000" dirty="0" smtClean="0">
                <a:solidFill>
                  <a:schemeClr val="bg1"/>
                </a:solidFill>
              </a:rPr>
              <a:t>: </a:t>
            </a: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1.16×10</a:t>
            </a:r>
            <a:r>
              <a:rPr lang="en-US" altLang="ja-JP" sz="2000" baseline="30000" dirty="0" smtClean="0">
                <a:solidFill>
                  <a:schemeClr val="bg1"/>
                </a:solidFill>
                <a:latin typeface="Calibri" pitchFamily="34" charset="0"/>
              </a:rPr>
              <a:t>20</a:t>
            </a: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spin/cc</a:t>
            </a:r>
          </a:p>
          <a:p>
            <a:pPr lvl="1">
              <a:buFont typeface="Arial" pitchFamily="34" charset="0"/>
              <a:buChar char="•"/>
            </a:pPr>
            <a:r>
              <a:rPr kumimoji="1" lang="ja-JP" altLang="en-US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共重合分子を用いた偏極陽子</a:t>
            </a:r>
            <a:r>
              <a:rPr kumimoji="1" lang="ja-JP" altLang="en-US" sz="11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ターゲットの開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発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(2007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年外山氏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M</a:t>
            </a:r>
            <a:r>
              <a:rPr kumimoji="1" lang="ja-JP" altLang="en-US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論</a:t>
            </a:r>
            <a:r>
              <a:rPr kumimoji="1" lang="en-US" altLang="ja-JP" sz="1200" dirty="0" smtClean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</a:rPr>
              <a:t>)</a:t>
            </a:r>
          </a:p>
        </p:txBody>
      </p:sp>
      <p:sp>
        <p:nvSpPr>
          <p:cNvPr id="8" name="円/楕円 7"/>
          <p:cNvSpPr/>
          <p:nvPr/>
        </p:nvSpPr>
        <p:spPr>
          <a:xfrm>
            <a:off x="6643702" y="2071678"/>
            <a:ext cx="1357322" cy="500066"/>
          </a:xfrm>
          <a:prstGeom prst="ellipse">
            <a:avLst/>
          </a:prstGeom>
          <a:noFill/>
          <a:ln w="38100">
            <a:solidFill>
              <a:srgbClr val="CB53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rot="10800000">
            <a:off x="2285984" y="1857364"/>
            <a:ext cx="1571636" cy="714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rot="10800000" flipV="1">
            <a:off x="2143108" y="2285992"/>
            <a:ext cx="1714512" cy="7858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357554" y="3214686"/>
            <a:ext cx="5539850" cy="2231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altLang="ja-JP" sz="2000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ja-JP" sz="2000" u="sng" dirty="0" smtClean="0">
                <a:solidFill>
                  <a:schemeClr val="accent1"/>
                </a:solidFill>
                <a:latin typeface="Calibri" pitchFamily="34" charset="0"/>
              </a:rPr>
              <a:t>-66.6</a:t>
            </a:r>
            <a:r>
              <a:rPr lang="en-US" altLang="ja-JP" u="sng" dirty="0" smtClean="0">
                <a:solidFill>
                  <a:schemeClr val="accent1"/>
                </a:solidFill>
                <a:latin typeface="Calibri" pitchFamily="34" charset="0"/>
              </a:rPr>
              <a:t>%</a:t>
            </a:r>
            <a:r>
              <a:rPr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(@0.3K, 2.5T)</a:t>
            </a:r>
            <a:r>
              <a:rPr lang="en-US" altLang="ja-JP" sz="1200" dirty="0" smtClean="0">
                <a:solidFill>
                  <a:schemeClr val="bg1"/>
                </a:solidFill>
                <a:latin typeface="Calibri" pitchFamily="34" charset="0"/>
              </a:rPr>
              <a:t>: 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Y. </a:t>
            </a:r>
            <a:r>
              <a:rPr lang="en-US" altLang="ja-JP" sz="1300" dirty="0" err="1" smtClean="0">
                <a:solidFill>
                  <a:schemeClr val="bg1"/>
                </a:solidFill>
                <a:latin typeface="Calibri" pitchFamily="34" charset="0"/>
              </a:rPr>
              <a:t>Miyachi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 et al., 8</a:t>
            </a:r>
            <a:r>
              <a:rPr lang="en-US" altLang="ja-JP" sz="13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 Int. </a:t>
            </a:r>
          </a:p>
          <a:p>
            <a:pPr lvl="1"/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	Workshop on Polarized Materials and Techniques PTWS96; </a:t>
            </a:r>
          </a:p>
          <a:p>
            <a:pPr lvl="1"/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	T. </a:t>
            </a:r>
            <a:r>
              <a:rPr lang="en-US" altLang="ja-JP" sz="1300" dirty="0" err="1" smtClean="0">
                <a:solidFill>
                  <a:schemeClr val="bg1"/>
                </a:solidFill>
                <a:latin typeface="Calibri" pitchFamily="34" charset="0"/>
              </a:rPr>
              <a:t>Kageya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 et al., Proceedings of Spin96, </a:t>
            </a:r>
          </a:p>
          <a:p>
            <a:pPr lvl="1"/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	12</a:t>
            </a:r>
            <a:r>
              <a:rPr lang="en-US" altLang="ja-JP" sz="1300" baseline="30000" dirty="0" smtClean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 International Symposium on High-Energy Spin Physics, </a:t>
            </a:r>
          </a:p>
          <a:p>
            <a:pPr lvl="1"/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	Sept. 10-14, 1996, Amsterdam, world Scientific, Singapore p.380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ja-JP" u="sng" dirty="0" smtClean="0">
                <a:solidFill>
                  <a:schemeClr val="accent1"/>
                </a:solidFill>
                <a:latin typeface="Calibri" pitchFamily="34" charset="0"/>
              </a:rPr>
              <a:t>64%</a:t>
            </a:r>
            <a:r>
              <a:rPr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(@0.3K, 2.5T)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: B. Van den Brandt et al. </a:t>
            </a:r>
            <a:r>
              <a:rPr lang="en-US" altLang="ja-JP" sz="1300" dirty="0" err="1" smtClean="0">
                <a:solidFill>
                  <a:schemeClr val="bg1"/>
                </a:solidFill>
                <a:latin typeface="Calibri" pitchFamily="34" charset="0"/>
              </a:rPr>
              <a:t>Nucl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. Instr. And Meth.  </a:t>
            </a:r>
          </a:p>
          <a:p>
            <a:pPr lvl="1"/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A356 (1995) 36.</a:t>
            </a:r>
            <a:endParaRPr lang="en-US" altLang="ja-JP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ja-JP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altLang="ja-JP" u="sng" dirty="0" smtClean="0">
                <a:solidFill>
                  <a:schemeClr val="accent1"/>
                </a:solidFill>
                <a:latin typeface="Calibri" pitchFamily="34" charset="0"/>
              </a:rPr>
              <a:t>32%</a:t>
            </a:r>
            <a:r>
              <a:rPr lang="en-US" altLang="ja-JP" sz="1600" dirty="0" smtClean="0">
                <a:solidFill>
                  <a:schemeClr val="bg1"/>
                </a:solidFill>
                <a:latin typeface="Calibri" pitchFamily="34" charset="0"/>
              </a:rPr>
              <a:t>(@1.4K, 3.35T): 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T. </a:t>
            </a:r>
            <a:r>
              <a:rPr lang="en-US" altLang="ja-JP" sz="1300" dirty="0" err="1" smtClean="0">
                <a:solidFill>
                  <a:schemeClr val="bg1"/>
                </a:solidFill>
                <a:latin typeface="Calibri" pitchFamily="34" charset="0"/>
              </a:rPr>
              <a:t>Kumada</a:t>
            </a:r>
            <a:r>
              <a:rPr lang="en-US" altLang="ja-JP" sz="1300" dirty="0" smtClean="0">
                <a:solidFill>
                  <a:schemeClr val="bg1"/>
                </a:solidFill>
                <a:latin typeface="Calibri" pitchFamily="34" charset="0"/>
              </a:rPr>
              <a:t> et al., (private communication)</a:t>
            </a:r>
            <a:endParaRPr lang="ja-JP" altLang="en-US" sz="13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3071802" y="3286124"/>
            <a:ext cx="4863889" cy="2298158"/>
            <a:chOff x="567732" y="1357298"/>
            <a:chExt cx="4863889" cy="2298158"/>
          </a:xfrm>
        </p:grpSpPr>
        <p:sp>
          <p:nvSpPr>
            <p:cNvPr id="13" name="左中かっこ 12"/>
            <p:cNvSpPr/>
            <p:nvPr/>
          </p:nvSpPr>
          <p:spPr>
            <a:xfrm>
              <a:off x="1000100" y="1357298"/>
              <a:ext cx="571504" cy="185738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2000232" y="3286124"/>
              <a:ext cx="34313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不対電子濃度</a:t>
              </a:r>
              <a:r>
                <a:rPr kumimoji="1" lang="en-US" altLang="ja-JP" dirty="0" smtClean="0">
                  <a:solidFill>
                    <a:schemeClr val="bg1"/>
                  </a:solidFill>
                </a:rPr>
                <a:t>: 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kumimoji="1" lang="ja-JP" altLang="en-US" dirty="0" smtClean="0">
                  <a:solidFill>
                    <a:schemeClr val="bg1"/>
                  </a:solidFill>
                  <a:latin typeface="Calibri" pitchFamily="34" charset="0"/>
                </a:rPr>
                <a:t>～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Calibri" pitchFamily="34" charset="0"/>
                </a:rPr>
                <a:t>3×10</a:t>
              </a:r>
              <a:r>
                <a:rPr kumimoji="1" lang="en-US" altLang="ja-JP" baseline="30000" dirty="0" smtClean="0">
                  <a:solidFill>
                    <a:schemeClr val="bg1"/>
                  </a:solidFill>
                  <a:latin typeface="Calibri" pitchFamily="34" charset="0"/>
                </a:rPr>
                <a:t>19</a:t>
              </a:r>
              <a:r>
                <a:rPr kumimoji="1" lang="en-US" altLang="ja-JP" dirty="0" smtClean="0">
                  <a:solidFill>
                    <a:schemeClr val="bg1"/>
                  </a:solidFill>
                  <a:latin typeface="Calibri" pitchFamily="34" charset="0"/>
                </a:rPr>
                <a:t>spin/cc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>
              <a:off x="567732" y="2309801"/>
              <a:ext cx="1487156" cy="1193925"/>
            </a:xfrm>
            <a:custGeom>
              <a:avLst/>
              <a:gdLst>
                <a:gd name="connsiteX0" fmla="*/ 1487156 w 1487156"/>
                <a:gd name="connsiteY0" fmla="*/ 1146832 h 1193925"/>
                <a:gd name="connsiteX1" fmla="*/ 1472083 w 1487156"/>
                <a:gd name="connsiteY1" fmla="*/ 1156880 h 1193925"/>
                <a:gd name="connsiteX2" fmla="*/ 1436914 w 1487156"/>
                <a:gd name="connsiteY2" fmla="*/ 1166929 h 1193925"/>
                <a:gd name="connsiteX3" fmla="*/ 1281165 w 1487156"/>
                <a:gd name="connsiteY3" fmla="*/ 1176977 h 1193925"/>
                <a:gd name="connsiteX4" fmla="*/ 1210826 w 1487156"/>
                <a:gd name="connsiteY4" fmla="*/ 1182001 h 1193925"/>
                <a:gd name="connsiteX5" fmla="*/ 1014883 w 1487156"/>
                <a:gd name="connsiteY5" fmla="*/ 1192050 h 1193925"/>
                <a:gd name="connsiteX6" fmla="*/ 834013 w 1487156"/>
                <a:gd name="connsiteY6" fmla="*/ 1187025 h 1193925"/>
                <a:gd name="connsiteX7" fmla="*/ 803868 w 1487156"/>
                <a:gd name="connsiteY7" fmla="*/ 1182001 h 1193925"/>
                <a:gd name="connsiteX8" fmla="*/ 763675 w 1487156"/>
                <a:gd name="connsiteY8" fmla="*/ 1176977 h 1193925"/>
                <a:gd name="connsiteX9" fmla="*/ 658167 w 1487156"/>
                <a:gd name="connsiteY9" fmla="*/ 1161904 h 1193925"/>
                <a:gd name="connsiteX10" fmla="*/ 567732 w 1487156"/>
                <a:gd name="connsiteY10" fmla="*/ 1141808 h 1193925"/>
                <a:gd name="connsiteX11" fmla="*/ 542611 w 1487156"/>
                <a:gd name="connsiteY11" fmla="*/ 1131759 h 1193925"/>
                <a:gd name="connsiteX12" fmla="*/ 497393 w 1487156"/>
                <a:gd name="connsiteY12" fmla="*/ 1116687 h 1193925"/>
                <a:gd name="connsiteX13" fmla="*/ 472272 w 1487156"/>
                <a:gd name="connsiteY13" fmla="*/ 1101614 h 1193925"/>
                <a:gd name="connsiteX14" fmla="*/ 417006 w 1487156"/>
                <a:gd name="connsiteY14" fmla="*/ 1076494 h 1193925"/>
                <a:gd name="connsiteX15" fmla="*/ 396910 w 1487156"/>
                <a:gd name="connsiteY15" fmla="*/ 1066445 h 1193925"/>
                <a:gd name="connsiteX16" fmla="*/ 371789 w 1487156"/>
                <a:gd name="connsiteY16" fmla="*/ 1056397 h 1193925"/>
                <a:gd name="connsiteX17" fmla="*/ 351692 w 1487156"/>
                <a:gd name="connsiteY17" fmla="*/ 1041324 h 1193925"/>
                <a:gd name="connsiteX18" fmla="*/ 266281 w 1487156"/>
                <a:gd name="connsiteY18" fmla="*/ 991083 h 1193925"/>
                <a:gd name="connsiteX19" fmla="*/ 251209 w 1487156"/>
                <a:gd name="connsiteY19" fmla="*/ 986058 h 1193925"/>
                <a:gd name="connsiteX20" fmla="*/ 216039 w 1487156"/>
                <a:gd name="connsiteY20" fmla="*/ 950889 h 1193925"/>
                <a:gd name="connsiteX21" fmla="*/ 200967 w 1487156"/>
                <a:gd name="connsiteY21" fmla="*/ 930792 h 1193925"/>
                <a:gd name="connsiteX22" fmla="*/ 155749 w 1487156"/>
                <a:gd name="connsiteY22" fmla="*/ 885575 h 1193925"/>
                <a:gd name="connsiteX23" fmla="*/ 130628 w 1487156"/>
                <a:gd name="connsiteY23" fmla="*/ 860454 h 1193925"/>
                <a:gd name="connsiteX24" fmla="*/ 115556 w 1487156"/>
                <a:gd name="connsiteY24" fmla="*/ 830309 h 1193925"/>
                <a:gd name="connsiteX25" fmla="*/ 105508 w 1487156"/>
                <a:gd name="connsiteY25" fmla="*/ 815236 h 1193925"/>
                <a:gd name="connsiteX26" fmla="*/ 85411 w 1487156"/>
                <a:gd name="connsiteY26" fmla="*/ 780067 h 1193925"/>
                <a:gd name="connsiteX27" fmla="*/ 65314 w 1487156"/>
                <a:gd name="connsiteY27" fmla="*/ 739874 h 1193925"/>
                <a:gd name="connsiteX28" fmla="*/ 55266 w 1487156"/>
                <a:gd name="connsiteY28" fmla="*/ 719777 h 1193925"/>
                <a:gd name="connsiteX29" fmla="*/ 40193 w 1487156"/>
                <a:gd name="connsiteY29" fmla="*/ 694656 h 1193925"/>
                <a:gd name="connsiteX30" fmla="*/ 25121 w 1487156"/>
                <a:gd name="connsiteY30" fmla="*/ 649439 h 1193925"/>
                <a:gd name="connsiteX31" fmla="*/ 15072 w 1487156"/>
                <a:gd name="connsiteY31" fmla="*/ 624318 h 1193925"/>
                <a:gd name="connsiteX32" fmla="*/ 10048 w 1487156"/>
                <a:gd name="connsiteY32" fmla="*/ 584124 h 1193925"/>
                <a:gd name="connsiteX33" fmla="*/ 5024 w 1487156"/>
                <a:gd name="connsiteY33" fmla="*/ 569052 h 1193925"/>
                <a:gd name="connsiteX34" fmla="*/ 0 w 1487156"/>
                <a:gd name="connsiteY34" fmla="*/ 538907 h 1193925"/>
                <a:gd name="connsiteX35" fmla="*/ 5024 w 1487156"/>
                <a:gd name="connsiteY35" fmla="*/ 358036 h 1193925"/>
                <a:gd name="connsiteX36" fmla="*/ 15072 w 1487156"/>
                <a:gd name="connsiteY36" fmla="*/ 312819 h 1193925"/>
                <a:gd name="connsiteX37" fmla="*/ 20097 w 1487156"/>
                <a:gd name="connsiteY37" fmla="*/ 292722 h 1193925"/>
                <a:gd name="connsiteX38" fmla="*/ 30145 w 1487156"/>
                <a:gd name="connsiteY38" fmla="*/ 272625 h 1193925"/>
                <a:gd name="connsiteX39" fmla="*/ 45217 w 1487156"/>
                <a:gd name="connsiteY39" fmla="*/ 237456 h 1193925"/>
                <a:gd name="connsiteX40" fmla="*/ 50242 w 1487156"/>
                <a:gd name="connsiteY40" fmla="*/ 212335 h 1193925"/>
                <a:gd name="connsiteX41" fmla="*/ 70338 w 1487156"/>
                <a:gd name="connsiteY41" fmla="*/ 177166 h 1193925"/>
                <a:gd name="connsiteX42" fmla="*/ 80387 w 1487156"/>
                <a:gd name="connsiteY42" fmla="*/ 152045 h 1193925"/>
                <a:gd name="connsiteX43" fmla="*/ 105508 w 1487156"/>
                <a:gd name="connsiteY43" fmla="*/ 121900 h 1193925"/>
                <a:gd name="connsiteX44" fmla="*/ 160773 w 1487156"/>
                <a:gd name="connsiteY44" fmla="*/ 56586 h 1193925"/>
                <a:gd name="connsiteX45" fmla="*/ 170822 w 1487156"/>
                <a:gd name="connsiteY45" fmla="*/ 46537 h 1193925"/>
                <a:gd name="connsiteX46" fmla="*/ 185894 w 1487156"/>
                <a:gd name="connsiteY46" fmla="*/ 41513 h 1193925"/>
                <a:gd name="connsiteX47" fmla="*/ 251209 w 1487156"/>
                <a:gd name="connsiteY47" fmla="*/ 16392 h 1193925"/>
                <a:gd name="connsiteX48" fmla="*/ 286378 w 1487156"/>
                <a:gd name="connsiteY48" fmla="*/ 6344 h 1193925"/>
                <a:gd name="connsiteX49" fmla="*/ 306475 w 1487156"/>
                <a:gd name="connsiteY49" fmla="*/ 1320 h 1193925"/>
                <a:gd name="connsiteX50" fmla="*/ 381837 w 1487156"/>
                <a:gd name="connsiteY50" fmla="*/ 1320 h 1193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487156" h="1193925">
                  <a:moveTo>
                    <a:pt x="1487156" y="1146832"/>
                  </a:moveTo>
                  <a:cubicBezTo>
                    <a:pt x="1482132" y="1150181"/>
                    <a:pt x="1477689" y="1154637"/>
                    <a:pt x="1472083" y="1156880"/>
                  </a:cubicBezTo>
                  <a:cubicBezTo>
                    <a:pt x="1460763" y="1161408"/>
                    <a:pt x="1448677" y="1163721"/>
                    <a:pt x="1436914" y="1166929"/>
                  </a:cubicBezTo>
                  <a:cubicBezTo>
                    <a:pt x="1378279" y="1182921"/>
                    <a:pt x="1388598" y="1171737"/>
                    <a:pt x="1281165" y="1176977"/>
                  </a:cubicBezTo>
                  <a:cubicBezTo>
                    <a:pt x="1257687" y="1178122"/>
                    <a:pt x="1234301" y="1180797"/>
                    <a:pt x="1210826" y="1182001"/>
                  </a:cubicBezTo>
                  <a:cubicBezTo>
                    <a:pt x="978302" y="1193925"/>
                    <a:pt x="1173822" y="1180695"/>
                    <a:pt x="1014883" y="1192050"/>
                  </a:cubicBezTo>
                  <a:lnTo>
                    <a:pt x="834013" y="1187025"/>
                  </a:lnTo>
                  <a:cubicBezTo>
                    <a:pt x="823838" y="1186540"/>
                    <a:pt x="813953" y="1183442"/>
                    <a:pt x="803868" y="1182001"/>
                  </a:cubicBezTo>
                  <a:cubicBezTo>
                    <a:pt x="790502" y="1180092"/>
                    <a:pt x="777050" y="1178822"/>
                    <a:pt x="763675" y="1176977"/>
                  </a:cubicBezTo>
                  <a:lnTo>
                    <a:pt x="658167" y="1161904"/>
                  </a:lnTo>
                  <a:cubicBezTo>
                    <a:pt x="600902" y="1138999"/>
                    <a:pt x="670516" y="1164649"/>
                    <a:pt x="567732" y="1141808"/>
                  </a:cubicBezTo>
                  <a:cubicBezTo>
                    <a:pt x="558928" y="1139852"/>
                    <a:pt x="551104" y="1134792"/>
                    <a:pt x="542611" y="1131759"/>
                  </a:cubicBezTo>
                  <a:cubicBezTo>
                    <a:pt x="527649" y="1126415"/>
                    <a:pt x="511996" y="1122946"/>
                    <a:pt x="497393" y="1116687"/>
                  </a:cubicBezTo>
                  <a:cubicBezTo>
                    <a:pt x="488417" y="1112840"/>
                    <a:pt x="481006" y="1105981"/>
                    <a:pt x="472272" y="1101614"/>
                  </a:cubicBezTo>
                  <a:cubicBezTo>
                    <a:pt x="454173" y="1092564"/>
                    <a:pt x="435343" y="1085051"/>
                    <a:pt x="417006" y="1076494"/>
                  </a:cubicBezTo>
                  <a:cubicBezTo>
                    <a:pt x="410219" y="1073327"/>
                    <a:pt x="403754" y="1069487"/>
                    <a:pt x="396910" y="1066445"/>
                  </a:cubicBezTo>
                  <a:cubicBezTo>
                    <a:pt x="388669" y="1062782"/>
                    <a:pt x="379673" y="1060777"/>
                    <a:pt x="371789" y="1056397"/>
                  </a:cubicBezTo>
                  <a:cubicBezTo>
                    <a:pt x="364469" y="1052330"/>
                    <a:pt x="358659" y="1045969"/>
                    <a:pt x="351692" y="1041324"/>
                  </a:cubicBezTo>
                  <a:cubicBezTo>
                    <a:pt x="319906" y="1020133"/>
                    <a:pt x="299000" y="1005625"/>
                    <a:pt x="266281" y="991083"/>
                  </a:cubicBezTo>
                  <a:cubicBezTo>
                    <a:pt x="261442" y="988932"/>
                    <a:pt x="256233" y="987733"/>
                    <a:pt x="251209" y="986058"/>
                  </a:cubicBezTo>
                  <a:cubicBezTo>
                    <a:pt x="239486" y="974335"/>
                    <a:pt x="225986" y="964152"/>
                    <a:pt x="216039" y="950889"/>
                  </a:cubicBezTo>
                  <a:cubicBezTo>
                    <a:pt x="211015" y="944190"/>
                    <a:pt x="206647" y="936945"/>
                    <a:pt x="200967" y="930792"/>
                  </a:cubicBezTo>
                  <a:cubicBezTo>
                    <a:pt x="186509" y="915129"/>
                    <a:pt x="170822" y="900647"/>
                    <a:pt x="155749" y="885575"/>
                  </a:cubicBezTo>
                  <a:lnTo>
                    <a:pt x="130628" y="860454"/>
                  </a:lnTo>
                  <a:cubicBezTo>
                    <a:pt x="125604" y="850406"/>
                    <a:pt x="121012" y="840130"/>
                    <a:pt x="115556" y="830309"/>
                  </a:cubicBezTo>
                  <a:cubicBezTo>
                    <a:pt x="112624" y="825030"/>
                    <a:pt x="108615" y="820414"/>
                    <a:pt x="105508" y="815236"/>
                  </a:cubicBezTo>
                  <a:cubicBezTo>
                    <a:pt x="98561" y="803658"/>
                    <a:pt x="91765" y="791981"/>
                    <a:pt x="85411" y="780067"/>
                  </a:cubicBezTo>
                  <a:cubicBezTo>
                    <a:pt x="78362" y="766850"/>
                    <a:pt x="72013" y="753272"/>
                    <a:pt x="65314" y="739874"/>
                  </a:cubicBezTo>
                  <a:cubicBezTo>
                    <a:pt x="61965" y="733175"/>
                    <a:pt x="59119" y="726199"/>
                    <a:pt x="55266" y="719777"/>
                  </a:cubicBezTo>
                  <a:cubicBezTo>
                    <a:pt x="50242" y="711403"/>
                    <a:pt x="44040" y="703632"/>
                    <a:pt x="40193" y="694656"/>
                  </a:cubicBezTo>
                  <a:cubicBezTo>
                    <a:pt x="33935" y="680053"/>
                    <a:pt x="30465" y="664401"/>
                    <a:pt x="25121" y="649439"/>
                  </a:cubicBezTo>
                  <a:cubicBezTo>
                    <a:pt x="22088" y="640946"/>
                    <a:pt x="18422" y="632692"/>
                    <a:pt x="15072" y="624318"/>
                  </a:cubicBezTo>
                  <a:cubicBezTo>
                    <a:pt x="13397" y="610920"/>
                    <a:pt x="12463" y="597408"/>
                    <a:pt x="10048" y="584124"/>
                  </a:cubicBezTo>
                  <a:cubicBezTo>
                    <a:pt x="9101" y="578914"/>
                    <a:pt x="6173" y="574222"/>
                    <a:pt x="5024" y="569052"/>
                  </a:cubicBezTo>
                  <a:cubicBezTo>
                    <a:pt x="2814" y="559108"/>
                    <a:pt x="1675" y="548955"/>
                    <a:pt x="0" y="538907"/>
                  </a:cubicBezTo>
                  <a:cubicBezTo>
                    <a:pt x="1675" y="478617"/>
                    <a:pt x="2155" y="418281"/>
                    <a:pt x="5024" y="358036"/>
                  </a:cubicBezTo>
                  <a:cubicBezTo>
                    <a:pt x="6319" y="330838"/>
                    <a:pt x="9218" y="333308"/>
                    <a:pt x="15072" y="312819"/>
                  </a:cubicBezTo>
                  <a:cubicBezTo>
                    <a:pt x="16969" y="306179"/>
                    <a:pt x="17672" y="299188"/>
                    <a:pt x="20097" y="292722"/>
                  </a:cubicBezTo>
                  <a:cubicBezTo>
                    <a:pt x="22727" y="285709"/>
                    <a:pt x="27046" y="279443"/>
                    <a:pt x="30145" y="272625"/>
                  </a:cubicBezTo>
                  <a:cubicBezTo>
                    <a:pt x="35423" y="261014"/>
                    <a:pt x="40193" y="249179"/>
                    <a:pt x="45217" y="237456"/>
                  </a:cubicBezTo>
                  <a:cubicBezTo>
                    <a:pt x="46892" y="229082"/>
                    <a:pt x="47541" y="220436"/>
                    <a:pt x="50242" y="212335"/>
                  </a:cubicBezTo>
                  <a:cubicBezTo>
                    <a:pt x="59049" y="185916"/>
                    <a:pt x="59314" y="199214"/>
                    <a:pt x="70338" y="177166"/>
                  </a:cubicBezTo>
                  <a:cubicBezTo>
                    <a:pt x="74371" y="169099"/>
                    <a:pt x="75545" y="159654"/>
                    <a:pt x="80387" y="152045"/>
                  </a:cubicBezTo>
                  <a:cubicBezTo>
                    <a:pt x="87409" y="141010"/>
                    <a:pt x="97815" y="132478"/>
                    <a:pt x="105508" y="121900"/>
                  </a:cubicBezTo>
                  <a:cubicBezTo>
                    <a:pt x="149635" y="61225"/>
                    <a:pt x="76214" y="141145"/>
                    <a:pt x="160773" y="56586"/>
                  </a:cubicBezTo>
                  <a:cubicBezTo>
                    <a:pt x="164123" y="53236"/>
                    <a:pt x="166328" y="48035"/>
                    <a:pt x="170822" y="46537"/>
                  </a:cubicBezTo>
                  <a:cubicBezTo>
                    <a:pt x="175846" y="44862"/>
                    <a:pt x="180935" y="43372"/>
                    <a:pt x="185894" y="41513"/>
                  </a:cubicBezTo>
                  <a:cubicBezTo>
                    <a:pt x="207735" y="33323"/>
                    <a:pt x="228780" y="22800"/>
                    <a:pt x="251209" y="16392"/>
                  </a:cubicBezTo>
                  <a:lnTo>
                    <a:pt x="286378" y="6344"/>
                  </a:lnTo>
                  <a:cubicBezTo>
                    <a:pt x="293040" y="4527"/>
                    <a:pt x="299579" y="1683"/>
                    <a:pt x="306475" y="1320"/>
                  </a:cubicBezTo>
                  <a:cubicBezTo>
                    <a:pt x="331561" y="0"/>
                    <a:pt x="356716" y="1320"/>
                    <a:pt x="381837" y="1320"/>
                  </a:cubicBezTo>
                </a:path>
              </a:pathLst>
            </a:cu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529063" y="3713790"/>
            <a:ext cx="5837507" cy="1200329"/>
          </a:xfrm>
          <a:prstGeom prst="rect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陽子の</a:t>
            </a:r>
            <a:r>
              <a:rPr lang="en-US" altLang="ja-JP" sz="3600" dirty="0" smtClean="0">
                <a:solidFill>
                  <a:schemeClr val="bg1"/>
                </a:solidFill>
              </a:rPr>
              <a:t>DNP</a:t>
            </a:r>
            <a:r>
              <a:rPr lang="ja-JP" altLang="en-US" sz="3600" dirty="0" smtClean="0">
                <a:solidFill>
                  <a:schemeClr val="bg1"/>
                </a:solidFill>
              </a:rPr>
              <a:t>偏極度としては</a:t>
            </a:r>
            <a:endParaRPr lang="en-US" altLang="ja-JP" sz="3600" dirty="0" smtClean="0">
              <a:solidFill>
                <a:schemeClr val="bg1"/>
              </a:solidFill>
            </a:endParaRPr>
          </a:p>
          <a:p>
            <a:r>
              <a:rPr lang="ja-JP" altLang="en-US" sz="3600" dirty="0" smtClean="0">
                <a:solidFill>
                  <a:schemeClr val="bg1"/>
                </a:solidFill>
              </a:rPr>
              <a:t>低い</a:t>
            </a:r>
            <a:r>
              <a:rPr lang="en-US" altLang="ja-JP" sz="3600" dirty="0" smtClean="0">
                <a:solidFill>
                  <a:schemeClr val="bg1"/>
                </a:solidFill>
              </a:rPr>
              <a:t>!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685800" y="1714488"/>
            <a:ext cx="7772400" cy="3429024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ja-JP" altLang="en-US" sz="1300" dirty="0" smtClean="0">
              <a:solidFill>
                <a:schemeClr val="bg1"/>
              </a:solidFill>
            </a:endParaRPr>
          </a:p>
          <a:p>
            <a:pPr lvl="1"/>
            <a:endParaRPr lang="en-US" altLang="ja-JP" dirty="0" smtClean="0">
              <a:solidFill>
                <a:schemeClr val="accent1"/>
              </a:solidFill>
            </a:endParaRPr>
          </a:p>
          <a:p>
            <a:r>
              <a:rPr lang="ja-JP" altLang="en-US" dirty="0" smtClean="0">
                <a:solidFill>
                  <a:schemeClr val="accent1"/>
                </a:solidFill>
              </a:rPr>
              <a:t>なぜ山形大学では偏極度が低いのか？</a:t>
            </a:r>
            <a:endParaRPr lang="en-US" altLang="ja-JP" dirty="0" smtClean="0">
              <a:solidFill>
                <a:schemeClr val="accent1"/>
              </a:solidFill>
            </a:endParaRPr>
          </a:p>
          <a:p>
            <a:pPr marL="962406" lvl="1" indent="-514350">
              <a:buFont typeface="+mj-lt"/>
              <a:buAutoNum type="alphaUcParenR"/>
            </a:pPr>
            <a:r>
              <a:rPr lang="ja-JP" altLang="en-US" dirty="0" smtClean="0">
                <a:solidFill>
                  <a:schemeClr val="bg1"/>
                </a:solidFill>
              </a:rPr>
              <a:t>偏極システムが不適切</a:t>
            </a:r>
            <a:r>
              <a:rPr lang="en-US" altLang="ja-JP" dirty="0" smtClean="0">
                <a:solidFill>
                  <a:schemeClr val="bg1"/>
                </a:solidFill>
              </a:rPr>
              <a:t>?</a:t>
            </a:r>
          </a:p>
          <a:p>
            <a:pPr marL="962406" lvl="1" indent="-514350">
              <a:buFont typeface="+mj-lt"/>
              <a:buAutoNum type="alphaUcParenR"/>
            </a:pPr>
            <a:r>
              <a:rPr lang="ja-JP" altLang="en-US" dirty="0" smtClean="0">
                <a:solidFill>
                  <a:schemeClr val="bg1"/>
                </a:solidFill>
              </a:rPr>
              <a:t>標的が</a:t>
            </a:r>
            <a:r>
              <a:rPr lang="en-US" altLang="ja-JP" dirty="0" smtClean="0">
                <a:solidFill>
                  <a:schemeClr val="bg1"/>
                </a:solidFill>
              </a:rPr>
              <a:t>EPM</a:t>
            </a:r>
            <a:r>
              <a:rPr lang="ja-JP" altLang="en-US" dirty="0" smtClean="0">
                <a:solidFill>
                  <a:schemeClr val="bg1"/>
                </a:solidFill>
              </a:rPr>
              <a:t>だからか</a:t>
            </a:r>
            <a:r>
              <a:rPr lang="en-US" altLang="ja-JP" dirty="0" smtClean="0">
                <a:solidFill>
                  <a:schemeClr val="bg1"/>
                </a:solidFill>
              </a:rPr>
              <a:t>?</a:t>
            </a:r>
          </a:p>
          <a:p>
            <a:pPr marL="962406" lvl="1" indent="-514350">
              <a:buFont typeface="+mj-lt"/>
              <a:buAutoNum type="alphaUcParenR"/>
            </a:pPr>
            <a:r>
              <a:rPr lang="ja-JP" altLang="en-US" dirty="0" smtClean="0">
                <a:solidFill>
                  <a:schemeClr val="bg1"/>
                </a:solidFill>
              </a:rPr>
              <a:t>不対電子の濃度が適切か</a:t>
            </a:r>
            <a:r>
              <a:rPr lang="en-US" altLang="ja-JP" dirty="0" smtClean="0">
                <a:solidFill>
                  <a:schemeClr val="bg1"/>
                </a:solidFill>
              </a:rPr>
              <a:t>?</a:t>
            </a:r>
          </a:p>
          <a:p>
            <a:pPr>
              <a:buNone/>
            </a:pP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2276</TotalTime>
  <Words>1410</Words>
  <Application>Microsoft Office PowerPoint</Application>
  <PresentationFormat>画面に合わせる (4:3)</PresentationFormat>
  <Paragraphs>398</Paragraphs>
  <Slides>42</Slides>
  <Notes>42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4" baseType="lpstr">
      <vt:lpstr>Metro</vt:lpstr>
      <vt:lpstr>数式</vt:lpstr>
      <vt:lpstr>高分子偏極陽子標的の 不対電子濃度の最適化の研究</vt:lpstr>
      <vt:lpstr>Talk 内容</vt:lpstr>
      <vt:lpstr>偏極標的とは</vt:lpstr>
      <vt:lpstr>偏極標的とは</vt:lpstr>
      <vt:lpstr>高分子標的</vt:lpstr>
      <vt:lpstr>スライド 6</vt:lpstr>
      <vt:lpstr>高分子偏極陽子標的の開発の現状</vt:lpstr>
      <vt:lpstr>昨年度、EPM標的に挑戦</vt:lpstr>
      <vt:lpstr>スライド 9</vt:lpstr>
      <vt:lpstr>山形大学の偏極システムの検証</vt:lpstr>
      <vt:lpstr>A) 装置の性能</vt:lpstr>
      <vt:lpstr>polyethyleneで検証</vt:lpstr>
      <vt:lpstr>polyethyleneで検証</vt:lpstr>
      <vt:lpstr>polyethyleneで検証</vt:lpstr>
      <vt:lpstr>緩和時間測定</vt:lpstr>
      <vt:lpstr>不対電子濃度の評価</vt:lpstr>
      <vt:lpstr>不対電子濃度の評価方法</vt:lpstr>
      <vt:lpstr>不対電子濃度の不一致</vt:lpstr>
      <vt:lpstr>ESR信号強度比較</vt:lpstr>
      <vt:lpstr>濃度の異なる試料の実験結果</vt:lpstr>
      <vt:lpstr>試料(II),(III)にDNPを適用</vt:lpstr>
      <vt:lpstr>試料(II),(III)の緩和時間</vt:lpstr>
      <vt:lpstr>DNPによる偏極度の発展</vt:lpstr>
      <vt:lpstr>まとめと今後の課題</vt:lpstr>
      <vt:lpstr>まとめ</vt:lpstr>
      <vt:lpstr>今後の課題</vt:lpstr>
      <vt:lpstr>スライド 27</vt:lpstr>
      <vt:lpstr>スライド 28</vt:lpstr>
      <vt:lpstr>スライド 29</vt:lpstr>
      <vt:lpstr>CRYOSTAT のMC</vt:lpstr>
      <vt:lpstr>希釈冷凍法</vt:lpstr>
      <vt:lpstr>スライド 32</vt:lpstr>
      <vt:lpstr>スライド 33</vt:lpstr>
      <vt:lpstr>スライド 34</vt:lpstr>
      <vt:lpstr>A) 装置の性能</vt:lpstr>
      <vt:lpstr>A) 装置の性能</vt:lpstr>
      <vt:lpstr>A) 装置の性能</vt:lpstr>
      <vt:lpstr>スライド 38</vt:lpstr>
      <vt:lpstr>スライド 39</vt:lpstr>
      <vt:lpstr>能動核偏極法(DNP)</vt:lpstr>
      <vt:lpstr>能動核偏極法(DNP)</vt:lpstr>
      <vt:lpstr>スライド 42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HIDE</dc:creator>
  <cp:lastModifiedBy>HIDE</cp:lastModifiedBy>
  <cp:revision>340</cp:revision>
  <dcterms:created xsi:type="dcterms:W3CDTF">2009-02-11T21:10:21Z</dcterms:created>
  <dcterms:modified xsi:type="dcterms:W3CDTF">2009-02-17T22:40:16Z</dcterms:modified>
</cp:coreProperties>
</file>